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4"/>
  </p:notesMasterIdLst>
  <p:sldIdLst>
    <p:sldId id="260" r:id="rId5"/>
    <p:sldId id="257" r:id="rId6"/>
    <p:sldId id="258" r:id="rId7"/>
    <p:sldId id="2147471348" r:id="rId8"/>
    <p:sldId id="547" r:id="rId9"/>
    <p:sldId id="689" r:id="rId10"/>
    <p:sldId id="990" r:id="rId11"/>
    <p:sldId id="996" r:id="rId12"/>
    <p:sldId id="666" r:id="rId13"/>
    <p:sldId id="306" r:id="rId14"/>
    <p:sldId id="2147471349" r:id="rId15"/>
    <p:sldId id="2147471351" r:id="rId16"/>
    <p:sldId id="2147470542" r:id="rId17"/>
    <p:sldId id="2147470541" r:id="rId18"/>
    <p:sldId id="2147471350" r:id="rId19"/>
    <p:sldId id="2147471352" r:id="rId20"/>
    <p:sldId id="2147471354" r:id="rId21"/>
    <p:sldId id="2147471355" r:id="rId22"/>
    <p:sldId id="2147376313" r:id="rId23"/>
    <p:sldId id="2147376310" r:id="rId24"/>
    <p:sldId id="2147471361" r:id="rId25"/>
    <p:sldId id="2147471353" r:id="rId26"/>
    <p:sldId id="2147471362" r:id="rId27"/>
    <p:sldId id="2147471356" r:id="rId28"/>
    <p:sldId id="2147471357" r:id="rId29"/>
    <p:sldId id="2147471363" r:id="rId30"/>
    <p:sldId id="2147471364" r:id="rId31"/>
    <p:sldId id="2147471365" r:id="rId32"/>
    <p:sldId id="2147471366" r:id="rId33"/>
    <p:sldId id="2147471375" r:id="rId34"/>
    <p:sldId id="2147471367" r:id="rId35"/>
    <p:sldId id="2147471369" r:id="rId36"/>
    <p:sldId id="2147471373" r:id="rId37"/>
    <p:sldId id="2147471372" r:id="rId38"/>
    <p:sldId id="2147471374" r:id="rId39"/>
    <p:sldId id="2147471371" r:id="rId40"/>
    <p:sldId id="2147471370" r:id="rId41"/>
    <p:sldId id="261" r:id="rId42"/>
    <p:sldId id="324"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581"/>
  </p:normalViewPr>
  <p:slideViewPr>
    <p:cSldViewPr snapToGrid="0" snapToObjects="1">
      <p:cViewPr varScale="1">
        <p:scale>
          <a:sx n="100" d="100"/>
          <a:sy n="100" d="100"/>
        </p:scale>
        <p:origin x="10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3057F-4984-414E-9A85-41D50111F9C8}" type="datetimeFigureOut">
              <a:rPr lang="fr-FR" smtClean="0"/>
              <a:t>16/06/2023</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64CC2-44F7-014B-8284-7F7C568CCFCC}" type="slidenum">
              <a:rPr lang="fr-FR" smtClean="0"/>
              <a:t>‹#›</a:t>
            </a:fld>
            <a:endParaRPr lang="fr-FR"/>
          </a:p>
        </p:txBody>
      </p:sp>
    </p:spTree>
    <p:extLst>
      <p:ext uri="{BB962C8B-B14F-4D97-AF65-F5344CB8AC3E}">
        <p14:creationId xmlns:p14="http://schemas.microsoft.com/office/powerpoint/2010/main" val="686929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IDÉES : Lésions associées aux arthrite, Ulcères</a:t>
            </a:r>
          </a:p>
        </p:txBody>
      </p:sp>
      <p:sp>
        <p:nvSpPr>
          <p:cNvPr id="4" name="Espace réservé du numéro de diapositive 3"/>
          <p:cNvSpPr>
            <a:spLocks noGrp="1"/>
          </p:cNvSpPr>
          <p:nvPr>
            <p:ph type="sldNum" sz="quarter" idx="5"/>
          </p:nvPr>
        </p:nvSpPr>
        <p:spPr/>
        <p:txBody>
          <a:bodyPr/>
          <a:lstStyle/>
          <a:p>
            <a:fld id="{84F64CC2-44F7-014B-8284-7F7C568CCFCC}" type="slidenum">
              <a:rPr lang="fr-FR" smtClean="0"/>
              <a:t>1</a:t>
            </a:fld>
            <a:endParaRPr lang="fr-FR"/>
          </a:p>
        </p:txBody>
      </p:sp>
    </p:spTree>
    <p:extLst>
      <p:ext uri="{BB962C8B-B14F-4D97-AF65-F5344CB8AC3E}">
        <p14:creationId xmlns:p14="http://schemas.microsoft.com/office/powerpoint/2010/main" val="720402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MODIFICATION DES OBJECTIFS DÛS A LA RÉPÉTITION AVEC AUTRE SECTION : RETRAIT DE </a:t>
            </a:r>
            <a:r>
              <a:rPr lang="en-US" sz="1200" b="1" dirty="0">
                <a:highlight>
                  <a:srgbClr val="FF0000"/>
                </a:highlight>
              </a:rPr>
              <a:t>- </a:t>
            </a:r>
            <a:r>
              <a:rPr lang="en-US" sz="1200" dirty="0" err="1">
                <a:highlight>
                  <a:srgbClr val="FF0000"/>
                </a:highlight>
              </a:rPr>
              <a:t>Évaluer</a:t>
            </a:r>
            <a:r>
              <a:rPr lang="en-US" sz="1200" dirty="0">
                <a:highlight>
                  <a:srgbClr val="FF0000"/>
                </a:highlight>
              </a:rPr>
              <a:t> </a:t>
            </a:r>
            <a:r>
              <a:rPr lang="en-US" sz="1200" dirty="0" err="1">
                <a:highlight>
                  <a:srgbClr val="FF0000"/>
                </a:highlight>
              </a:rPr>
              <a:t>sommairement</a:t>
            </a:r>
            <a:r>
              <a:rPr lang="en-US" sz="1200" dirty="0">
                <a:highlight>
                  <a:srgbClr val="FF0000"/>
                </a:highlight>
              </a:rPr>
              <a:t> </a:t>
            </a:r>
            <a:r>
              <a:rPr lang="en-US" sz="1200" b="1" dirty="0" err="1">
                <a:highlight>
                  <a:srgbClr val="FF0000"/>
                </a:highlight>
              </a:rPr>
              <a:t>l’innocuité</a:t>
            </a:r>
            <a:r>
              <a:rPr lang="en-US" sz="1200" b="1" dirty="0">
                <a:highlight>
                  <a:srgbClr val="FF0000"/>
                </a:highlight>
              </a:rPr>
              <a:t> et </a:t>
            </a:r>
            <a:r>
              <a:rPr lang="en-US" sz="1200" b="1" dirty="0" err="1">
                <a:highlight>
                  <a:srgbClr val="FF0000"/>
                </a:highlight>
              </a:rPr>
              <a:t>l’efficacité</a:t>
            </a:r>
            <a:r>
              <a:rPr lang="en-US" sz="1200" b="1" dirty="0">
                <a:highlight>
                  <a:srgbClr val="FF0000"/>
                </a:highlight>
              </a:rPr>
              <a:t> </a:t>
            </a:r>
            <a:r>
              <a:rPr lang="en-US" sz="1200" dirty="0">
                <a:highlight>
                  <a:srgbClr val="FF0000"/>
                </a:highlight>
              </a:rPr>
              <a:t>des </a:t>
            </a:r>
            <a:r>
              <a:rPr lang="en-US" sz="1200" dirty="0" err="1">
                <a:highlight>
                  <a:srgbClr val="FF0000"/>
                </a:highlight>
              </a:rPr>
              <a:t>traitements</a:t>
            </a:r>
            <a:r>
              <a:rPr lang="en-US" sz="1200" dirty="0">
                <a:highlight>
                  <a:srgbClr val="FF0000"/>
                </a:highlight>
              </a:rPr>
              <a:t> de la DA (included in the next section)</a:t>
            </a:r>
            <a:endParaRPr lang="fr-FR" dirty="0"/>
          </a:p>
        </p:txBody>
      </p:sp>
      <p:sp>
        <p:nvSpPr>
          <p:cNvPr id="4" name="Espace réservé du numéro de diapositive 3"/>
          <p:cNvSpPr>
            <a:spLocks noGrp="1"/>
          </p:cNvSpPr>
          <p:nvPr>
            <p:ph type="sldNum" sz="quarter" idx="5"/>
          </p:nvPr>
        </p:nvSpPr>
        <p:spPr/>
        <p:txBody>
          <a:bodyPr/>
          <a:lstStyle/>
          <a:p>
            <a:fld id="{84F64CC2-44F7-014B-8284-7F7C568CCFCC}" type="slidenum">
              <a:rPr lang="fr-FR" smtClean="0"/>
              <a:t>3</a:t>
            </a:fld>
            <a:endParaRPr lang="fr-FR"/>
          </a:p>
        </p:txBody>
      </p:sp>
    </p:spTree>
    <p:extLst>
      <p:ext uri="{BB962C8B-B14F-4D97-AF65-F5344CB8AC3E}">
        <p14:creationId xmlns:p14="http://schemas.microsoft.com/office/powerpoint/2010/main" val="81450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latin typeface="Calibri" panose="020F0502020204030204" pitchFamily="34" charset="0"/>
                <a:cs typeface="Calibri" panose="020F0502020204030204" pitchFamily="34" charset="0"/>
              </a:rPr>
              <a:t>Key Point</a:t>
            </a:r>
          </a:p>
          <a:p>
            <a:pPr marL="181240" indent="-181240">
              <a:buFont typeface="Arial" panose="020B0604020202020204" pitchFamily="34" charset="0"/>
              <a:buChar char="•"/>
            </a:pPr>
            <a:r>
              <a:rPr lang="en-CA" dirty="0">
                <a:latin typeface="Calibri" panose="020F0502020204030204" pitchFamily="34" charset="0"/>
                <a:cs typeface="Calibri" panose="020F0502020204030204" pitchFamily="34" charset="0"/>
              </a:rPr>
              <a:t>According to the </a:t>
            </a:r>
            <a:r>
              <a:rPr lang="en-CA" dirty="0" err="1">
                <a:latin typeface="Calibri" panose="020F0502020204030204" pitchFamily="34" charset="0"/>
                <a:cs typeface="Calibri" panose="020F0502020204030204" pitchFamily="34" charset="0"/>
              </a:rPr>
              <a:t>Hanifin</a:t>
            </a:r>
            <a:r>
              <a:rPr lang="en-CA" dirty="0">
                <a:latin typeface="Calibri" panose="020F0502020204030204" pitchFamily="34" charset="0"/>
                <a:cs typeface="Calibri" panose="020F0502020204030204" pitchFamily="34" charset="0"/>
              </a:rPr>
              <a:t> and </a:t>
            </a:r>
            <a:r>
              <a:rPr lang="en-CA" dirty="0" err="1">
                <a:latin typeface="Calibri" panose="020F0502020204030204" pitchFamily="34" charset="0"/>
                <a:cs typeface="Calibri" panose="020F0502020204030204" pitchFamily="34" charset="0"/>
              </a:rPr>
              <a:t>Rajka</a:t>
            </a:r>
            <a:r>
              <a:rPr lang="en-CA" dirty="0">
                <a:latin typeface="Calibri" panose="020F0502020204030204" pitchFamily="34" charset="0"/>
                <a:cs typeface="Calibri" panose="020F0502020204030204" pitchFamily="34" charset="0"/>
              </a:rPr>
              <a:t> criteria, in addition to meeting the major diagnostic</a:t>
            </a:r>
            <a:r>
              <a:rPr lang="en-CA" baseline="0" dirty="0">
                <a:latin typeface="Calibri" panose="020F0502020204030204" pitchFamily="34" charset="0"/>
                <a:cs typeface="Calibri" panose="020F0502020204030204" pitchFamily="34" charset="0"/>
              </a:rPr>
              <a:t> criteria for atopic dermatitis, the diagnosis should be supported by the presence of at least three minor criteria as listed on </a:t>
            </a:r>
            <a:r>
              <a:rPr lang="en-CA" baseline="0" dirty="0">
                <a:latin typeface="+mn-lt"/>
                <a:cs typeface="Calibri" panose="020F0502020204030204" pitchFamily="34" charset="0"/>
              </a:rPr>
              <a:t>this slide</a:t>
            </a:r>
            <a:r>
              <a:rPr lang="en-CA" baseline="30000" dirty="0">
                <a:latin typeface="+mn-lt"/>
                <a:cs typeface="Calibri" panose="020F0502020204030204" pitchFamily="34" charset="0"/>
              </a:rPr>
              <a:t>1</a:t>
            </a:r>
          </a:p>
          <a:p>
            <a:endParaRPr lang="en-CA" dirty="0">
              <a:latin typeface="+mn-lt"/>
              <a:cs typeface="Calibri" panose="020F0502020204030204" pitchFamily="34" charset="0"/>
            </a:endParaRPr>
          </a:p>
          <a:p>
            <a:r>
              <a:rPr lang="en-CA" b="1" dirty="0">
                <a:latin typeface="+mn-lt"/>
                <a:cs typeface="Calibri" panose="020F0502020204030204" pitchFamily="34" charset="0"/>
              </a:rPr>
              <a:t>Reference</a:t>
            </a:r>
          </a:p>
          <a:p>
            <a:pPr marL="342900" indent="-342900">
              <a:buFont typeface="+mj-lt"/>
              <a:buAutoNum type="arabicPeriod"/>
            </a:pPr>
            <a:r>
              <a:rPr lang="en-CA" dirty="0" err="1">
                <a:latin typeface="+mn-lt"/>
              </a:rPr>
              <a:t>Hanifin</a:t>
            </a:r>
            <a:r>
              <a:rPr lang="en-CA" dirty="0">
                <a:latin typeface="+mn-lt"/>
              </a:rPr>
              <a:t> JM, </a:t>
            </a:r>
            <a:r>
              <a:rPr lang="en-CA" dirty="0" err="1">
                <a:latin typeface="+mn-lt"/>
              </a:rPr>
              <a:t>Rajka</a:t>
            </a:r>
            <a:r>
              <a:rPr lang="en-CA" dirty="0">
                <a:latin typeface="+mn-lt"/>
              </a:rPr>
              <a:t> G. </a:t>
            </a:r>
            <a:r>
              <a:rPr lang="en-CA" i="1" dirty="0">
                <a:latin typeface="+mn-lt"/>
              </a:rPr>
              <a:t>Acta </a:t>
            </a:r>
            <a:r>
              <a:rPr lang="en-CA" i="1" dirty="0" err="1">
                <a:latin typeface="+mn-lt"/>
              </a:rPr>
              <a:t>Derm</a:t>
            </a:r>
            <a:r>
              <a:rPr lang="en-CA" i="1" dirty="0">
                <a:latin typeface="+mn-lt"/>
              </a:rPr>
              <a:t> </a:t>
            </a:r>
            <a:r>
              <a:rPr lang="en-CA" i="1" dirty="0" err="1">
                <a:latin typeface="+mn-lt"/>
              </a:rPr>
              <a:t>Venereol</a:t>
            </a:r>
            <a:r>
              <a:rPr lang="en-CA" dirty="0">
                <a:latin typeface="+mn-lt"/>
              </a:rPr>
              <a:t>. Suppl (</a:t>
            </a:r>
            <a:r>
              <a:rPr lang="en-CA" dirty="0" err="1">
                <a:latin typeface="+mn-lt"/>
              </a:rPr>
              <a:t>Stockh</a:t>
            </a:r>
            <a:r>
              <a:rPr lang="en-CA" dirty="0">
                <a:latin typeface="+mn-lt"/>
              </a:rPr>
              <a:t>) 1980; 92:44-7.</a:t>
            </a:r>
          </a:p>
          <a:p>
            <a:endParaRPr lang="en-CA" dirty="0"/>
          </a:p>
        </p:txBody>
      </p:sp>
      <p:sp>
        <p:nvSpPr>
          <p:cNvPr id="4" name="Slide Number Placeholder 3"/>
          <p:cNvSpPr>
            <a:spLocks noGrp="1"/>
          </p:cNvSpPr>
          <p:nvPr>
            <p:ph type="sldNum" sz="quarter" idx="10"/>
          </p:nvPr>
        </p:nvSpPr>
        <p:spPr/>
        <p:txBody>
          <a:bodyPr/>
          <a:lstStyle/>
          <a:p>
            <a:fld id="{51FF9C68-29C9-4C11-A5BF-0AC4FF4C8871}" type="slidenum">
              <a:rPr lang="en-CA" smtClean="0"/>
              <a:pPr/>
              <a:t>5</a:t>
            </a:fld>
            <a:endParaRPr lang="en-CA"/>
          </a:p>
        </p:txBody>
      </p:sp>
    </p:spTree>
    <p:extLst>
      <p:ext uri="{BB962C8B-B14F-4D97-AF65-F5344CB8AC3E}">
        <p14:creationId xmlns:p14="http://schemas.microsoft.com/office/powerpoint/2010/main" val="4206339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A385B-B3A7-44A1-B040-743E307CF7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678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References: </a:t>
            </a:r>
          </a:p>
          <a:p>
            <a:pPr marL="241653" indent="-241653">
              <a:buFont typeface="+mj-lt"/>
              <a:buAutoNum type="arabicPeriod"/>
            </a:pPr>
            <a:r>
              <a:rPr lang="en-US" b="0"/>
              <a:t>Hanifin JM, Thurston M, Omoto M, Cherill</a:t>
            </a:r>
            <a:r>
              <a:rPr lang="en-US" b="0" baseline="0"/>
              <a:t> R, Tofte SJ, Graeber M. The Eczema Area and Severity Index (EASI): assessment of reliability in atopic dermatitis. EASI Evaluator Group. </a:t>
            </a:r>
            <a:r>
              <a:rPr lang="en-US" b="0" i="1" baseline="0"/>
              <a:t>Exp Dermatol</a:t>
            </a:r>
            <a:r>
              <a:rPr lang="en-US" b="0" i="0" baseline="0"/>
              <a:t>. 2001;10(1):11-18. </a:t>
            </a:r>
          </a:p>
          <a:p>
            <a:pPr marL="241653" indent="-241653">
              <a:buFont typeface="+mj-lt"/>
              <a:buAutoNum type="arabicPeriod"/>
            </a:pPr>
            <a:r>
              <a:rPr lang="en-US" b="0" i="0" baseline="0"/>
              <a:t>Leshem YA, Hajar T, Hanifin JM, Simpson EL. What the Eczema Area and Severity Index score tells us about the severity of atopic dermatitis: an interpretability study. </a:t>
            </a:r>
            <a:r>
              <a:rPr lang="en-US" b="0" i="1" baseline="0"/>
              <a:t>Br J Dermatol</a:t>
            </a:r>
            <a:r>
              <a:rPr lang="en-US" b="0" i="0" baseline="0"/>
              <a:t>. 2015;172(5):1353-1357.</a:t>
            </a:r>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A385B-B3A7-44A1-B040-743E307CF7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877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Reference:</a:t>
            </a:r>
            <a:r>
              <a:rPr lang="en-US" b="1" baseline="0"/>
              <a:t> </a:t>
            </a:r>
          </a:p>
          <a:p>
            <a:pPr marL="228600" indent="-228600">
              <a:buFont typeface="+mj-lt"/>
              <a:buAutoNum type="arabicPeriod"/>
            </a:pPr>
            <a:r>
              <a:rPr lang="en-US" sz="1200"/>
              <a:t>European Task Force on Atopic Dermatitis.</a:t>
            </a:r>
            <a:r>
              <a:rPr lang="en-US" sz="1200" baseline="0"/>
              <a:t> </a:t>
            </a:r>
            <a:r>
              <a:rPr lang="en-US" sz="1200"/>
              <a:t>Severity scoring of atopic dermatitis: the SCORAD index. Consensus report of the European Task Force on Atopic</a:t>
            </a:r>
            <a:r>
              <a:rPr lang="en-US" sz="1200" baseline="0"/>
              <a:t> Dermatitis</a:t>
            </a:r>
            <a:r>
              <a:rPr lang="en-US" sz="1200"/>
              <a:t>. </a:t>
            </a:r>
            <a:r>
              <a:rPr lang="en-US" sz="1200" i="1"/>
              <a:t>Dermatology</a:t>
            </a:r>
            <a:r>
              <a:rPr lang="en-US" sz="1200"/>
              <a:t>. 1993;186(1):23-31.</a:t>
            </a:r>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A385B-B3A7-44A1-B040-743E307CF7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503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 </a:t>
            </a:r>
          </a:p>
          <a:p>
            <a:pPr marL="228600" indent="-228600">
              <a:buFont typeface="+mj-lt"/>
              <a:buAutoNum type="arabicPeriod"/>
            </a:pPr>
            <a:r>
              <a:rPr lang="en-US" b="0" dirty="0" err="1"/>
              <a:t>Charman</a:t>
            </a:r>
            <a:r>
              <a:rPr lang="en-US" b="0" dirty="0"/>
              <a:t> CR, Venn AJ,</a:t>
            </a:r>
            <a:r>
              <a:rPr lang="en-US" b="0" baseline="0" dirty="0"/>
              <a:t> Williams HC. The patient-oriented eczema measure: development and initial validation of a new tool for measuring atopic eczema severity from the patient’s perspective. </a:t>
            </a:r>
            <a:r>
              <a:rPr lang="en-US" b="0" i="1" baseline="0" dirty="0"/>
              <a:t>Arch Dermatol</a:t>
            </a:r>
            <a:r>
              <a:rPr lang="en-US" b="0" i="0" baseline="0" dirty="0"/>
              <a:t>. 2004;140(12):1513-1519.</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dirty="0" err="1"/>
              <a:t>Spuls</a:t>
            </a:r>
            <a:r>
              <a:rPr lang="en-US" altLang="en-US" dirty="0"/>
              <a:t> PI, </a:t>
            </a:r>
            <a:r>
              <a:rPr lang="en-US" altLang="en-US" dirty="0" err="1"/>
              <a:t>Gerbens</a:t>
            </a:r>
            <a:r>
              <a:rPr lang="en-US" altLang="en-US" dirty="0"/>
              <a:t> LAA, Simpson E, et al; HOME initiative collaborators. Patient-oriented eczema measure (POEM), a core instrument to measure symptoms in clinical trials: a harmonizing outcome measures for eczema (HOME) statement. </a:t>
            </a:r>
            <a:r>
              <a:rPr lang="en-US" altLang="en-US" i="1" dirty="0"/>
              <a:t>Br J Dermatol. </a:t>
            </a:r>
            <a:r>
              <a:rPr lang="en-US" altLang="en-US" dirty="0"/>
              <a:t>2017;176(4):979-984. </a:t>
            </a:r>
            <a:endParaRPr lang="en-US" b="0" i="0" baseline="0" dirty="0"/>
          </a:p>
          <a:p>
            <a:pPr marL="228600" indent="-228600">
              <a:spcBef>
                <a:spcPct val="0"/>
              </a:spcBef>
              <a:buAutoNum type="arabicPeriod"/>
            </a:pPr>
            <a:r>
              <a:rPr lang="en-US" altLang="en-US" dirty="0" err="1"/>
              <a:t>Charman</a:t>
            </a:r>
            <a:r>
              <a:rPr lang="en-US" altLang="en-US" dirty="0"/>
              <a:t> CR, Venn AJ, Ravenscroft, JC, Williams HC. Translating patient-oriented eczema measure (POEM) scores into clinical practice by suggesting severity strata derived using anchor-based methods. </a:t>
            </a:r>
            <a:r>
              <a:rPr lang="en-US" altLang="en-US" i="1" dirty="0"/>
              <a:t>Br J Dermatol. </a:t>
            </a:r>
            <a:r>
              <a:rPr lang="en-US" altLang="en-US" dirty="0"/>
              <a:t>2013;169(6):1326-1332. </a:t>
            </a:r>
          </a:p>
          <a:p>
            <a:pPr marL="228600" indent="-228600">
              <a:spcBef>
                <a:spcPct val="0"/>
              </a:spcBef>
              <a:buFontTx/>
              <a:buAutoNum type="arabicPeriod"/>
            </a:pPr>
            <a:r>
              <a:rPr lang="en-US" dirty="0"/>
              <a:t>University of Nottingham. POEM for self completion and/or proxy completion. https://</a:t>
            </a:r>
            <a:r>
              <a:rPr lang="en-US" dirty="0" err="1"/>
              <a:t>www.nottingham.ac.uk</a:t>
            </a:r>
            <a:r>
              <a:rPr lang="en-US" dirty="0"/>
              <a:t>/research/groups/</a:t>
            </a:r>
            <a:r>
              <a:rPr lang="en-US" dirty="0" err="1"/>
              <a:t>cebd</a:t>
            </a:r>
            <a:r>
              <a:rPr lang="en-US" dirty="0"/>
              <a:t>/documents/methodological-resources/poem-for-self-completion-or-proxy-</a:t>
            </a:r>
            <a:r>
              <a:rPr lang="en-US" dirty="0" err="1"/>
              <a:t>completion.pdf</a:t>
            </a:r>
            <a:r>
              <a:rPr lang="en-US" dirty="0"/>
              <a:t>. Accessed November 5, 2018. </a:t>
            </a:r>
            <a:endParaRPr lang="en-US"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A385B-B3A7-44A1-B040-743E307CF7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452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According to a recent study involving 1993 adult general dermatology outpatients, including 60 with psoriasis, the meaning of the absolute DLQI has been categorized and validated into “bands.” These bands describe the overall impact of skin disease on a person’s health-related quality of life as follows: 0–1, “no effect”; 2–5, “small effect”; 6–10, “moderate effect”; 11–20, “very large effect”; 21–30, “extremely large effect.”</a:t>
            </a:r>
            <a:r>
              <a:rPr lang="en-US" sz="1300" baseline="30000" dirty="0"/>
              <a:t>2</a:t>
            </a:r>
            <a:r>
              <a:rPr lang="en-US" sz="1300" dirty="0"/>
              <a:t> </a:t>
            </a:r>
          </a:p>
          <a:p>
            <a:endParaRPr lang="en-US" b="0" dirty="0"/>
          </a:p>
          <a:p>
            <a:r>
              <a:rPr lang="en-US" b="1" dirty="0"/>
              <a:t>References:</a:t>
            </a:r>
            <a:r>
              <a:rPr lang="en-US" b="1" baseline="0" dirty="0"/>
              <a:t> </a:t>
            </a:r>
          </a:p>
          <a:p>
            <a:pPr marL="241653" indent="-241653">
              <a:buFont typeface="+mj-lt"/>
              <a:buAutoNum type="arabicPeriod"/>
            </a:pPr>
            <a:r>
              <a:rPr lang="en-US" b="0" baseline="0" dirty="0"/>
              <a:t>Finlay AY, Khan GK. Dermatology Life Quality Index (DLQI)—a simple practical measure for routine clinical use. </a:t>
            </a:r>
            <a:r>
              <a:rPr lang="en-US" b="0" i="1" baseline="0" dirty="0"/>
              <a:t>Clin Exp Dermatol</a:t>
            </a:r>
            <a:r>
              <a:rPr lang="en-US" b="0" i="0" baseline="0" dirty="0"/>
              <a:t>. 1994;19(3):210-216.</a:t>
            </a:r>
          </a:p>
          <a:p>
            <a:pPr marL="241653" indent="-241653">
              <a:buFont typeface="+mj-lt"/>
              <a:buAutoNum type="arabicPeriod"/>
            </a:pPr>
            <a:r>
              <a:rPr lang="en-US" sz="1300" dirty="0" err="1"/>
              <a:t>Hongbo</a:t>
            </a:r>
            <a:r>
              <a:rPr lang="en-US" sz="1300" dirty="0"/>
              <a:t> Y, Thomas CL, Harrison MA, </a:t>
            </a:r>
            <a:r>
              <a:rPr lang="en-US" sz="1300" dirty="0" err="1"/>
              <a:t>Salek</a:t>
            </a:r>
            <a:r>
              <a:rPr lang="en-US" sz="1300" dirty="0"/>
              <a:t> MS, Finlay AY. Translating the science of quality of life into practice: what do dermatology quality of life index scores mean? </a:t>
            </a:r>
            <a:r>
              <a:rPr lang="en-US" sz="1300" i="1" dirty="0"/>
              <a:t>J Invest Dermatol. </a:t>
            </a:r>
            <a:r>
              <a:rPr lang="en-US" sz="1300" dirty="0"/>
              <a:t>2005;125(4):659-664.</a:t>
            </a:r>
          </a:p>
          <a:p>
            <a:pPr marL="241653" indent="-241653">
              <a:buFont typeface="+mj-lt"/>
              <a:buAutoNum type="arabicPeriod"/>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A385B-B3A7-44A1-B040-743E307CF7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392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6/16/23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2393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6/16/23</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4688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6/16/23</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12175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Content Placeholder 2"/>
          <p:cNvSpPr>
            <a:spLocks noGrp="1"/>
          </p:cNvSpPr>
          <p:nvPr>
            <p:ph idx="1"/>
          </p:nvPr>
        </p:nvSpPr>
        <p:spPr>
          <a:xfrm>
            <a:off x="587376" y="1304925"/>
            <a:ext cx="11077576" cy="5184776"/>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5" name="Segnaposto numero diapositiva 4">
            <a:extLst>
              <a:ext uri="{FF2B5EF4-FFF2-40B4-BE49-F238E27FC236}">
                <a16:creationId xmlns:a16="http://schemas.microsoft.com/office/drawing/2014/main" id="{9B3C358E-2D13-4E9F-B116-34C39CE69F48}"/>
              </a:ext>
            </a:extLst>
          </p:cNvPr>
          <p:cNvSpPr>
            <a:spLocks noGrp="1"/>
          </p:cNvSpPr>
          <p:nvPr>
            <p:ph type="sldNum" sz="quarter" idx="4"/>
          </p:nvPr>
        </p:nvSpPr>
        <p:spPr>
          <a:xfrm>
            <a:off x="11676063" y="6587624"/>
            <a:ext cx="346284" cy="169277"/>
          </a:xfrm>
          <a:prstGeom prst="rect">
            <a:avLst/>
          </a:prstGeom>
        </p:spPr>
        <p:txBody>
          <a:bodyPr vert="horz" wrap="square" lIns="0" tIns="0" rIns="0" bIns="0" anchor="ctr" anchorCtr="0">
            <a:spAutoFit/>
          </a:bodyPr>
          <a:lstStyle>
            <a:lvl1pPr algn="r" eaLnBrk="1" latinLnBrk="0" hangingPunct="1">
              <a:defRPr kumimoji="0" sz="1100">
                <a:solidFill>
                  <a:schemeClr val="accent2">
                    <a:lumMod val="75000"/>
                  </a:schemeClr>
                </a:solidFill>
              </a:defRPr>
            </a:lvl1pPr>
            <a:extLst/>
          </a:lstStyle>
          <a:p>
            <a:fld id="{91974DF9-AD47-4691-BA21-BBFCE3637A9A}" type="slidenum">
              <a:rPr lang="en-US" smtClean="0"/>
              <a:pPr/>
              <a:t>‹#›</a:t>
            </a:fld>
            <a:endParaRPr lang="en-US"/>
          </a:p>
        </p:txBody>
      </p:sp>
      <p:sp>
        <p:nvSpPr>
          <p:cNvPr id="6" name="Text Placeholder 5">
            <a:extLst>
              <a:ext uri="{FF2B5EF4-FFF2-40B4-BE49-F238E27FC236}">
                <a16:creationId xmlns:a16="http://schemas.microsoft.com/office/drawing/2014/main" id="{ECC40F21-12C6-4A27-BE40-422CEB1E84B1}"/>
              </a:ext>
            </a:extLst>
          </p:cNvPr>
          <p:cNvSpPr>
            <a:spLocks noGrp="1"/>
          </p:cNvSpPr>
          <p:nvPr>
            <p:ph type="body" sz="quarter" idx="12"/>
          </p:nvPr>
        </p:nvSpPr>
        <p:spPr>
          <a:xfrm>
            <a:off x="587376" y="6595505"/>
            <a:ext cx="8736663" cy="138499"/>
          </a:xfrm>
        </p:spPr>
        <p:txBody>
          <a:bodyPr wrap="square" anchor="b">
            <a:spAutoFit/>
          </a:bodyPr>
          <a:lstStyle>
            <a:lvl1pPr>
              <a:spcBef>
                <a:spcPts val="600"/>
              </a:spcBef>
              <a:defRPr sz="1000">
                <a:solidFill>
                  <a:schemeClr val="accent2">
                    <a:lumMod val="75000"/>
                  </a:schemeClr>
                </a:solidFill>
              </a:defRPr>
            </a:lvl1pPr>
          </a:lstStyle>
          <a:p>
            <a:pPr lvl="0"/>
            <a:r>
              <a:rPr lang="en-US"/>
              <a:t>Edit Master text styles</a:t>
            </a:r>
          </a:p>
        </p:txBody>
      </p:sp>
    </p:spTree>
    <p:extLst>
      <p:ext uri="{BB962C8B-B14F-4D97-AF65-F5344CB8AC3E}">
        <p14:creationId xmlns:p14="http://schemas.microsoft.com/office/powerpoint/2010/main" val="403661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70AE3B-D87C-4547-85DC-AC2917C9AE24}"/>
              </a:ext>
            </a:extLst>
          </p:cNvPr>
          <p:cNvSpPr>
            <a:spLocks noGrp="1"/>
          </p:cNvSpPr>
          <p:nvPr>
            <p:ph type="title" hasCustomPrompt="1"/>
          </p:nvPr>
        </p:nvSpPr>
        <p:spPr>
          <a:xfrm>
            <a:off x="1104901" y="145893"/>
            <a:ext cx="10560050" cy="741347"/>
          </a:xfrm>
        </p:spPr>
        <p:txBody>
          <a:bodyPr/>
          <a:lstStyle>
            <a:lvl1pPr>
              <a:defRPr/>
            </a:lvl1pPr>
          </a:lstStyle>
          <a:p>
            <a:r>
              <a:rPr lang="en-US"/>
              <a:t>CLICK TO EDIT MASTER TITLE STYLE</a:t>
            </a:r>
          </a:p>
        </p:txBody>
      </p:sp>
      <p:sp>
        <p:nvSpPr>
          <p:cNvPr id="3" name="Segnaposto numero diapositiva 4">
            <a:extLst>
              <a:ext uri="{FF2B5EF4-FFF2-40B4-BE49-F238E27FC236}">
                <a16:creationId xmlns:a16="http://schemas.microsoft.com/office/drawing/2014/main" id="{BDDE9603-3D62-4C9D-A1C9-A56D4299DF0E}"/>
              </a:ext>
            </a:extLst>
          </p:cNvPr>
          <p:cNvSpPr>
            <a:spLocks noGrp="1"/>
          </p:cNvSpPr>
          <p:nvPr>
            <p:ph type="sldNum" sz="quarter" idx="4"/>
          </p:nvPr>
        </p:nvSpPr>
        <p:spPr>
          <a:xfrm>
            <a:off x="11676063" y="6587624"/>
            <a:ext cx="346284" cy="169277"/>
          </a:xfrm>
          <a:prstGeom prst="rect">
            <a:avLst/>
          </a:prstGeom>
        </p:spPr>
        <p:txBody>
          <a:bodyPr vert="horz" wrap="square" lIns="0" tIns="0" rIns="0" bIns="0" anchor="ctr" anchorCtr="0">
            <a:spAutoFit/>
          </a:bodyPr>
          <a:lstStyle>
            <a:lvl1pPr algn="r" eaLnBrk="1" latinLnBrk="0" hangingPunct="1">
              <a:defRPr kumimoji="0" sz="1100">
                <a:solidFill>
                  <a:schemeClr val="accent2">
                    <a:lumMod val="75000"/>
                  </a:schemeClr>
                </a:solidFill>
              </a:defRPr>
            </a:lvl1pPr>
            <a:extLst/>
          </a:lstStyle>
          <a:p>
            <a:fld id="{91974DF9-AD47-4691-BA21-BBFCE3637A9A}" type="slidenum">
              <a:rPr lang="en-US" smtClean="0"/>
              <a:pPr/>
              <a:t>‹#›</a:t>
            </a:fld>
            <a:endParaRPr lang="en-US"/>
          </a:p>
        </p:txBody>
      </p:sp>
      <p:sp>
        <p:nvSpPr>
          <p:cNvPr id="5" name="Text Placeholder 5">
            <a:extLst>
              <a:ext uri="{FF2B5EF4-FFF2-40B4-BE49-F238E27FC236}">
                <a16:creationId xmlns:a16="http://schemas.microsoft.com/office/drawing/2014/main" id="{8F8D5750-4805-466A-9CFD-CC2A6467DBCE}"/>
              </a:ext>
            </a:extLst>
          </p:cNvPr>
          <p:cNvSpPr>
            <a:spLocks noGrp="1"/>
          </p:cNvSpPr>
          <p:nvPr>
            <p:ph type="body" sz="quarter" idx="12"/>
          </p:nvPr>
        </p:nvSpPr>
        <p:spPr>
          <a:xfrm>
            <a:off x="587376" y="6595505"/>
            <a:ext cx="8736663" cy="138499"/>
          </a:xfrm>
        </p:spPr>
        <p:txBody>
          <a:bodyPr wrap="square" anchor="b">
            <a:spAutoFit/>
          </a:bodyPr>
          <a:lstStyle>
            <a:lvl1pPr>
              <a:spcBef>
                <a:spcPts val="600"/>
              </a:spcBef>
              <a:defRPr sz="1000">
                <a:solidFill>
                  <a:schemeClr val="accent2">
                    <a:lumMod val="75000"/>
                  </a:schemeClr>
                </a:solidFill>
              </a:defRPr>
            </a:lvl1pPr>
          </a:lstStyle>
          <a:p>
            <a:pPr lvl="0"/>
            <a:r>
              <a:rPr lang="en-US"/>
              <a:t>Edit Master text styles</a:t>
            </a:r>
          </a:p>
        </p:txBody>
      </p:sp>
    </p:spTree>
    <p:extLst>
      <p:ext uri="{BB962C8B-B14F-4D97-AF65-F5344CB8AC3E}">
        <p14:creationId xmlns:p14="http://schemas.microsoft.com/office/powerpoint/2010/main" val="315254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7375" y="1304924"/>
            <a:ext cx="5432425" cy="5184775"/>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stStyle>
          <a:p>
            <a:pPr lvl="0"/>
            <a:r>
              <a:rPr lang="en-US"/>
              <a:t>Edit Master text styles</a:t>
            </a:r>
          </a:p>
          <a:p>
            <a:pPr lvl="1"/>
            <a:r>
              <a:rPr lang="en-US"/>
              <a:t>Second level</a:t>
            </a:r>
          </a:p>
          <a:p>
            <a:pPr lvl="2"/>
            <a:r>
              <a:rPr lang="en-US"/>
              <a:t>Third level</a:t>
            </a:r>
          </a:p>
          <a:p>
            <a:pPr lvl="3"/>
            <a:r>
              <a:rPr lang="en-US"/>
              <a:t>Fourth </a:t>
            </a:r>
            <a:r>
              <a:rPr lang="en-US" err="1"/>
              <a:t>leveL</a:t>
            </a:r>
            <a:endParaRPr lang="en-US"/>
          </a:p>
        </p:txBody>
      </p:sp>
      <p:sp>
        <p:nvSpPr>
          <p:cNvPr id="4" name="Content Placeholder 3"/>
          <p:cNvSpPr>
            <a:spLocks noGrp="1"/>
          </p:cNvSpPr>
          <p:nvPr>
            <p:ph sz="half" idx="2" hasCustomPrompt="1"/>
          </p:nvPr>
        </p:nvSpPr>
        <p:spPr>
          <a:xfrm>
            <a:off x="6172199" y="1304924"/>
            <a:ext cx="5492751" cy="5184775"/>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Title 1">
            <a:extLst>
              <a:ext uri="{FF2B5EF4-FFF2-40B4-BE49-F238E27FC236}">
                <a16:creationId xmlns:a16="http://schemas.microsoft.com/office/drawing/2014/main" id="{83B7DEE4-924C-4676-8434-BD4E93AA4643}"/>
              </a:ext>
            </a:extLst>
          </p:cNvPr>
          <p:cNvSpPr>
            <a:spLocks noGrp="1"/>
          </p:cNvSpPr>
          <p:nvPr>
            <p:ph type="title" hasCustomPrompt="1"/>
          </p:nvPr>
        </p:nvSpPr>
        <p:spPr>
          <a:xfrm>
            <a:off x="1104901" y="145893"/>
            <a:ext cx="10560050" cy="741347"/>
          </a:xfrm>
        </p:spPr>
        <p:txBody>
          <a:bodyPr/>
          <a:lstStyle>
            <a:lvl1pPr>
              <a:defRPr/>
            </a:lvl1pPr>
          </a:lstStyle>
          <a:p>
            <a:r>
              <a:rPr lang="en-US"/>
              <a:t>CLICK TO EDIT MASTER TITLE STYLE</a:t>
            </a:r>
          </a:p>
        </p:txBody>
      </p:sp>
      <p:sp>
        <p:nvSpPr>
          <p:cNvPr id="5" name="Segnaposto numero diapositiva 4">
            <a:extLst>
              <a:ext uri="{FF2B5EF4-FFF2-40B4-BE49-F238E27FC236}">
                <a16:creationId xmlns:a16="http://schemas.microsoft.com/office/drawing/2014/main" id="{D5370CDB-BBBA-4EAA-A319-E74AF6E63C6E}"/>
              </a:ext>
            </a:extLst>
          </p:cNvPr>
          <p:cNvSpPr>
            <a:spLocks noGrp="1"/>
          </p:cNvSpPr>
          <p:nvPr>
            <p:ph type="sldNum" sz="quarter" idx="4"/>
          </p:nvPr>
        </p:nvSpPr>
        <p:spPr>
          <a:xfrm>
            <a:off x="11676063" y="6587624"/>
            <a:ext cx="346284" cy="169277"/>
          </a:xfrm>
          <a:prstGeom prst="rect">
            <a:avLst/>
          </a:prstGeom>
        </p:spPr>
        <p:txBody>
          <a:bodyPr vert="horz" wrap="square" lIns="0" tIns="0" rIns="0" bIns="0" anchor="ctr" anchorCtr="0">
            <a:spAutoFit/>
          </a:bodyPr>
          <a:lstStyle>
            <a:lvl1pPr algn="r" eaLnBrk="1" latinLnBrk="0" hangingPunct="1">
              <a:defRPr kumimoji="0" sz="1100">
                <a:solidFill>
                  <a:schemeClr val="accent2">
                    <a:lumMod val="75000"/>
                  </a:schemeClr>
                </a:solidFill>
              </a:defRPr>
            </a:lvl1pPr>
            <a:extLst/>
          </a:lstStyle>
          <a:p>
            <a:fld id="{91974DF9-AD47-4691-BA21-BBFCE3637A9A}" type="slidenum">
              <a:rPr lang="en-US" smtClean="0"/>
              <a:pPr/>
              <a:t>‹#›</a:t>
            </a:fld>
            <a:endParaRPr lang="en-US"/>
          </a:p>
        </p:txBody>
      </p:sp>
      <p:sp>
        <p:nvSpPr>
          <p:cNvPr id="7" name="Text Placeholder 5">
            <a:extLst>
              <a:ext uri="{FF2B5EF4-FFF2-40B4-BE49-F238E27FC236}">
                <a16:creationId xmlns:a16="http://schemas.microsoft.com/office/drawing/2014/main" id="{9C7603EE-841F-4B06-901D-609D0B454886}"/>
              </a:ext>
            </a:extLst>
          </p:cNvPr>
          <p:cNvSpPr>
            <a:spLocks noGrp="1"/>
          </p:cNvSpPr>
          <p:nvPr>
            <p:ph type="body" sz="quarter" idx="12"/>
          </p:nvPr>
        </p:nvSpPr>
        <p:spPr>
          <a:xfrm>
            <a:off x="587376" y="6595505"/>
            <a:ext cx="8736663" cy="138499"/>
          </a:xfrm>
        </p:spPr>
        <p:txBody>
          <a:bodyPr wrap="square" anchor="b">
            <a:spAutoFit/>
          </a:bodyPr>
          <a:lstStyle>
            <a:lvl1pPr>
              <a:spcBef>
                <a:spcPts val="600"/>
              </a:spcBef>
              <a:defRPr sz="1000">
                <a:solidFill>
                  <a:schemeClr val="accent2">
                    <a:lumMod val="75000"/>
                  </a:schemeClr>
                </a:solidFill>
              </a:defRPr>
            </a:lvl1pPr>
          </a:lstStyle>
          <a:p>
            <a:pPr lvl="0"/>
            <a:r>
              <a:rPr lang="en-US"/>
              <a:t>Edit Master text styles</a:t>
            </a:r>
          </a:p>
        </p:txBody>
      </p:sp>
    </p:spTree>
    <p:extLst>
      <p:ext uri="{BB962C8B-B14F-4D97-AF65-F5344CB8AC3E}">
        <p14:creationId xmlns:p14="http://schemas.microsoft.com/office/powerpoint/2010/main" val="99074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6/16/23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759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6/16/23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1666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6/16/23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4385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6/16/23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40807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6/16/23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26135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6/16/23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81805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6/16/23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6099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6/16/23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40418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6/16/23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27660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6" r:id="rId12"/>
    <p:sldLayoutId id="2147483677" r:id="rId13"/>
    <p:sldLayoutId id="2147483678" r:id="rId14"/>
  </p:sldLayoutIdLst>
  <p:hf sldNum="0" hdr="0" ftr="0" dt="0"/>
  <p:txStyles>
    <p:title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svg"/><Relationship Id="rId10" Type="http://schemas.microsoft.com/office/2017/06/relationships/model3d" Target="../media/model3d2.glb"/><Relationship Id="rId4" Type="http://schemas.openxmlformats.org/officeDocument/2006/relationships/image" Target="../media/image20.png"/><Relationship Id="rId9"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3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6.png"/><Relationship Id="rId5" Type="http://schemas.openxmlformats.org/officeDocument/2006/relationships/tags" Target="../tags/tag6.xml"/><Relationship Id="rId10"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tags" Target="../tags/tag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3" descr="Connected sticks shaping polygons background">
            <a:extLst>
              <a:ext uri="{FF2B5EF4-FFF2-40B4-BE49-F238E27FC236}">
                <a16:creationId xmlns:a16="http://schemas.microsoft.com/office/drawing/2014/main" id="{526C3579-B71D-405A-A511-9945409ADA67}"/>
              </a:ext>
            </a:extLst>
          </p:cNvPr>
          <p:cNvPicPr>
            <a:picLocks noChangeAspect="1"/>
          </p:cNvPicPr>
          <p:nvPr/>
        </p:nvPicPr>
        <p:blipFill rotWithShape="1">
          <a:blip r:embed="rId3"/>
          <a:srcRect t="10016" b="5715"/>
          <a:stretch/>
        </p:blipFill>
        <p:spPr>
          <a:xfrm>
            <a:off x="1" y="-81408"/>
            <a:ext cx="12191999" cy="6857990"/>
          </a:xfrm>
          <a:prstGeom prst="rect">
            <a:avLst/>
          </a:prstGeom>
        </p:spPr>
      </p:pic>
      <p:sp>
        <p:nvSpPr>
          <p:cNvPr id="22" name="Rectangle 21">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D67EAB6-70F6-CE46-B85D-0E39EA5D6431}"/>
              </a:ext>
            </a:extLst>
          </p:cNvPr>
          <p:cNvSpPr>
            <a:spLocks noGrp="1"/>
          </p:cNvSpPr>
          <p:nvPr>
            <p:ph type="ctrTitle"/>
          </p:nvPr>
        </p:nvSpPr>
        <p:spPr>
          <a:xfrm>
            <a:off x="4985517" y="3331444"/>
            <a:ext cx="6470692" cy="1229306"/>
          </a:xfrm>
        </p:spPr>
        <p:txBody>
          <a:bodyPr>
            <a:noAutofit/>
          </a:bodyPr>
          <a:lstStyle/>
          <a:p>
            <a:br>
              <a:rPr lang="fr-CA" sz="1600" dirty="0">
                <a:solidFill>
                  <a:schemeClr val="tx1"/>
                </a:solidFill>
                <a:latin typeface="Calibri" panose="020F0502020204030204" pitchFamily="34" charset="0"/>
              </a:rPr>
            </a:br>
            <a:r>
              <a:rPr lang="fr-CA" sz="1600" dirty="0">
                <a:solidFill>
                  <a:schemeClr val="tx1"/>
                </a:solidFill>
                <a:latin typeface="Calibri" panose="020F0502020204030204" pitchFamily="34" charset="0"/>
              </a:rPr>
              <a:t>MUHC COE AD : Center of Excellence for </a:t>
            </a:r>
            <a:r>
              <a:rPr lang="fr-CA" sz="1600" dirty="0" err="1">
                <a:solidFill>
                  <a:schemeClr val="tx1"/>
                </a:solidFill>
                <a:latin typeface="Calibri" panose="020F0502020204030204" pitchFamily="34" charset="0"/>
              </a:rPr>
              <a:t>Atopic</a:t>
            </a:r>
            <a:r>
              <a:rPr lang="fr-CA" sz="1600" dirty="0">
                <a:solidFill>
                  <a:schemeClr val="tx1"/>
                </a:solidFill>
                <a:latin typeface="Calibri" panose="020F0502020204030204" pitchFamily="34" charset="0"/>
              </a:rPr>
              <a:t> </a:t>
            </a:r>
            <a:r>
              <a:rPr lang="fr-CA" sz="1600" dirty="0" err="1">
                <a:solidFill>
                  <a:schemeClr val="tx1"/>
                </a:solidFill>
                <a:latin typeface="Calibri" panose="020F0502020204030204" pitchFamily="34" charset="0"/>
              </a:rPr>
              <a:t>Dermatitis</a:t>
            </a:r>
            <a:r>
              <a:rPr lang="fr-CA" sz="1600" dirty="0">
                <a:solidFill>
                  <a:schemeClr val="tx1"/>
                </a:solidFill>
                <a:latin typeface="Calibri" panose="020F0502020204030204" pitchFamily="34" charset="0"/>
              </a:rPr>
              <a:t> / Centre d’excellence en dermatite </a:t>
            </a:r>
            <a:r>
              <a:rPr lang="fr-CA" sz="1600" dirty="0" err="1">
                <a:solidFill>
                  <a:schemeClr val="tx1"/>
                </a:solidFill>
                <a:latin typeface="Calibri" panose="020F0502020204030204" pitchFamily="34" charset="0"/>
              </a:rPr>
              <a:t>atopique</a:t>
            </a:r>
            <a:br>
              <a:rPr lang="fr-CA" sz="1600" dirty="0">
                <a:solidFill>
                  <a:schemeClr val="tx1"/>
                </a:solidFill>
                <a:latin typeface="Calibri" panose="020F0502020204030204" pitchFamily="34" charset="0"/>
              </a:rPr>
            </a:br>
            <a:br>
              <a:rPr lang="fr-CA" sz="1600" dirty="0">
                <a:solidFill>
                  <a:schemeClr val="tx1"/>
                </a:solidFill>
                <a:latin typeface="Calibri" panose="020F0502020204030204" pitchFamily="34" charset="0"/>
              </a:rPr>
            </a:br>
            <a:r>
              <a:rPr lang="en-CA" sz="1400" b="1" dirty="0">
                <a:latin typeface="Calibri" panose="020F0502020204030204" pitchFamily="34" charset="0"/>
                <a:cs typeface="Calibri" panose="020F0502020204030204" pitchFamily="34" charset="0"/>
              </a:rPr>
              <a:t>Directives </a:t>
            </a:r>
            <a:r>
              <a:rPr lang="en-CA" sz="1400" b="1" dirty="0" err="1">
                <a:latin typeface="Calibri" panose="020F0502020204030204" pitchFamily="34" charset="0"/>
                <a:cs typeface="Calibri" panose="020F0502020204030204" pitchFamily="34" charset="0"/>
              </a:rPr>
              <a:t>changeantes</a:t>
            </a:r>
            <a:r>
              <a:rPr lang="en-CA" sz="1400" b="1" dirty="0">
                <a:latin typeface="Calibri" panose="020F0502020204030204" pitchFamily="34" charset="0"/>
                <a:cs typeface="Calibri" panose="020F0502020204030204" pitchFamily="34" charset="0"/>
              </a:rPr>
              <a:t> pour le </a:t>
            </a:r>
            <a:r>
              <a:rPr lang="en-CA" sz="1400" b="1" dirty="0" err="1">
                <a:latin typeface="Calibri" panose="020F0502020204030204" pitchFamily="34" charset="0"/>
                <a:cs typeface="Calibri" panose="020F0502020204030204" pitchFamily="34" charset="0"/>
              </a:rPr>
              <a:t>traitement</a:t>
            </a:r>
            <a:r>
              <a:rPr lang="en-CA" sz="1400" b="1" dirty="0">
                <a:latin typeface="Calibri" panose="020F0502020204030204" pitchFamily="34" charset="0"/>
                <a:cs typeface="Calibri" panose="020F0502020204030204" pitchFamily="34" charset="0"/>
              </a:rPr>
              <a:t> de la </a:t>
            </a:r>
            <a:r>
              <a:rPr lang="en-CA" sz="1400" b="1" dirty="0" err="1">
                <a:latin typeface="Calibri" panose="020F0502020204030204" pitchFamily="34" charset="0"/>
                <a:cs typeface="Calibri" panose="020F0502020204030204" pitchFamily="34" charset="0"/>
              </a:rPr>
              <a:t>dermatite</a:t>
            </a:r>
            <a:r>
              <a:rPr lang="en-CA" sz="1400" b="1" dirty="0">
                <a:latin typeface="Calibri" panose="020F0502020204030204" pitchFamily="34" charset="0"/>
                <a:cs typeface="Calibri" panose="020F0502020204030204" pitchFamily="34" charset="0"/>
              </a:rPr>
              <a:t> </a:t>
            </a:r>
            <a:r>
              <a:rPr lang="en-CA" sz="1400" b="1" dirty="0" err="1">
                <a:latin typeface="Calibri" panose="020F0502020204030204" pitchFamily="34" charset="0"/>
                <a:cs typeface="Calibri" panose="020F0502020204030204" pitchFamily="34" charset="0"/>
              </a:rPr>
              <a:t>atopique</a:t>
            </a:r>
            <a:r>
              <a:rPr lang="en-CA" sz="1400" b="1" dirty="0">
                <a:latin typeface="Calibri" panose="020F0502020204030204" pitchFamily="34" charset="0"/>
                <a:cs typeface="Calibri" panose="020F0502020204030204" pitchFamily="34" charset="0"/>
              </a:rPr>
              <a:t> </a:t>
            </a:r>
            <a:r>
              <a:rPr lang="en-CA" sz="1400" b="1" dirty="0" err="1">
                <a:latin typeface="Calibri" panose="020F0502020204030204" pitchFamily="34" charset="0"/>
                <a:cs typeface="Calibri" panose="020F0502020204030204" pitchFamily="34" charset="0"/>
              </a:rPr>
              <a:t>modérée</a:t>
            </a:r>
            <a:r>
              <a:rPr lang="en-CA" sz="1400" b="1" dirty="0">
                <a:latin typeface="Calibri" panose="020F0502020204030204" pitchFamily="34" charset="0"/>
                <a:cs typeface="Calibri" panose="020F0502020204030204" pitchFamily="34" charset="0"/>
              </a:rPr>
              <a:t> </a:t>
            </a:r>
            <a:r>
              <a:rPr lang="en-CA" sz="1400" b="1" dirty="0" err="1">
                <a:latin typeface="Calibri" panose="020F0502020204030204" pitchFamily="34" charset="0"/>
                <a:cs typeface="Calibri" panose="020F0502020204030204" pitchFamily="34" charset="0"/>
              </a:rPr>
              <a:t>à</a:t>
            </a:r>
            <a:r>
              <a:rPr lang="en-CA" sz="1400" b="1" dirty="0">
                <a:latin typeface="Calibri" panose="020F0502020204030204" pitchFamily="34" charset="0"/>
                <a:cs typeface="Calibri" panose="020F0502020204030204" pitchFamily="34" charset="0"/>
              </a:rPr>
              <a:t> </a:t>
            </a:r>
            <a:r>
              <a:rPr lang="en-CA" sz="1400" b="1" dirty="0" err="1">
                <a:latin typeface="Calibri" panose="020F0502020204030204" pitchFamily="34" charset="0"/>
                <a:cs typeface="Calibri" panose="020F0502020204030204" pitchFamily="34" charset="0"/>
              </a:rPr>
              <a:t>sévère</a:t>
            </a:r>
            <a:endParaRPr lang="fr-FR" sz="1400" dirty="0">
              <a:solidFill>
                <a:schemeClr val="tx1"/>
              </a:solidFill>
              <a:latin typeface="Calibri" panose="020F0502020204030204" pitchFamily="34" charset="0"/>
              <a:cs typeface="Calibri" panose="020F0502020204030204" pitchFamily="34" charset="0"/>
            </a:endParaRPr>
          </a:p>
        </p:txBody>
      </p:sp>
      <p:sp>
        <p:nvSpPr>
          <p:cNvPr id="3" name="Sous-titre 2">
            <a:extLst>
              <a:ext uri="{FF2B5EF4-FFF2-40B4-BE49-F238E27FC236}">
                <a16:creationId xmlns:a16="http://schemas.microsoft.com/office/drawing/2014/main" id="{441CF166-E353-B54D-872C-795660C1C908}"/>
              </a:ext>
            </a:extLst>
          </p:cNvPr>
          <p:cNvSpPr>
            <a:spLocks noGrp="1"/>
          </p:cNvSpPr>
          <p:nvPr>
            <p:ph type="subTitle" idx="1"/>
          </p:nvPr>
        </p:nvSpPr>
        <p:spPr>
          <a:xfrm>
            <a:off x="4985516" y="4735799"/>
            <a:ext cx="6470693" cy="605256"/>
          </a:xfrm>
        </p:spPr>
        <p:txBody>
          <a:bodyPr>
            <a:normAutofit fontScale="92500" lnSpcReduction="20000"/>
          </a:bodyPr>
          <a:lstStyle/>
          <a:p>
            <a:pPr>
              <a:lnSpc>
                <a:spcPct val="110000"/>
              </a:lnSpc>
            </a:pPr>
            <a:br>
              <a:rPr lang="fr-FR" sz="1900" dirty="0"/>
            </a:br>
            <a:r>
              <a:rPr lang="fr-FR" sz="1900" dirty="0"/>
              <a:t>Julien Ringuet MD MSC FRCPC</a:t>
            </a:r>
          </a:p>
        </p:txBody>
      </p:sp>
      <p:cxnSp>
        <p:nvCxnSpPr>
          <p:cNvPr id="24" name="Straight Connector 23">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50218C5-E017-43D2-8345-FD9FBF0C9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a:extLst>
              <a:ext uri="{FF2B5EF4-FFF2-40B4-BE49-F238E27FC236}">
                <a16:creationId xmlns:a16="http://schemas.microsoft.com/office/drawing/2014/main" id="{D9CC27AE-3E84-CAD6-8AAB-2F301EFD71E4}"/>
              </a:ext>
            </a:extLst>
          </p:cNvPr>
          <p:cNvPicPr>
            <a:picLocks noChangeAspect="1"/>
          </p:cNvPicPr>
          <p:nvPr/>
        </p:nvPicPr>
        <p:blipFill>
          <a:blip r:embed="rId4"/>
          <a:stretch>
            <a:fillRect/>
          </a:stretch>
        </p:blipFill>
        <p:spPr>
          <a:xfrm>
            <a:off x="7647177" y="5581205"/>
            <a:ext cx="3772394" cy="815359"/>
          </a:xfrm>
          <a:prstGeom prst="rect">
            <a:avLst/>
          </a:prstGeom>
        </p:spPr>
      </p:pic>
      <p:pic>
        <p:nvPicPr>
          <p:cNvPr id="6" name="Image 5">
            <a:extLst>
              <a:ext uri="{FF2B5EF4-FFF2-40B4-BE49-F238E27FC236}">
                <a16:creationId xmlns:a16="http://schemas.microsoft.com/office/drawing/2014/main" id="{D5994476-E4CF-8B4A-59CB-3C5A1A021209}"/>
              </a:ext>
            </a:extLst>
          </p:cNvPr>
          <p:cNvPicPr>
            <a:picLocks noChangeAspect="1"/>
          </p:cNvPicPr>
          <p:nvPr/>
        </p:nvPicPr>
        <p:blipFill>
          <a:blip r:embed="rId5"/>
          <a:stretch>
            <a:fillRect/>
          </a:stretch>
        </p:blipFill>
        <p:spPr>
          <a:xfrm>
            <a:off x="5443471" y="5585886"/>
            <a:ext cx="2203705" cy="825336"/>
          </a:xfrm>
          <a:prstGeom prst="rect">
            <a:avLst/>
          </a:prstGeom>
        </p:spPr>
      </p:pic>
      <p:sp>
        <p:nvSpPr>
          <p:cNvPr id="5" name="Rectangle 4">
            <a:extLst>
              <a:ext uri="{FF2B5EF4-FFF2-40B4-BE49-F238E27FC236}">
                <a16:creationId xmlns:a16="http://schemas.microsoft.com/office/drawing/2014/main" id="{0C31085E-F807-5C52-957E-E40F5BE541C2}"/>
              </a:ext>
            </a:extLst>
          </p:cNvPr>
          <p:cNvSpPr/>
          <p:nvPr/>
        </p:nvSpPr>
        <p:spPr>
          <a:xfrm flipV="1">
            <a:off x="5443470" y="5662083"/>
            <a:ext cx="840099" cy="206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FB0BADE0-CED1-E930-653E-D1BFF27DEAF8}"/>
              </a:ext>
            </a:extLst>
          </p:cNvPr>
          <p:cNvSpPr/>
          <p:nvPr/>
        </p:nvSpPr>
        <p:spPr>
          <a:xfrm flipV="1">
            <a:off x="6773243" y="5662083"/>
            <a:ext cx="840099" cy="206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992291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7719" y="1266153"/>
            <a:ext cx="6127127" cy="1956270"/>
          </a:xfrm>
          <a:solidFill>
            <a:schemeClr val="accent1">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a:normAutofit/>
          </a:bodyPr>
          <a:lstStyle/>
          <a:p>
            <a:pPr lvl="1"/>
            <a:r>
              <a:rPr lang="en-US" b="1" dirty="0">
                <a:solidFill>
                  <a:schemeClr val="tx1"/>
                </a:solidFill>
              </a:rPr>
              <a:t>Questionnaire </a:t>
            </a:r>
            <a:r>
              <a:rPr lang="en-US" b="1" dirty="0" err="1">
                <a:solidFill>
                  <a:schemeClr val="tx1"/>
                </a:solidFill>
              </a:rPr>
              <a:t>rempli</a:t>
            </a:r>
            <a:r>
              <a:rPr lang="en-US" b="1" dirty="0">
                <a:solidFill>
                  <a:schemeClr val="tx1"/>
                </a:solidFill>
              </a:rPr>
              <a:t> par les patients</a:t>
            </a:r>
            <a:r>
              <a:rPr lang="en-US" b="1" baseline="30000" dirty="0">
                <a:solidFill>
                  <a:schemeClr val="tx1"/>
                </a:solidFill>
              </a:rPr>
              <a:t>1</a:t>
            </a:r>
            <a:r>
              <a:rPr lang="en-US" b="1" dirty="0">
                <a:solidFill>
                  <a:schemeClr val="tx1"/>
                </a:solidFill>
              </a:rPr>
              <a:t>
</a:t>
            </a:r>
            <a:r>
              <a:rPr lang="en-US" sz="1400" b="1" dirty="0" err="1">
                <a:solidFill>
                  <a:schemeClr val="tx1"/>
                </a:solidFill>
              </a:rPr>
              <a:t>Évalue</a:t>
            </a:r>
            <a:r>
              <a:rPr lang="en-US" sz="1400" b="1" dirty="0">
                <a:solidFill>
                  <a:schemeClr val="tx1"/>
                </a:solidFill>
              </a:rPr>
              <a:t> </a:t>
            </a:r>
            <a:r>
              <a:rPr lang="en-US" sz="1400" b="1" dirty="0" err="1">
                <a:solidFill>
                  <a:schemeClr val="tx1"/>
                </a:solidFill>
              </a:rPr>
              <a:t>l’impact</a:t>
            </a:r>
            <a:r>
              <a:rPr lang="en-US" sz="1400" b="1" dirty="0">
                <a:solidFill>
                  <a:schemeClr val="tx1"/>
                </a:solidFill>
              </a:rPr>
              <a:t> </a:t>
            </a:r>
            <a:r>
              <a:rPr lang="en-US" sz="1400" b="1" u="sng" dirty="0">
                <a:solidFill>
                  <a:schemeClr val="tx1"/>
                </a:solidFill>
              </a:rPr>
              <a:t>des maladies de la </a:t>
            </a:r>
            <a:r>
              <a:rPr lang="en-US" sz="1400" b="1" u="sng" dirty="0" err="1">
                <a:solidFill>
                  <a:schemeClr val="tx1"/>
                </a:solidFill>
              </a:rPr>
              <a:t>peau</a:t>
            </a:r>
            <a:r>
              <a:rPr lang="en-US" sz="1400" b="1" u="sng" dirty="0">
                <a:solidFill>
                  <a:schemeClr val="tx1"/>
                </a:solidFill>
              </a:rPr>
              <a:t> </a:t>
            </a:r>
            <a:r>
              <a:rPr lang="en-US" sz="1400" b="1" dirty="0">
                <a:solidFill>
                  <a:schemeClr val="tx1"/>
                </a:solidFill>
              </a:rPr>
              <a:t>sur la </a:t>
            </a:r>
            <a:r>
              <a:rPr lang="en-US" sz="1400" b="1" dirty="0" err="1">
                <a:solidFill>
                  <a:schemeClr val="tx1"/>
                </a:solidFill>
              </a:rPr>
              <a:t>qualité</a:t>
            </a:r>
            <a:r>
              <a:rPr lang="en-US" sz="1400" b="1" dirty="0">
                <a:solidFill>
                  <a:schemeClr val="tx1"/>
                </a:solidFill>
              </a:rPr>
              <a:t> de vie</a:t>
            </a:r>
            <a:r>
              <a:rPr lang="en-US" sz="1400" b="1" baseline="30000" dirty="0">
                <a:solidFill>
                  <a:schemeClr val="tx1"/>
                </a:solidFill>
              </a:rPr>
              <a:t>1</a:t>
            </a:r>
            <a:r>
              <a:rPr lang="en-US" b="1" dirty="0">
                <a:solidFill>
                  <a:schemeClr val="tx1"/>
                </a:solidFill>
              </a:rPr>
              <a:t>
PAS </a:t>
            </a:r>
            <a:r>
              <a:rPr lang="en-US" b="1" dirty="0" err="1">
                <a:solidFill>
                  <a:schemeClr val="tx1"/>
                </a:solidFill>
              </a:rPr>
              <a:t>spécifique</a:t>
            </a:r>
            <a:r>
              <a:rPr lang="en-US" b="1" dirty="0">
                <a:solidFill>
                  <a:schemeClr val="tx1"/>
                </a:solidFill>
              </a:rPr>
              <a:t> </a:t>
            </a:r>
            <a:r>
              <a:rPr lang="en-US" b="1" dirty="0" err="1">
                <a:solidFill>
                  <a:schemeClr val="tx1"/>
                </a:solidFill>
              </a:rPr>
              <a:t>à</a:t>
            </a:r>
            <a:r>
              <a:rPr lang="en-US" b="1" dirty="0">
                <a:solidFill>
                  <a:schemeClr val="tx1"/>
                </a:solidFill>
              </a:rPr>
              <a:t> la </a:t>
            </a:r>
            <a:r>
              <a:rPr lang="en-US" b="1" dirty="0" err="1">
                <a:solidFill>
                  <a:schemeClr val="tx1"/>
                </a:solidFill>
              </a:rPr>
              <a:t>dermatite</a:t>
            </a:r>
            <a:r>
              <a:rPr lang="en-US" b="1" dirty="0">
                <a:solidFill>
                  <a:schemeClr val="tx1"/>
                </a:solidFill>
              </a:rPr>
              <a:t> atopique, </a:t>
            </a:r>
            <a:r>
              <a:rPr lang="en-US" b="1" dirty="0" err="1">
                <a:solidFill>
                  <a:schemeClr val="tx1"/>
                </a:solidFill>
              </a:rPr>
              <a:t>mais</a:t>
            </a:r>
            <a:r>
              <a:rPr lang="en-US" b="1" dirty="0">
                <a:solidFill>
                  <a:schemeClr val="tx1"/>
                </a:solidFill>
              </a:rPr>
              <a:t> aux maladies de la </a:t>
            </a:r>
            <a:r>
              <a:rPr lang="en-US" b="1" dirty="0" err="1">
                <a:solidFill>
                  <a:schemeClr val="tx1"/>
                </a:solidFill>
              </a:rPr>
              <a:t>peau</a:t>
            </a:r>
            <a:r>
              <a:rPr lang="en-US" b="1" dirty="0">
                <a:solidFill>
                  <a:schemeClr val="tx1"/>
                </a:solidFill>
              </a:rPr>
              <a:t> </a:t>
            </a:r>
            <a:r>
              <a:rPr lang="en-US" b="1" dirty="0" err="1">
                <a:solidFill>
                  <a:schemeClr val="tx1"/>
                </a:solidFill>
              </a:rPr>
              <a:t>en</a:t>
            </a:r>
            <a:r>
              <a:rPr lang="en-US" b="1" dirty="0">
                <a:solidFill>
                  <a:schemeClr val="tx1"/>
                </a:solidFill>
              </a:rPr>
              <a:t> général</a:t>
            </a:r>
            <a:r>
              <a:rPr lang="en-US" b="1" baseline="30000" dirty="0">
                <a:solidFill>
                  <a:schemeClr val="tx1"/>
                </a:solidFill>
              </a:rPr>
              <a:t>1</a:t>
            </a:r>
            <a:r>
              <a:rPr lang="en-US" b="1" dirty="0">
                <a:solidFill>
                  <a:schemeClr val="tx1"/>
                </a:solidFill>
              </a:rPr>
              <a:t>
10 questions, 4 options chacune</a:t>
            </a:r>
            <a:r>
              <a:rPr lang="en-US" b="1" baseline="30000" dirty="0">
                <a:solidFill>
                  <a:schemeClr val="tx1"/>
                </a:solidFill>
              </a:rPr>
              <a:t>1</a:t>
            </a:r>
          </a:p>
        </p:txBody>
      </p:sp>
      <p:sp>
        <p:nvSpPr>
          <p:cNvPr id="2" name="Title 1"/>
          <p:cNvSpPr>
            <a:spLocks noGrp="1"/>
          </p:cNvSpPr>
          <p:nvPr>
            <p:ph type="title"/>
          </p:nvPr>
        </p:nvSpPr>
        <p:spPr>
          <a:xfrm>
            <a:off x="476828" y="135193"/>
            <a:ext cx="10978572" cy="741347"/>
          </a:xfrm>
        </p:spPr>
        <p:txBody>
          <a:bodyPr>
            <a:normAutofit/>
          </a:bodyPr>
          <a:lstStyle/>
          <a:p>
            <a:r>
              <a:rPr lang="en-US" b="1" dirty="0"/>
              <a:t>DLQI: </a:t>
            </a:r>
            <a:r>
              <a:rPr lang="en-US" b="1" dirty="0" err="1"/>
              <a:t>Indice</a:t>
            </a:r>
            <a:r>
              <a:rPr lang="en-US" b="1" dirty="0"/>
              <a:t> de </a:t>
            </a:r>
            <a:r>
              <a:rPr lang="en-US" b="1" dirty="0" err="1"/>
              <a:t>qualité</a:t>
            </a:r>
            <a:r>
              <a:rPr lang="en-US" b="1" dirty="0"/>
              <a:t> de vie dermatologique</a:t>
            </a:r>
            <a:r>
              <a:rPr lang="en-US" b="1" baseline="30000" dirty="0"/>
              <a:t>1,2</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74DF9-AD47-4691-BA21-BBFCE3637A9A}" type="slidenum">
              <a:rPr kumimoji="0" lang="en-US" sz="1100" b="0" i="0" u="none" strike="noStrike" kern="1200" cap="none" spc="0" normalizeH="0" baseline="0" noProof="0" smtClean="0">
                <a:ln>
                  <a:noFill/>
                </a:ln>
                <a:solidFill>
                  <a:srgbClr val="978984">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srgbClr val="978984">
                  <a:lumMod val="75000"/>
                </a:srgbClr>
              </a:solidFill>
              <a:effectLst/>
              <a:uLnTx/>
              <a:uFillTx/>
              <a:latin typeface="Calibri" panose="020F0502020204030204"/>
              <a:ea typeface="+mn-ea"/>
              <a:cs typeface="+mn-cs"/>
            </a:endParaRPr>
          </a:p>
        </p:txBody>
      </p:sp>
      <p:sp>
        <p:nvSpPr>
          <p:cNvPr id="17" name="Text Placeholder 16">
            <a:extLst>
              <a:ext uri="{FF2B5EF4-FFF2-40B4-BE49-F238E27FC236}">
                <a16:creationId xmlns:a16="http://schemas.microsoft.com/office/drawing/2014/main" id="{C1525C8C-A482-450B-9900-E378825A42DA}"/>
              </a:ext>
            </a:extLst>
          </p:cNvPr>
          <p:cNvSpPr>
            <a:spLocks noGrp="1"/>
          </p:cNvSpPr>
          <p:nvPr>
            <p:ph type="body" sz="quarter" idx="12"/>
          </p:nvPr>
        </p:nvSpPr>
        <p:spPr>
          <a:xfrm>
            <a:off x="169653" y="6034690"/>
            <a:ext cx="5677470" cy="733791"/>
          </a:xfrm>
        </p:spPr>
        <p:txBody>
          <a:bodyPr/>
          <a:lstStyle/>
          <a:p>
            <a:r>
              <a:rPr lang="en-US" dirty="0">
                <a:solidFill>
                  <a:schemeClr val="tx1"/>
                </a:solidFill>
              </a:rPr>
              <a:t>QoL=quality of life. </a:t>
            </a:r>
          </a:p>
          <a:p>
            <a:r>
              <a:rPr lang="en-US" dirty="0">
                <a:solidFill>
                  <a:schemeClr val="bg1"/>
                </a:solidFill>
              </a:rPr>
              <a:t>1. </a:t>
            </a:r>
            <a:r>
              <a:rPr lang="fr-FR" dirty="0">
                <a:solidFill>
                  <a:schemeClr val="bg1"/>
                </a:solidFill>
              </a:rPr>
              <a:t>Finlay AY, et al. </a:t>
            </a:r>
            <a:r>
              <a:rPr lang="fr-FR" i="1" dirty="0">
                <a:solidFill>
                  <a:schemeClr val="bg1"/>
                </a:solidFill>
              </a:rPr>
              <a:t>Clin </a:t>
            </a:r>
            <a:r>
              <a:rPr lang="fr-FR" i="1" dirty="0" err="1">
                <a:solidFill>
                  <a:schemeClr val="bg1"/>
                </a:solidFill>
              </a:rPr>
              <a:t>Exp</a:t>
            </a:r>
            <a:r>
              <a:rPr lang="fr-FR" i="1" dirty="0">
                <a:solidFill>
                  <a:schemeClr val="bg1"/>
                </a:solidFill>
              </a:rPr>
              <a:t> </a:t>
            </a:r>
            <a:r>
              <a:rPr lang="fr-FR" i="1" dirty="0" err="1">
                <a:solidFill>
                  <a:schemeClr val="bg1"/>
                </a:solidFill>
              </a:rPr>
              <a:t>Dermatol</a:t>
            </a:r>
            <a:r>
              <a:rPr lang="fr-FR" dirty="0">
                <a:solidFill>
                  <a:schemeClr val="bg1"/>
                </a:solidFill>
              </a:rPr>
              <a:t>. 1994;19(3):210-216. 2. </a:t>
            </a:r>
            <a:r>
              <a:rPr lang="fr-FR" dirty="0" err="1">
                <a:solidFill>
                  <a:schemeClr val="bg1"/>
                </a:solidFill>
              </a:rPr>
              <a:t>Hongbo</a:t>
            </a:r>
            <a:r>
              <a:rPr lang="fr-FR" dirty="0">
                <a:solidFill>
                  <a:schemeClr val="bg1"/>
                </a:solidFill>
              </a:rPr>
              <a:t> Y, et al</a:t>
            </a:r>
            <a:r>
              <a:rPr lang="fr-FR" i="1" dirty="0">
                <a:solidFill>
                  <a:schemeClr val="bg1"/>
                </a:solidFill>
              </a:rPr>
              <a:t>. J Invest </a:t>
            </a:r>
            <a:r>
              <a:rPr lang="fr-FR" i="1" dirty="0" err="1">
                <a:solidFill>
                  <a:schemeClr val="bg1"/>
                </a:solidFill>
              </a:rPr>
              <a:t>Dermatol</a:t>
            </a:r>
            <a:r>
              <a:rPr lang="fr-FR" dirty="0">
                <a:solidFill>
                  <a:schemeClr val="bg1"/>
                </a:solidFill>
              </a:rPr>
              <a:t>. 2005;125(4):659-664.</a:t>
            </a:r>
          </a:p>
        </p:txBody>
      </p:sp>
      <p:sp>
        <p:nvSpPr>
          <p:cNvPr id="45" name="Rectangle 13">
            <a:extLst>
              <a:ext uri="{FF2B5EF4-FFF2-40B4-BE49-F238E27FC236}">
                <a16:creationId xmlns:a16="http://schemas.microsoft.com/office/drawing/2014/main" id="{D6E461CF-ED85-4233-8DE5-8741BC2E4CB6}"/>
              </a:ext>
            </a:extLst>
          </p:cNvPr>
          <p:cNvSpPr/>
          <p:nvPr/>
        </p:nvSpPr>
        <p:spPr>
          <a:xfrm>
            <a:off x="-148496" y="4563930"/>
            <a:ext cx="2200276" cy="300998"/>
          </a:xfrm>
          <a:prstGeom prst="rect">
            <a:avLst/>
          </a:prstGeom>
          <a:solidFill>
            <a:schemeClr val="accent1">
              <a:lumMod val="20000"/>
              <a:lumOff val="80000"/>
            </a:schemeClr>
          </a:solidFill>
          <a:ln w="12700" cap="flat" cmpd="sng" algn="ctr">
            <a:noFill/>
            <a:prstDash val="solid"/>
            <a:miter lim="800000"/>
          </a:ln>
          <a:effectLst/>
        </p:spPr>
        <p:txBody>
          <a:bodyPr lIns="0" tIns="0" rIns="72000" bIns="36000" rtlCol="0" anchor="ctr"/>
          <a:lstStyle/>
          <a:p>
            <a:pPr marL="396000" lvl="0">
              <a:defRPr/>
            </a:pPr>
            <a:r>
              <a:rPr lang="en-GB" sz="1600" kern="0" dirty="0">
                <a:solidFill>
                  <a:srgbClr val="978984">
                    <a:lumMod val="50000"/>
                  </a:srgbClr>
                </a:solidFill>
              </a:rPr>
              <a:t>Score maximum</a:t>
            </a:r>
            <a:endParaRPr kumimoji="0" lang="en-GB" sz="1600" b="0" i="0" u="none" strike="noStrike" kern="0" cap="none" spc="0" normalizeH="0" baseline="0" noProof="0" dirty="0">
              <a:ln>
                <a:noFill/>
              </a:ln>
              <a:solidFill>
                <a:srgbClr val="978984">
                  <a:lumMod val="50000"/>
                </a:srgbClr>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26AB05C9-3952-46D6-B571-24F10587F333}"/>
              </a:ext>
            </a:extLst>
          </p:cNvPr>
          <p:cNvGrpSpPr/>
          <p:nvPr/>
        </p:nvGrpSpPr>
        <p:grpSpPr>
          <a:xfrm>
            <a:off x="0" y="4546093"/>
            <a:ext cx="1903285" cy="364330"/>
            <a:chOff x="0" y="5183521"/>
            <a:chExt cx="647700" cy="364330"/>
          </a:xfrm>
        </p:grpSpPr>
        <p:cxnSp>
          <p:nvCxnSpPr>
            <p:cNvPr id="47" name="Straight Connector 46">
              <a:extLst>
                <a:ext uri="{FF2B5EF4-FFF2-40B4-BE49-F238E27FC236}">
                  <a16:creationId xmlns:a16="http://schemas.microsoft.com/office/drawing/2014/main" id="{3D81ADDB-BC18-4984-8487-E3CBF61C2A5A}"/>
                </a:ext>
              </a:extLst>
            </p:cNvPr>
            <p:cNvCxnSpPr/>
            <p:nvPr/>
          </p:nvCxnSpPr>
          <p:spPr>
            <a:xfrm>
              <a:off x="0" y="5183521"/>
              <a:ext cx="647700"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E110FA-A9AA-4600-9FF5-43E2F5F1E431}"/>
                </a:ext>
              </a:extLst>
            </p:cNvPr>
            <p:cNvCxnSpPr/>
            <p:nvPr/>
          </p:nvCxnSpPr>
          <p:spPr>
            <a:xfrm>
              <a:off x="0" y="5547851"/>
              <a:ext cx="647700" cy="0"/>
            </a:xfrm>
            <a:prstGeom prst="line">
              <a:avLst/>
            </a:prstGeom>
            <a:ln/>
          </p:spPr>
          <p:style>
            <a:lnRef idx="1">
              <a:schemeClr val="accent1"/>
            </a:lnRef>
            <a:fillRef idx="0">
              <a:schemeClr val="accent1"/>
            </a:fillRef>
            <a:effectRef idx="0">
              <a:schemeClr val="accent1"/>
            </a:effectRef>
            <a:fontRef idx="minor">
              <a:schemeClr val="tx1"/>
            </a:fontRef>
          </p:style>
        </p:cxnSp>
      </p:grpSp>
      <p:sp>
        <p:nvSpPr>
          <p:cNvPr id="49" name="Rectangle: Rounded Corners 48">
            <a:extLst>
              <a:ext uri="{FF2B5EF4-FFF2-40B4-BE49-F238E27FC236}">
                <a16:creationId xmlns:a16="http://schemas.microsoft.com/office/drawing/2014/main" id="{30B2AD4E-6DD7-43E7-8719-FB43CD100D17}"/>
              </a:ext>
            </a:extLst>
          </p:cNvPr>
          <p:cNvSpPr/>
          <p:nvPr/>
        </p:nvSpPr>
        <p:spPr>
          <a:xfrm>
            <a:off x="1903284" y="4443645"/>
            <a:ext cx="536781" cy="536781"/>
          </a:xfrm>
          <a:prstGeom prst="roundRect">
            <a:avLst>
              <a:gd name="adj" fmla="val 12231"/>
            </a:avLst>
          </a:prstGeom>
          <a:solidFill>
            <a:schemeClr val="accent1">
              <a:lumMod val="75000"/>
            </a:schemeClr>
          </a:solidFill>
          <a:ln w="254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a:ln>
                  <a:noFill/>
                </a:ln>
                <a:solidFill>
                  <a:prstClr val="white"/>
                </a:solidFill>
                <a:effectLst/>
                <a:uLnTx/>
                <a:uFillTx/>
                <a:latin typeface="Impact" panose="020B0806030902050204" pitchFamily="34" charset="0"/>
                <a:ea typeface="+mn-ea"/>
                <a:cs typeface="+mn-cs"/>
              </a:rPr>
              <a:t>30</a:t>
            </a:r>
            <a:endParaRPr kumimoji="0" lang="en-GB" sz="2600" b="0" i="0" u="none" strike="noStrike" kern="1200" cap="none" spc="0" normalizeH="0" baseline="0" noProof="0">
              <a:ln>
                <a:noFill/>
              </a:ln>
              <a:solidFill>
                <a:prstClr val="white"/>
              </a:solidFill>
              <a:effectLst/>
              <a:uLnTx/>
              <a:uFillTx/>
              <a:latin typeface="Impact" panose="020B0806030902050204" pitchFamily="34" charset="0"/>
              <a:ea typeface="+mn-ea"/>
              <a:cs typeface="+mn-cs"/>
            </a:endParaRPr>
          </a:p>
        </p:txBody>
      </p:sp>
      <p:grpSp>
        <p:nvGrpSpPr>
          <p:cNvPr id="5" name="Group 4">
            <a:extLst>
              <a:ext uri="{FF2B5EF4-FFF2-40B4-BE49-F238E27FC236}">
                <a16:creationId xmlns:a16="http://schemas.microsoft.com/office/drawing/2014/main" id="{180A661E-FA1E-47F5-B92A-47B15BE7C5AB}"/>
              </a:ext>
            </a:extLst>
          </p:cNvPr>
          <p:cNvGrpSpPr/>
          <p:nvPr/>
        </p:nvGrpSpPr>
        <p:grpSpPr>
          <a:xfrm>
            <a:off x="6377637" y="918962"/>
            <a:ext cx="6127124" cy="5184775"/>
            <a:chOff x="6553200" y="1221346"/>
            <a:chExt cx="5638799" cy="5184775"/>
          </a:xfrm>
        </p:grpSpPr>
        <p:sp>
          <p:nvSpPr>
            <p:cNvPr id="7" name="Rectangle 6"/>
            <p:cNvSpPr/>
            <p:nvPr/>
          </p:nvSpPr>
          <p:spPr>
            <a:xfrm>
              <a:off x="6553200" y="1221346"/>
              <a:ext cx="5350965" cy="518477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Ins="144000" rtlCol="0" anchor="t"/>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endParaRPr>
            </a:p>
            <a:p>
              <a:pPr lvl="0">
                <a:lnSpc>
                  <a:spcPct val="80000"/>
                </a:lnSpc>
                <a:defRPr/>
              </a:pPr>
              <a:r>
                <a:rPr lang="fr-CA" sz="1200" b="1" dirty="0">
                  <a:solidFill>
                    <a:srgbClr val="978984">
                      <a:lumMod val="50000"/>
                    </a:srgbClr>
                  </a:solidFill>
                </a:rPr>
                <a:t>Le but de ce questionnaire est de mesurer combien votre peau</a:t>
              </a:r>
              <a:br>
                <a:rPr lang="fr-CA" sz="1200" b="1" dirty="0">
                  <a:solidFill>
                    <a:srgbClr val="978984">
                      <a:lumMod val="50000"/>
                    </a:srgbClr>
                  </a:solidFill>
                </a:rPr>
              </a:br>
              <a:r>
                <a:rPr lang="fr-CA" sz="1200" b="1" dirty="0">
                  <a:solidFill>
                    <a:srgbClr val="978984">
                      <a:lumMod val="50000"/>
                    </a:srgbClr>
                  </a:solidFill>
                </a:rPr>
                <a:t>problème a affecté votre vie AU COURS DE LA DERNIÈRE SEMAINE. Veuillez cocher une case pour chaque question.</a:t>
              </a:r>
              <a:br>
                <a:rPr lang="fr-CA" sz="1200" b="1" dirty="0">
                  <a:solidFill>
                    <a:srgbClr val="978984">
                      <a:lumMod val="50000"/>
                    </a:srgbClr>
                  </a:solidFill>
                </a:rPr>
              </a:br>
              <a:r>
                <a:rPr lang="fr-CA" sz="1200" dirty="0">
                  <a:solidFill>
                    <a:srgbClr val="978984">
                      <a:lumMod val="50000"/>
                    </a:srgbClr>
                  </a:solidFill>
                </a:rPr>
                <a:t>
Au cours de la dernière semaine, à quel point votre peau a-t-elle été irritante, douloureuse, douloureuse ou piquante? 
Au cours de la dernière semaine, à quel point avez-vous été gêné ou conscient de vous-même à cause de votre peau?
Au cours de la dernière semaine, dans quelle mesure votre peau vous a-t-elle gêné d’aller faire du shopping ou de vous occuper de votre maison ou de votre jardin?
Au cours de la dernière semaine, dans quelle mesure votre peau a-t-elle influencé les vêtements que vous portez?
Au cours de la dernière semaine, dans quelle mesure votre peau a-t-elle affecté un </a:t>
              </a:r>
              <a:r>
                <a:rPr lang="fr-CA" sz="1200" dirty="0" err="1">
                  <a:solidFill>
                    <a:srgbClr val="978984">
                      <a:lumMod val="50000"/>
                    </a:srgbClr>
                  </a:solidFill>
                </a:rPr>
                <a:t>evenement</a:t>
              </a:r>
              <a:r>
                <a:rPr lang="fr-CA" sz="1200" dirty="0">
                  <a:solidFill>
                    <a:srgbClr val="978984">
                      <a:lumMod val="50000"/>
                    </a:srgbClr>
                  </a:solidFill>
                </a:rPr>
                <a:t> social ou des activités de loisirs?
Au cours de la dernière semaine, à quel point votre peau a-t-elle rendu la tâche difficile pour vous de faire n’importe quel sport?
Au cours de la dernière semaine, votre peau vous a-t-elle empêché de travailler ou d’étudier?</a:t>
              </a:r>
              <a:br>
                <a:rPr lang="fr-CA" sz="1200" dirty="0">
                  <a:solidFill>
                    <a:srgbClr val="978984">
                      <a:lumMod val="50000"/>
                    </a:srgbClr>
                  </a:solidFill>
                </a:rPr>
              </a:br>
              <a:r>
                <a:rPr lang="fr-CA" sz="1200" dirty="0">
                  <a:solidFill>
                    <a:srgbClr val="978984">
                      <a:lumMod val="50000"/>
                    </a:srgbClr>
                  </a:solidFill>
                </a:rPr>
                <a:t>Si « Non », au cours de la dernière semaine, combien votre peau a-t-elle été un problème au travail ou aux études?
Au cours de la dernière semaine, combien votre peau a-t-elle créé des problèmes avec votre partenaire ou l’un de vos amis proches ou parents?
Au cours de la dernière semaine, dans quelle mesure votre peau a-t-elle causé des difficultés sexuelles?
Au cours de la dernière semaine, dans quelle mesure le traitement de votre peau a-t-il été problématique, par exemple en rendant votre maison désordonnée ou en prenant du temps?</a:t>
              </a:r>
              <a:r>
                <a:rPr lang="fr-CA" sz="1400" dirty="0">
                  <a:solidFill>
                    <a:srgbClr val="978984">
                      <a:lumMod val="50000"/>
                    </a:srgbClr>
                  </a:solidFill>
                </a:rPr>
                <a:t>
</a:t>
              </a:r>
              <a:endParaRPr kumimoji="0" lang="fr-CA" sz="1400" b="0" i="0" u="none" strike="noStrike" kern="1200" cap="none" spc="0" normalizeH="0" baseline="0" dirty="0">
                <a:ln>
                  <a:noFill/>
                </a:ln>
                <a:solidFill>
                  <a:srgbClr val="978984">
                    <a:lumMod val="50000"/>
                  </a:srgbClr>
                </a:solidFill>
                <a:effectLst/>
                <a:uLnTx/>
                <a:uFillTx/>
                <a:latin typeface="Calibri" panose="020F0502020204030204"/>
                <a:ea typeface="+mn-ea"/>
                <a:cs typeface="+mn-cs"/>
              </a:endParaRPr>
            </a:p>
          </p:txBody>
        </p:sp>
        <p:sp>
          <p:nvSpPr>
            <p:cNvPr id="23" name="Rectangle 22">
              <a:hlinkClick r:id="rId3" action="ppaction://hlinksldjump"/>
              <a:extLst>
                <a:ext uri="{FF2B5EF4-FFF2-40B4-BE49-F238E27FC236}">
                  <a16:creationId xmlns:a16="http://schemas.microsoft.com/office/drawing/2014/main" id="{3DA592FC-1354-4147-91AA-9BD320ACCB5E}"/>
                </a:ext>
              </a:extLst>
            </p:cNvPr>
            <p:cNvSpPr/>
            <p:nvPr/>
          </p:nvSpPr>
          <p:spPr>
            <a:xfrm>
              <a:off x="6553200" y="2120900"/>
              <a:ext cx="5638799" cy="304800"/>
            </a:xfrm>
            <a:prstGeom prst="rect">
              <a:avLst/>
            </a:prstGeom>
            <a:solidFill>
              <a:srgbClr val="DE3F0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hlinkClick r:id="" action="ppaction://noaction"/>
              <a:extLst>
                <a:ext uri="{FF2B5EF4-FFF2-40B4-BE49-F238E27FC236}">
                  <a16:creationId xmlns:a16="http://schemas.microsoft.com/office/drawing/2014/main" id="{9CCE0B50-A6C7-4A7A-B35E-3AE30EF4B4B4}"/>
                </a:ext>
              </a:extLst>
            </p:cNvPr>
            <p:cNvSpPr/>
            <p:nvPr/>
          </p:nvSpPr>
          <p:spPr>
            <a:xfrm>
              <a:off x="6553200" y="2507555"/>
              <a:ext cx="5638799" cy="304800"/>
            </a:xfrm>
            <a:prstGeom prst="rect">
              <a:avLst/>
            </a:prstGeom>
            <a:solidFill>
              <a:srgbClr val="DE3F0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hlinkClick r:id="" action="ppaction://noaction"/>
              <a:extLst>
                <a:ext uri="{FF2B5EF4-FFF2-40B4-BE49-F238E27FC236}">
                  <a16:creationId xmlns:a16="http://schemas.microsoft.com/office/drawing/2014/main" id="{3712E7ED-14CD-48A6-B2C8-9077C784158D}"/>
                </a:ext>
              </a:extLst>
            </p:cNvPr>
            <p:cNvSpPr/>
            <p:nvPr/>
          </p:nvSpPr>
          <p:spPr>
            <a:xfrm>
              <a:off x="6553200" y="2894210"/>
              <a:ext cx="5638799" cy="304800"/>
            </a:xfrm>
            <a:prstGeom prst="rect">
              <a:avLst/>
            </a:prstGeom>
            <a:solidFill>
              <a:srgbClr val="DE3F0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 action="ppaction://noaction"/>
              <a:extLst>
                <a:ext uri="{FF2B5EF4-FFF2-40B4-BE49-F238E27FC236}">
                  <a16:creationId xmlns:a16="http://schemas.microsoft.com/office/drawing/2014/main" id="{9A7AF10A-BF12-4869-BA37-55015FD3580F}"/>
                </a:ext>
              </a:extLst>
            </p:cNvPr>
            <p:cNvSpPr/>
            <p:nvPr/>
          </p:nvSpPr>
          <p:spPr>
            <a:xfrm>
              <a:off x="6553200" y="3280865"/>
              <a:ext cx="5638799" cy="304800"/>
            </a:xfrm>
            <a:prstGeom prst="rect">
              <a:avLst/>
            </a:prstGeom>
            <a:solidFill>
              <a:srgbClr val="DE3F0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 action="ppaction://noaction"/>
              <a:extLst>
                <a:ext uri="{FF2B5EF4-FFF2-40B4-BE49-F238E27FC236}">
                  <a16:creationId xmlns:a16="http://schemas.microsoft.com/office/drawing/2014/main" id="{B5CB05A5-6A0B-4D65-AF8B-F2613CF47950}"/>
                </a:ext>
              </a:extLst>
            </p:cNvPr>
            <p:cNvSpPr/>
            <p:nvPr/>
          </p:nvSpPr>
          <p:spPr>
            <a:xfrm>
              <a:off x="6553200" y="3667520"/>
              <a:ext cx="5638799" cy="304800"/>
            </a:xfrm>
            <a:prstGeom prst="rect">
              <a:avLst/>
            </a:prstGeom>
            <a:solidFill>
              <a:srgbClr val="DE3F0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53">
              <a:hlinkClick r:id="" action="ppaction://noaction"/>
              <a:extLst>
                <a:ext uri="{FF2B5EF4-FFF2-40B4-BE49-F238E27FC236}">
                  <a16:creationId xmlns:a16="http://schemas.microsoft.com/office/drawing/2014/main" id="{7E7C6E7B-3D7B-45B3-AAD1-93B43C70794B}"/>
                </a:ext>
              </a:extLst>
            </p:cNvPr>
            <p:cNvSpPr/>
            <p:nvPr/>
          </p:nvSpPr>
          <p:spPr>
            <a:xfrm>
              <a:off x="6553200" y="4054175"/>
              <a:ext cx="5638799" cy="304800"/>
            </a:xfrm>
            <a:prstGeom prst="rect">
              <a:avLst/>
            </a:prstGeom>
            <a:solidFill>
              <a:srgbClr val="DE3F0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 action="ppaction://noaction"/>
              <a:extLst>
                <a:ext uri="{FF2B5EF4-FFF2-40B4-BE49-F238E27FC236}">
                  <a16:creationId xmlns:a16="http://schemas.microsoft.com/office/drawing/2014/main" id="{3A1FB4F0-AD3D-43F0-A19D-5DEC34663C27}"/>
                </a:ext>
              </a:extLst>
            </p:cNvPr>
            <p:cNvSpPr/>
            <p:nvPr/>
          </p:nvSpPr>
          <p:spPr>
            <a:xfrm>
              <a:off x="6553200" y="4440830"/>
              <a:ext cx="5638799" cy="611262"/>
            </a:xfrm>
            <a:prstGeom prst="rect">
              <a:avLst/>
            </a:prstGeom>
            <a:solidFill>
              <a:srgbClr val="DE3F0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 action="ppaction://noaction"/>
              <a:extLst>
                <a:ext uri="{FF2B5EF4-FFF2-40B4-BE49-F238E27FC236}">
                  <a16:creationId xmlns:a16="http://schemas.microsoft.com/office/drawing/2014/main" id="{84F33520-9BCF-482F-B2E3-04D7D2448D11}"/>
                </a:ext>
              </a:extLst>
            </p:cNvPr>
            <p:cNvSpPr/>
            <p:nvPr/>
          </p:nvSpPr>
          <p:spPr>
            <a:xfrm>
              <a:off x="6553200" y="5182075"/>
              <a:ext cx="5638799" cy="304800"/>
            </a:xfrm>
            <a:prstGeom prst="rect">
              <a:avLst/>
            </a:prstGeom>
            <a:solidFill>
              <a:srgbClr val="DE3F0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hlinkClick r:id="" action="ppaction://noaction"/>
              <a:extLst>
                <a:ext uri="{FF2B5EF4-FFF2-40B4-BE49-F238E27FC236}">
                  <a16:creationId xmlns:a16="http://schemas.microsoft.com/office/drawing/2014/main" id="{CCE78A0D-098C-4E47-9115-CBA1BD19396E}"/>
                </a:ext>
              </a:extLst>
            </p:cNvPr>
            <p:cNvSpPr/>
            <p:nvPr/>
          </p:nvSpPr>
          <p:spPr>
            <a:xfrm>
              <a:off x="6553200" y="5520602"/>
              <a:ext cx="5638799" cy="212572"/>
            </a:xfrm>
            <a:prstGeom prst="rect">
              <a:avLst/>
            </a:prstGeom>
            <a:solidFill>
              <a:srgbClr val="DE3F0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hlinkClick r:id="" action="ppaction://noaction"/>
              <a:extLst>
                <a:ext uri="{FF2B5EF4-FFF2-40B4-BE49-F238E27FC236}">
                  <a16:creationId xmlns:a16="http://schemas.microsoft.com/office/drawing/2014/main" id="{9080DF7B-87D1-47DB-8FED-7D35CCF36420}"/>
                </a:ext>
              </a:extLst>
            </p:cNvPr>
            <p:cNvSpPr/>
            <p:nvPr/>
          </p:nvSpPr>
          <p:spPr>
            <a:xfrm>
              <a:off x="6553200" y="5815027"/>
              <a:ext cx="5638799" cy="304800"/>
            </a:xfrm>
            <a:prstGeom prst="rect">
              <a:avLst/>
            </a:prstGeom>
            <a:solidFill>
              <a:srgbClr val="DE3F0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3">
            <a:extLst>
              <a:ext uri="{FF2B5EF4-FFF2-40B4-BE49-F238E27FC236}">
                <a16:creationId xmlns:a16="http://schemas.microsoft.com/office/drawing/2014/main" id="{AA652A9A-BED9-420B-E607-6C15C73A580C}"/>
              </a:ext>
            </a:extLst>
          </p:cNvPr>
          <p:cNvSpPr txBox="1">
            <a:spLocks noChangeArrowheads="1"/>
          </p:cNvSpPr>
          <p:nvPr/>
        </p:nvSpPr>
        <p:spPr>
          <a:xfrm>
            <a:off x="2552856" y="3488024"/>
            <a:ext cx="3605742" cy="2523368"/>
          </a:xfrm>
          <a:prstGeom prst="rect">
            <a:avLst/>
          </a:prstGeom>
          <a:solidFill>
            <a:srgbClr val="FFFFFF"/>
          </a:solidFill>
          <a:ln w="28575" cmpd="sng">
            <a:solidFill>
              <a:schemeClr val="accent4"/>
            </a:solidFill>
          </a:ln>
          <a:effectLst/>
        </p:spPr>
        <p:style>
          <a:lnRef idx="1">
            <a:schemeClr val="accent3"/>
          </a:lnRef>
          <a:fillRef idx="2">
            <a:schemeClr val="accent3"/>
          </a:fillRef>
          <a:effectRef idx="1">
            <a:schemeClr val="accent3"/>
          </a:effectRef>
          <a:fontRef idx="minor">
            <a:schemeClr val="dk1"/>
          </a:fontRef>
        </p:style>
        <p:txBody>
          <a:bodyPr vert="horz" lIns="182880" tIns="137160" rIns="182880" bIns="45720" rtlCol="0">
            <a:noAutofit/>
          </a:bodyPr>
          <a:lstStyle>
            <a:lvl1pPr marL="0" indent="0" algn="l" defTabSz="457200" rtl="0" eaLnBrk="1" latinLnBrk="0" hangingPunct="1">
              <a:lnSpc>
                <a:spcPct val="95000"/>
              </a:lnSpc>
              <a:spcBef>
                <a:spcPts val="0"/>
              </a:spcBef>
              <a:spcAft>
                <a:spcPts val="600"/>
              </a:spcAft>
              <a:buFont typeface="Arial"/>
              <a:buNone/>
              <a:defRPr sz="3200" b="1" kern="1200">
                <a:solidFill>
                  <a:schemeClr val="tx2"/>
                </a:solidFill>
                <a:effectLst/>
                <a:latin typeface="Arial Narrow"/>
                <a:ea typeface="+mn-ea"/>
                <a:cs typeface="Arial Narrow"/>
              </a:defRPr>
            </a:lvl1pPr>
            <a:lvl2pPr marL="285750" indent="-285750" algn="l" defTabSz="457200" rtl="0" eaLnBrk="1" latinLnBrk="0" hangingPunct="1">
              <a:lnSpc>
                <a:spcPct val="95000"/>
              </a:lnSpc>
              <a:spcBef>
                <a:spcPts val="200"/>
              </a:spcBef>
              <a:spcAft>
                <a:spcPts val="600"/>
              </a:spcAft>
              <a:buClr>
                <a:schemeClr val="accent5"/>
              </a:buClr>
              <a:buFont typeface="Arial"/>
              <a:buChar char="•"/>
              <a:defRPr sz="2400" kern="1200">
                <a:solidFill>
                  <a:schemeClr val="tx1"/>
                </a:solidFill>
                <a:latin typeface="Arial Narrow"/>
                <a:ea typeface="+mn-ea"/>
                <a:cs typeface="Arial Narrow"/>
              </a:defRPr>
            </a:lvl2pPr>
            <a:lvl3pPr marL="517525" indent="-228600" algn="l" defTabSz="457200" rtl="0" eaLnBrk="1" latinLnBrk="0" hangingPunct="1">
              <a:lnSpc>
                <a:spcPct val="95000"/>
              </a:lnSpc>
              <a:spcBef>
                <a:spcPts val="200"/>
              </a:spcBef>
              <a:spcAft>
                <a:spcPts val="600"/>
              </a:spcAft>
              <a:buClr>
                <a:schemeClr val="accent4"/>
              </a:buClr>
              <a:buFont typeface="Arial"/>
              <a:buChar char="•"/>
              <a:defRPr sz="2000" kern="1200">
                <a:solidFill>
                  <a:schemeClr val="tx1"/>
                </a:solidFill>
                <a:latin typeface="Arial Narrow"/>
                <a:ea typeface="+mn-ea"/>
                <a:cs typeface="Arial Narrow"/>
              </a:defRPr>
            </a:lvl3pPr>
            <a:lvl4pPr marL="747713" indent="-228600" algn="l" defTabSz="457200" rtl="0" eaLnBrk="1" latinLnBrk="0" hangingPunct="1">
              <a:lnSpc>
                <a:spcPct val="95000"/>
              </a:lnSpc>
              <a:spcBef>
                <a:spcPts val="200"/>
              </a:spcBef>
              <a:spcAft>
                <a:spcPts val="600"/>
              </a:spcAft>
              <a:buClr>
                <a:schemeClr val="accent2"/>
              </a:buClr>
              <a:buFont typeface="Arial"/>
              <a:buChar char="•"/>
              <a:defRPr sz="1800" kern="1200">
                <a:solidFill>
                  <a:schemeClr val="tx1"/>
                </a:solidFill>
                <a:latin typeface="Arial Narrow"/>
                <a:ea typeface="+mn-ea"/>
                <a:cs typeface="Arial Narrow"/>
              </a:defRPr>
            </a:lvl4pPr>
            <a:lvl5pPr marL="968375" indent="-228600" algn="l" defTabSz="457200" rtl="0" eaLnBrk="1" latinLnBrk="0" hangingPunct="1">
              <a:lnSpc>
                <a:spcPct val="95000"/>
              </a:lnSpc>
              <a:spcBef>
                <a:spcPts val="200"/>
              </a:spcBef>
              <a:spcAft>
                <a:spcPts val="600"/>
              </a:spcAft>
              <a:buClr>
                <a:schemeClr val="tx2"/>
              </a:buClr>
              <a:buFont typeface="Arial"/>
              <a:buChar char="»"/>
              <a:defRPr sz="18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813" indent="30163" algn="ctr">
              <a:spcAft>
                <a:spcPct val="50000"/>
              </a:spcAft>
              <a:tabLst>
                <a:tab pos="1706563" algn="l"/>
              </a:tabLst>
              <a:defRPr/>
            </a:pPr>
            <a:r>
              <a:rPr lang="en-US" sz="2000" dirty="0">
                <a:solidFill>
                  <a:prstClr val="black"/>
                </a:solidFill>
              </a:rPr>
              <a:t>Scores DLQI:</a:t>
            </a:r>
            <a:endParaRPr lang="en-US" sz="2000" baseline="30000" dirty="0">
              <a:solidFill>
                <a:prstClr val="black"/>
              </a:solidFill>
            </a:endParaRPr>
          </a:p>
          <a:p>
            <a:pPr marL="365125" indent="-365125">
              <a:spcAft>
                <a:spcPct val="50000"/>
              </a:spcAft>
              <a:tabLst>
                <a:tab pos="1706563" algn="l"/>
              </a:tabLst>
              <a:defRPr/>
            </a:pPr>
            <a:r>
              <a:rPr lang="en-US" sz="1800" b="0" dirty="0">
                <a:solidFill>
                  <a:prstClr val="black"/>
                </a:solidFill>
              </a:rPr>
              <a:t>0 </a:t>
            </a:r>
            <a:r>
              <a:rPr lang="en-US" sz="1800" b="0" dirty="0" err="1">
                <a:solidFill>
                  <a:prstClr val="black"/>
                </a:solidFill>
              </a:rPr>
              <a:t>à</a:t>
            </a:r>
            <a:r>
              <a:rPr lang="en-US" sz="1800" b="0" dirty="0">
                <a:solidFill>
                  <a:prstClr val="black"/>
                </a:solidFill>
              </a:rPr>
              <a:t> 1 = </a:t>
            </a:r>
            <a:r>
              <a:rPr lang="en-US" sz="1800" b="0" dirty="0" err="1">
                <a:solidFill>
                  <a:prstClr val="black"/>
                </a:solidFill>
              </a:rPr>
              <a:t>aucun</a:t>
            </a:r>
            <a:r>
              <a:rPr lang="en-US" sz="1800" b="0" dirty="0">
                <a:solidFill>
                  <a:prstClr val="black"/>
                </a:solidFill>
              </a:rPr>
              <a:t> </a:t>
            </a:r>
            <a:r>
              <a:rPr lang="en-US" sz="1800" b="0" dirty="0" err="1">
                <a:solidFill>
                  <a:prstClr val="black"/>
                </a:solidFill>
              </a:rPr>
              <a:t>effet</a:t>
            </a:r>
            <a:r>
              <a:rPr lang="en-US" sz="1800" b="0" dirty="0">
                <a:solidFill>
                  <a:prstClr val="black"/>
                </a:solidFill>
              </a:rPr>
              <a:t> 
2 </a:t>
            </a:r>
            <a:r>
              <a:rPr lang="en-US" sz="1800" b="0" dirty="0" err="1">
                <a:solidFill>
                  <a:prstClr val="black"/>
                </a:solidFill>
              </a:rPr>
              <a:t>à</a:t>
            </a:r>
            <a:r>
              <a:rPr lang="en-US" sz="1800" b="0" dirty="0">
                <a:solidFill>
                  <a:prstClr val="black"/>
                </a:solidFill>
              </a:rPr>
              <a:t> 5 = </a:t>
            </a:r>
            <a:r>
              <a:rPr lang="en-US" sz="1800" b="0" dirty="0" err="1">
                <a:solidFill>
                  <a:prstClr val="black"/>
                </a:solidFill>
              </a:rPr>
              <a:t>effet</a:t>
            </a:r>
            <a:r>
              <a:rPr lang="en-US" sz="1800" b="0" dirty="0">
                <a:solidFill>
                  <a:prstClr val="black"/>
                </a:solidFill>
              </a:rPr>
              <a:t> </a:t>
            </a:r>
            <a:r>
              <a:rPr lang="en-US" sz="1800" b="0" dirty="0" err="1">
                <a:solidFill>
                  <a:prstClr val="black"/>
                </a:solidFill>
              </a:rPr>
              <a:t>faible</a:t>
            </a:r>
            <a:r>
              <a:rPr lang="en-US" sz="1800" b="0" dirty="0">
                <a:solidFill>
                  <a:prstClr val="black"/>
                </a:solidFill>
              </a:rPr>
              <a:t> 
6 </a:t>
            </a:r>
            <a:r>
              <a:rPr lang="en-US" sz="1800" b="0" dirty="0" err="1">
                <a:solidFill>
                  <a:prstClr val="black"/>
                </a:solidFill>
              </a:rPr>
              <a:t>à</a:t>
            </a:r>
            <a:r>
              <a:rPr lang="en-US" sz="1800" b="0" dirty="0">
                <a:solidFill>
                  <a:prstClr val="black"/>
                </a:solidFill>
              </a:rPr>
              <a:t> 10 = </a:t>
            </a:r>
            <a:r>
              <a:rPr lang="en-US" sz="1800" b="0" dirty="0" err="1">
                <a:solidFill>
                  <a:prstClr val="black"/>
                </a:solidFill>
              </a:rPr>
              <a:t>effet</a:t>
            </a:r>
            <a:r>
              <a:rPr lang="en-US" sz="1800" b="0" dirty="0">
                <a:solidFill>
                  <a:prstClr val="black"/>
                </a:solidFill>
              </a:rPr>
              <a:t> </a:t>
            </a:r>
            <a:r>
              <a:rPr lang="en-US" sz="1800" b="0" dirty="0" err="1">
                <a:solidFill>
                  <a:prstClr val="black"/>
                </a:solidFill>
              </a:rPr>
              <a:t>modéré</a:t>
            </a:r>
            <a:r>
              <a:rPr lang="en-US" sz="1800" b="0" dirty="0">
                <a:solidFill>
                  <a:prstClr val="black"/>
                </a:solidFill>
              </a:rPr>
              <a:t> 
11 </a:t>
            </a:r>
            <a:r>
              <a:rPr lang="en-US" sz="1800" b="0" dirty="0" err="1">
                <a:solidFill>
                  <a:prstClr val="black"/>
                </a:solidFill>
              </a:rPr>
              <a:t>à</a:t>
            </a:r>
            <a:r>
              <a:rPr lang="en-US" sz="1800" b="0" dirty="0">
                <a:solidFill>
                  <a:prstClr val="black"/>
                </a:solidFill>
              </a:rPr>
              <a:t> 20 = </a:t>
            </a:r>
            <a:r>
              <a:rPr lang="en-US" sz="1800" b="0" dirty="0" err="1">
                <a:solidFill>
                  <a:prstClr val="black"/>
                </a:solidFill>
              </a:rPr>
              <a:t>effet</a:t>
            </a:r>
            <a:r>
              <a:rPr lang="en-US" sz="1800" b="0" dirty="0">
                <a:solidFill>
                  <a:prstClr val="black"/>
                </a:solidFill>
              </a:rPr>
              <a:t> très important 
21 </a:t>
            </a:r>
            <a:r>
              <a:rPr lang="en-US" sz="1800" b="0" dirty="0" err="1">
                <a:solidFill>
                  <a:prstClr val="black"/>
                </a:solidFill>
              </a:rPr>
              <a:t>à</a:t>
            </a:r>
            <a:r>
              <a:rPr lang="en-US" sz="1800" b="0" dirty="0">
                <a:solidFill>
                  <a:prstClr val="black"/>
                </a:solidFill>
              </a:rPr>
              <a:t> 30 = </a:t>
            </a:r>
            <a:r>
              <a:rPr lang="en-US" sz="1800" b="0" dirty="0" err="1">
                <a:solidFill>
                  <a:prstClr val="black"/>
                </a:solidFill>
              </a:rPr>
              <a:t>effet</a:t>
            </a:r>
            <a:r>
              <a:rPr lang="en-US" sz="1800" b="0" dirty="0">
                <a:solidFill>
                  <a:prstClr val="black"/>
                </a:solidFill>
              </a:rPr>
              <a:t> </a:t>
            </a:r>
            <a:r>
              <a:rPr lang="en-US" sz="1800" b="0" dirty="0" err="1">
                <a:solidFill>
                  <a:prstClr val="black"/>
                </a:solidFill>
              </a:rPr>
              <a:t>extrêmement</a:t>
            </a:r>
            <a:r>
              <a:rPr lang="en-US" sz="1800" b="0" dirty="0">
                <a:solidFill>
                  <a:prstClr val="black"/>
                </a:solidFill>
              </a:rPr>
              <a:t> important</a:t>
            </a:r>
          </a:p>
        </p:txBody>
      </p:sp>
    </p:spTree>
    <p:extLst>
      <p:ext uri="{BB962C8B-B14F-4D97-AF65-F5344CB8AC3E}">
        <p14:creationId xmlns:p14="http://schemas.microsoft.com/office/powerpoint/2010/main" val="266619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88344FE-F70A-BC1A-2FAB-B58BED90EA8A}"/>
              </a:ext>
            </a:extLst>
          </p:cNvPr>
          <p:cNvSpPr>
            <a:spLocks noGrp="1"/>
          </p:cNvSpPr>
          <p:nvPr>
            <p:ph idx="1"/>
          </p:nvPr>
        </p:nvSpPr>
        <p:spPr/>
        <p:txBody>
          <a:bodyPr/>
          <a:lstStyle/>
          <a:p>
            <a:r>
              <a:rPr lang="fr-FR" dirty="0"/>
              <a:t>- </a:t>
            </a:r>
            <a:r>
              <a:rPr lang="fr-FR" b="1" i="1" dirty="0"/>
              <a:t>PP-NRS</a:t>
            </a:r>
            <a:r>
              <a:rPr lang="fr-FR" dirty="0"/>
              <a:t> = </a:t>
            </a:r>
            <a:r>
              <a:rPr lang="fr-FR" i="1" dirty="0"/>
              <a:t>Peak </a:t>
            </a:r>
            <a:r>
              <a:rPr lang="fr-FR" i="1" dirty="0" err="1"/>
              <a:t>Pruritus</a:t>
            </a:r>
            <a:r>
              <a:rPr lang="fr-FR" i="1" dirty="0"/>
              <a:t> -</a:t>
            </a:r>
            <a:r>
              <a:rPr lang="fr-FR" i="1" dirty="0" err="1"/>
              <a:t>Numerical</a:t>
            </a:r>
            <a:r>
              <a:rPr lang="fr-FR" i="1" dirty="0"/>
              <a:t> Rating </a:t>
            </a:r>
            <a:r>
              <a:rPr lang="fr-FR" i="1" dirty="0" err="1"/>
              <a:t>Scale</a:t>
            </a:r>
            <a:endParaRPr lang="fr-FR" i="1" dirty="0"/>
          </a:p>
          <a:p>
            <a:r>
              <a:rPr lang="fr-FR" dirty="0"/>
              <a:t>- </a:t>
            </a:r>
            <a:r>
              <a:rPr lang="fr-FR" b="1" dirty="0"/>
              <a:t>Question simple </a:t>
            </a:r>
            <a:r>
              <a:rPr lang="fr-FR" dirty="0"/>
              <a:t>:</a:t>
            </a:r>
            <a:br>
              <a:rPr lang="fr-FR" dirty="0"/>
            </a:br>
            <a:r>
              <a:rPr lang="fr-FR" dirty="0"/>
              <a:t>   Sur une échelle de 0 à 10, 0 étant l’absence de prurit et 10 étant la pire démangeaison imaginable, comment noteriez vous votre démangeaison basée sur les derniers 24h? </a:t>
            </a:r>
            <a:br>
              <a:rPr lang="fr-FR" dirty="0"/>
            </a:br>
            <a:endParaRPr lang="fr-FR" dirty="0"/>
          </a:p>
          <a:p>
            <a:r>
              <a:rPr lang="fr-FR" dirty="0"/>
              <a:t>- </a:t>
            </a:r>
            <a:r>
              <a:rPr lang="fr-FR" b="1" dirty="0"/>
              <a:t>Points forts </a:t>
            </a:r>
            <a:r>
              <a:rPr lang="fr-FR" dirty="0"/>
              <a:t>: </a:t>
            </a:r>
            <a:br>
              <a:rPr lang="fr-FR" dirty="0"/>
            </a:br>
            <a:r>
              <a:rPr lang="fr-FR" dirty="0"/>
              <a:t>   Validé et permet de déterminer rapidement une tendance à la diminution du prurit</a:t>
            </a:r>
          </a:p>
        </p:txBody>
      </p:sp>
      <p:sp>
        <p:nvSpPr>
          <p:cNvPr id="4" name="Title 1">
            <a:extLst>
              <a:ext uri="{FF2B5EF4-FFF2-40B4-BE49-F238E27FC236}">
                <a16:creationId xmlns:a16="http://schemas.microsoft.com/office/drawing/2014/main" id="{2967F5FD-DE1F-76F0-56DE-42559E9951D7}"/>
              </a:ext>
            </a:extLst>
          </p:cNvPr>
          <p:cNvSpPr>
            <a:spLocks noGrp="1"/>
          </p:cNvSpPr>
          <p:nvPr>
            <p:ph type="title"/>
          </p:nvPr>
        </p:nvSpPr>
        <p:spPr>
          <a:xfrm>
            <a:off x="476828" y="135193"/>
            <a:ext cx="10978572" cy="741347"/>
          </a:xfrm>
        </p:spPr>
        <p:txBody>
          <a:bodyPr>
            <a:normAutofit/>
          </a:bodyPr>
          <a:lstStyle/>
          <a:p>
            <a:r>
              <a:rPr lang="en-US" b="1" dirty="0"/>
              <a:t>PP-NRS</a:t>
            </a:r>
            <a:r>
              <a:rPr lang="en-US" b="1" baseline="30000" dirty="0"/>
              <a:t>1</a:t>
            </a:r>
            <a:r>
              <a:rPr lang="en-US" b="1" dirty="0"/>
              <a:t>: </a:t>
            </a:r>
            <a:r>
              <a:rPr lang="en-US" b="1" dirty="0" err="1"/>
              <a:t>Évaluation</a:t>
            </a:r>
            <a:r>
              <a:rPr lang="en-US" b="1" dirty="0"/>
              <a:t> objective du </a:t>
            </a:r>
            <a:r>
              <a:rPr lang="en-US" b="1" dirty="0" err="1"/>
              <a:t>prurit</a:t>
            </a:r>
            <a:endParaRPr lang="en-US" b="1" baseline="30000" dirty="0"/>
          </a:p>
        </p:txBody>
      </p:sp>
      <p:sp>
        <p:nvSpPr>
          <p:cNvPr id="6" name="ZoneTexte 5">
            <a:extLst>
              <a:ext uri="{FF2B5EF4-FFF2-40B4-BE49-F238E27FC236}">
                <a16:creationId xmlns:a16="http://schemas.microsoft.com/office/drawing/2014/main" id="{2703482F-A8FA-A403-43B3-2F4FF3AD4ED7}"/>
              </a:ext>
            </a:extLst>
          </p:cNvPr>
          <p:cNvSpPr txBox="1"/>
          <p:nvPr/>
        </p:nvSpPr>
        <p:spPr>
          <a:xfrm>
            <a:off x="228600" y="6448926"/>
            <a:ext cx="5078954" cy="553998"/>
          </a:xfrm>
          <a:prstGeom prst="rect">
            <a:avLst/>
          </a:prstGeom>
          <a:noFill/>
        </p:spPr>
        <p:txBody>
          <a:bodyPr wrap="none" rtlCol="0">
            <a:spAutoFit/>
          </a:bodyPr>
          <a:lstStyle/>
          <a:p>
            <a:r>
              <a:rPr lang="fr-FR" sz="1200" dirty="0">
                <a:solidFill>
                  <a:schemeClr val="bg1"/>
                </a:solidFill>
              </a:rPr>
              <a:t>1: </a:t>
            </a:r>
            <a:r>
              <a:rPr lang="fr-FR" sz="1200" dirty="0" err="1">
                <a:solidFill>
                  <a:schemeClr val="bg1"/>
                </a:solidFill>
              </a:rPr>
              <a:t>Yosipovitch</a:t>
            </a:r>
            <a:r>
              <a:rPr lang="fr-FR" sz="1200" dirty="0">
                <a:solidFill>
                  <a:schemeClr val="bg1"/>
                </a:solidFill>
              </a:rPr>
              <a:t> et al, </a:t>
            </a:r>
            <a:r>
              <a:rPr lang="fr-CA" sz="1200" dirty="0">
                <a:solidFill>
                  <a:schemeClr val="bg1"/>
                </a:solidFill>
                <a:effectLst/>
                <a:latin typeface="AdvPSJOANNA"/>
              </a:rPr>
              <a:t>British Journal of </a:t>
            </a:r>
            <a:r>
              <a:rPr lang="fr-CA" sz="1200" dirty="0" err="1">
                <a:solidFill>
                  <a:schemeClr val="bg1"/>
                </a:solidFill>
                <a:effectLst/>
                <a:latin typeface="AdvPSJOANNA"/>
              </a:rPr>
              <a:t>Dermatology</a:t>
            </a:r>
            <a:r>
              <a:rPr lang="fr-CA" sz="1200" dirty="0">
                <a:solidFill>
                  <a:schemeClr val="bg1"/>
                </a:solidFill>
                <a:effectLst/>
                <a:latin typeface="AdvPSJOANNA"/>
              </a:rPr>
              <a:t> (2019) 181, pp761–769 </a:t>
            </a:r>
            <a:endParaRPr lang="fr-CA" sz="1200" dirty="0">
              <a:solidFill>
                <a:schemeClr val="bg1"/>
              </a:solidFill>
            </a:endParaRPr>
          </a:p>
          <a:p>
            <a:endParaRPr lang="fr-FR" dirty="0"/>
          </a:p>
        </p:txBody>
      </p:sp>
    </p:spTree>
    <p:extLst>
      <p:ext uri="{BB962C8B-B14F-4D97-AF65-F5344CB8AC3E}">
        <p14:creationId xmlns:p14="http://schemas.microsoft.com/office/powerpoint/2010/main" val="405447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FBBDF2-E68E-0012-1558-F52E77DEE693}"/>
              </a:ext>
            </a:extLst>
          </p:cNvPr>
          <p:cNvSpPr>
            <a:spLocks noGrp="1"/>
          </p:cNvSpPr>
          <p:nvPr>
            <p:ph type="title"/>
          </p:nvPr>
        </p:nvSpPr>
        <p:spPr/>
        <p:txBody>
          <a:bodyPr/>
          <a:lstStyle/>
          <a:p>
            <a:r>
              <a:rPr lang="fr-FR" b="1" dirty="0"/>
              <a:t>Question essentielle</a:t>
            </a:r>
          </a:p>
        </p:txBody>
      </p:sp>
      <p:sp>
        <p:nvSpPr>
          <p:cNvPr id="3" name="Espace réservé du contenu 2">
            <a:extLst>
              <a:ext uri="{FF2B5EF4-FFF2-40B4-BE49-F238E27FC236}">
                <a16:creationId xmlns:a16="http://schemas.microsoft.com/office/drawing/2014/main" id="{B24E555D-2ABD-AEC1-DA0B-3A07E05BDC70}"/>
              </a:ext>
            </a:extLst>
          </p:cNvPr>
          <p:cNvSpPr>
            <a:spLocks noGrp="1"/>
          </p:cNvSpPr>
          <p:nvPr>
            <p:ph idx="1"/>
          </p:nvPr>
        </p:nvSpPr>
        <p:spPr>
          <a:xfrm>
            <a:off x="1097280" y="2243556"/>
            <a:ext cx="8589645" cy="3760891"/>
          </a:xfrm>
        </p:spPr>
        <p:txBody>
          <a:bodyPr>
            <a:normAutofit/>
          </a:bodyPr>
          <a:lstStyle/>
          <a:p>
            <a:r>
              <a:rPr lang="fr-FR" sz="2800" dirty="0"/>
              <a:t>De quelle manière ces outils peuvent-ils contribuer à optimiser la prise en charge des patients avec D.A. ?</a:t>
            </a:r>
            <a:br>
              <a:rPr lang="fr-FR" sz="2800" dirty="0"/>
            </a:br>
            <a:endParaRPr lang="fr-FR" sz="3600" dirty="0"/>
          </a:p>
          <a:p>
            <a:r>
              <a:rPr lang="fr-FR" sz="3600" dirty="0"/>
              <a:t>Qu’en disent les </a:t>
            </a:r>
            <a:r>
              <a:rPr lang="fr-FR" sz="3600" u="sng" dirty="0"/>
              <a:t>guides de pratique </a:t>
            </a:r>
            <a:r>
              <a:rPr lang="fr-FR" sz="3600" dirty="0"/>
              <a:t>?</a:t>
            </a:r>
          </a:p>
        </p:txBody>
      </p:sp>
      <mc:AlternateContent xmlns:mc="http://schemas.openxmlformats.org/markup-compatibility/2006">
        <mc:Choice xmlns:am3d="http://schemas.microsoft.com/office/drawing/2017/model3d" Requires="am3d">
          <p:graphicFrame>
            <p:nvGraphicFramePr>
              <p:cNvPr id="6" name="Modèle 3D 5" descr="Livres">
                <a:extLst>
                  <a:ext uri="{FF2B5EF4-FFF2-40B4-BE49-F238E27FC236}">
                    <a16:creationId xmlns:a16="http://schemas.microsoft.com/office/drawing/2014/main" id="{FAD7764B-C817-1980-20BE-2526D1B0E854}"/>
                  </a:ext>
                </a:extLst>
              </p:cNvPr>
              <p:cNvGraphicFramePr>
                <a:graphicFrameLocks noChangeAspect="1"/>
              </p:cNvGraphicFramePr>
              <p:nvPr>
                <p:extLst>
                  <p:ext uri="{D42A27DB-BD31-4B8C-83A1-F6EECF244321}">
                    <p14:modId xmlns:p14="http://schemas.microsoft.com/office/powerpoint/2010/main" val="1910902819"/>
                  </p:ext>
                </p:extLst>
              </p:nvPr>
            </p:nvGraphicFramePr>
            <p:xfrm>
              <a:off x="9291071" y="2243555"/>
              <a:ext cx="2375150" cy="2357019"/>
            </p:xfrm>
            <a:graphic>
              <a:graphicData uri="http://schemas.microsoft.com/office/drawing/2017/model3d">
                <am3d:model3d r:embed="rId2">
                  <am3d:spPr>
                    <a:xfrm>
                      <a:off x="0" y="0"/>
                      <a:ext cx="2375150" cy="2357019"/>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1209194" ay="-1620739" az="-567796"/>
                    <am3d:postTrans dx="0" dy="0" dz="0"/>
                  </am3d:trans>
                  <am3d:raster rName="Office3DRenderer" rVer="16.0.8326">
                    <am3d:blip r:embed="rId3"/>
                  </am3d:raster>
                  <am3d:objViewport viewportSz="38074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èle 3D 5" descr="Livres">
                <a:extLst>
                  <a:ext uri="{FF2B5EF4-FFF2-40B4-BE49-F238E27FC236}">
                    <a16:creationId xmlns:a16="http://schemas.microsoft.com/office/drawing/2014/main" id="{FAD7764B-C817-1980-20BE-2526D1B0E854}"/>
                  </a:ext>
                </a:extLst>
              </p:cNvPr>
              <p:cNvPicPr>
                <a:picLocks noGrp="1" noRot="1" noChangeAspect="1" noMove="1" noResize="1" noEditPoints="1" noAdjustHandles="1" noChangeArrowheads="1" noChangeShapeType="1" noCrop="1"/>
              </p:cNvPicPr>
              <p:nvPr/>
            </p:nvPicPr>
            <p:blipFill>
              <a:blip r:embed="rId3"/>
              <a:stretch>
                <a:fillRect/>
              </a:stretch>
            </p:blipFill>
            <p:spPr>
              <a:xfrm>
                <a:off x="9291071" y="2243555"/>
                <a:ext cx="2375150" cy="2357019"/>
              </a:xfrm>
              <a:prstGeom prst="rect">
                <a:avLst/>
              </a:prstGeom>
            </p:spPr>
          </p:pic>
        </mc:Fallback>
      </mc:AlternateContent>
    </p:spTree>
    <p:extLst>
      <p:ext uri="{BB962C8B-B14F-4D97-AF65-F5344CB8AC3E}">
        <p14:creationId xmlns:p14="http://schemas.microsoft.com/office/powerpoint/2010/main" val="3102127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641131E-F47D-C593-2335-D577C0973938}"/>
              </a:ext>
            </a:extLst>
          </p:cNvPr>
          <p:cNvSpPr txBox="1">
            <a:spLocks/>
          </p:cNvSpPr>
          <p:nvPr/>
        </p:nvSpPr>
        <p:spPr>
          <a:xfrm>
            <a:off x="0" y="6179815"/>
            <a:ext cx="11299801" cy="43779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r>
              <a:rPr lang="en-GB" dirty="0"/>
            </a:br>
            <a:br>
              <a:rPr lang="en-GB" dirty="0"/>
            </a:br>
            <a:r>
              <a:rPr lang="en-US" dirty="0">
                <a:solidFill>
                  <a:schemeClr val="bg1"/>
                </a:solidFill>
              </a:rPr>
              <a:t>IL, interleukin; JAK, Janus kinase; PDE, p</a:t>
            </a:r>
            <a:r>
              <a:rPr lang="en-GB" dirty="0" err="1">
                <a:solidFill>
                  <a:schemeClr val="bg1"/>
                </a:solidFill>
              </a:rPr>
              <a:t>hosphodiesterase</a:t>
            </a:r>
            <a:br>
              <a:rPr lang="en-GB" dirty="0">
                <a:solidFill>
                  <a:schemeClr val="bg1"/>
                </a:solidFill>
              </a:rPr>
            </a:br>
            <a:r>
              <a:rPr lang="en-GB" dirty="0" err="1">
                <a:solidFill>
                  <a:schemeClr val="bg1"/>
                </a:solidFill>
              </a:rPr>
              <a:t>Wollenberg</a:t>
            </a:r>
            <a:r>
              <a:rPr lang="en-GB" dirty="0">
                <a:solidFill>
                  <a:schemeClr val="bg1"/>
                </a:solidFill>
              </a:rPr>
              <a:t> A, et al. J </a:t>
            </a:r>
            <a:r>
              <a:rPr lang="en-GB" dirty="0" err="1">
                <a:solidFill>
                  <a:schemeClr val="bg1"/>
                </a:solidFill>
              </a:rPr>
              <a:t>Eur</a:t>
            </a:r>
            <a:r>
              <a:rPr lang="en-GB" dirty="0">
                <a:solidFill>
                  <a:schemeClr val="bg1"/>
                </a:solidFill>
              </a:rPr>
              <a:t> </a:t>
            </a:r>
            <a:r>
              <a:rPr lang="en-GB" dirty="0" err="1">
                <a:solidFill>
                  <a:schemeClr val="bg1"/>
                </a:solidFill>
              </a:rPr>
              <a:t>Acad</a:t>
            </a:r>
            <a:r>
              <a:rPr lang="en-GB" dirty="0">
                <a:solidFill>
                  <a:schemeClr val="bg1"/>
                </a:solidFill>
              </a:rPr>
              <a:t> Dermatol </a:t>
            </a:r>
            <a:r>
              <a:rPr lang="en-GB" dirty="0" err="1">
                <a:solidFill>
                  <a:schemeClr val="bg1"/>
                </a:solidFill>
              </a:rPr>
              <a:t>Venereol</a:t>
            </a:r>
            <a:r>
              <a:rPr lang="en-GB" dirty="0">
                <a:solidFill>
                  <a:schemeClr val="bg1"/>
                </a:solidFill>
              </a:rPr>
              <a:t> 2020;34:2717–44 </a:t>
            </a:r>
          </a:p>
        </p:txBody>
      </p:sp>
      <p:sp>
        <p:nvSpPr>
          <p:cNvPr id="7" name="Title 1">
            <a:extLst>
              <a:ext uri="{FF2B5EF4-FFF2-40B4-BE49-F238E27FC236}">
                <a16:creationId xmlns:a16="http://schemas.microsoft.com/office/drawing/2014/main" id="{0360C235-2D95-3289-0593-FEBC84A5CA35}"/>
              </a:ext>
            </a:extLst>
          </p:cNvPr>
          <p:cNvSpPr txBox="1">
            <a:spLocks/>
          </p:cNvSpPr>
          <p:nvPr/>
        </p:nvSpPr>
        <p:spPr>
          <a:xfrm>
            <a:off x="482935" y="217983"/>
            <a:ext cx="11798300" cy="4947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Options de </a:t>
            </a:r>
            <a:r>
              <a:rPr lang="en-GB" b="1" dirty="0" err="1"/>
              <a:t>traitement</a:t>
            </a:r>
            <a:r>
              <a:rPr lang="en-GB" b="1" dirty="0"/>
              <a:t> </a:t>
            </a:r>
            <a:r>
              <a:rPr lang="en-GB" b="1" dirty="0" err="1"/>
              <a:t>actuels</a:t>
            </a:r>
            <a:r>
              <a:rPr lang="en-GB" b="1" dirty="0"/>
              <a:t> pour la DA
</a:t>
            </a:r>
            <a:endParaRPr lang="en-GB" b="1" baseline="30000" dirty="0"/>
          </a:p>
        </p:txBody>
      </p:sp>
      <p:sp>
        <p:nvSpPr>
          <p:cNvPr id="8" name="Slide Number Placeholder 3">
            <a:extLst>
              <a:ext uri="{FF2B5EF4-FFF2-40B4-BE49-F238E27FC236}">
                <a16:creationId xmlns:a16="http://schemas.microsoft.com/office/drawing/2014/main" id="{92C921E5-30FD-FD7B-2D38-CCEEF7248C12}"/>
              </a:ext>
            </a:extLst>
          </p:cNvPr>
          <p:cNvSpPr txBox="1">
            <a:spLocks/>
          </p:cNvSpPr>
          <p:nvPr/>
        </p:nvSpPr>
        <p:spPr>
          <a:xfrm>
            <a:off x="11749088" y="6610350"/>
            <a:ext cx="442912" cy="1825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343C42-5080-CA49-83D2-1194B1D87341}" type="slidenum">
              <a:rPr lang="en-US" sz="900" b="1" smtClean="0">
                <a:solidFill>
                  <a:srgbClr val="FFFFFF"/>
                </a:solidFill>
                <a:latin typeface="Calibri" panose="020F0502020204030204" pitchFamily="34" charset="0"/>
              </a:rPr>
              <a:pPr>
                <a:defRPr/>
              </a:pPr>
              <a:t>13</a:t>
            </a:fld>
            <a:endParaRPr lang="en-US" sz="900" b="1">
              <a:solidFill>
                <a:srgbClr val="FFFFFF"/>
              </a:solidFill>
              <a:latin typeface="Calibri" panose="020F0502020204030204" pitchFamily="34" charset="0"/>
            </a:endParaRPr>
          </a:p>
        </p:txBody>
      </p:sp>
      <p:sp>
        <p:nvSpPr>
          <p:cNvPr id="9" name="Rectangle 8">
            <a:extLst>
              <a:ext uri="{FF2B5EF4-FFF2-40B4-BE49-F238E27FC236}">
                <a16:creationId xmlns:a16="http://schemas.microsoft.com/office/drawing/2014/main" id="{530F2AF0-B995-CD85-36AE-48AE7FBB0ECC}"/>
              </a:ext>
            </a:extLst>
          </p:cNvPr>
          <p:cNvSpPr/>
          <p:nvPr/>
        </p:nvSpPr>
        <p:spPr>
          <a:xfrm>
            <a:off x="0" y="3232193"/>
            <a:ext cx="12192000" cy="360001"/>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23C959B-EA21-F8CF-C10D-A079B46C07DD}"/>
              </a:ext>
            </a:extLst>
          </p:cNvPr>
          <p:cNvSpPr txBox="1"/>
          <p:nvPr/>
        </p:nvSpPr>
        <p:spPr>
          <a:xfrm>
            <a:off x="360047" y="4683621"/>
            <a:ext cx="1260390" cy="680388"/>
          </a:xfrm>
          <a:prstGeom prst="rect">
            <a:avLst/>
          </a:prstGeom>
          <a:noFill/>
        </p:spPr>
        <p:txBody>
          <a:bodyPr wrap="none" lIns="108000" tIns="0" rIns="108000" bIns="0" rtlCol="0">
            <a:noAutofit/>
          </a:bodyPr>
          <a:lstStyle/>
          <a:p>
            <a:pPr lvl="0">
              <a:defRPr/>
            </a:pPr>
            <a:r>
              <a:rPr lang="en-GB" sz="1400" b="1" dirty="0">
                <a:latin typeface="Arial" panose="020B0604020202020204" pitchFamily="34" charset="0"/>
                <a:cs typeface="Arial" panose="020B0604020202020204" pitchFamily="34" charset="0"/>
              </a:rPr>
              <a:t>- Interventions non </a:t>
            </a:r>
          </a:p>
          <a:p>
            <a:pPr lvl="0">
              <a:defRPr/>
            </a:pPr>
            <a:r>
              <a:rPr lang="en-GB" sz="1400" b="1" dirty="0" err="1">
                <a:latin typeface="Arial" panose="020B0604020202020204" pitchFamily="34" charset="0"/>
                <a:cs typeface="Arial" panose="020B0604020202020204" pitchFamily="34" charset="0"/>
              </a:rPr>
              <a:t>pharmacologiques</a:t>
            </a:r>
            <a:r>
              <a:rPr lang="en-GB" sz="1400" b="1" dirty="0">
                <a:latin typeface="Arial" panose="020B0604020202020204" pitchFamily="34" charset="0"/>
                <a:cs typeface="Arial" panose="020B0604020202020204" pitchFamily="34" charset="0"/>
              </a:rPr>
              <a:t>
- </a:t>
            </a:r>
            <a:r>
              <a:rPr lang="en-GB" sz="1400" b="1" dirty="0" err="1">
                <a:latin typeface="Arial" panose="020B0604020202020204" pitchFamily="34" charset="0"/>
                <a:cs typeface="Arial" panose="020B0604020202020204" pitchFamily="34" charset="0"/>
              </a:rPr>
              <a:t>Émolients</a:t>
            </a:r>
            <a:endParaRPr kumimoji="0" lang="en-GB" sz="12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4A4E522-1CAB-FB06-245B-ABE9A476B5A4}"/>
              </a:ext>
            </a:extLst>
          </p:cNvPr>
          <p:cNvSpPr txBox="1"/>
          <p:nvPr/>
        </p:nvSpPr>
        <p:spPr>
          <a:xfrm>
            <a:off x="3129182" y="4683621"/>
            <a:ext cx="2243921" cy="1020858"/>
          </a:xfrm>
          <a:prstGeom prst="rect">
            <a:avLst/>
          </a:prstGeom>
          <a:noFill/>
        </p:spPr>
        <p:txBody>
          <a:bodyPr wrap="none" lIns="108000" tIns="0" rIns="108000" bIns="0" rtlCol="0">
            <a:noAutofit/>
          </a:bodyPr>
          <a:lstStyle/>
          <a:p>
            <a:pPr lvl="0">
              <a:defRPr/>
            </a:pP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Antimicrobiens</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topiques</a:t>
            </a:r>
            <a:r>
              <a:rPr lang="en-GB" sz="1400" b="1" dirty="0">
                <a:latin typeface="Arial" panose="020B0604020202020204" pitchFamily="34" charset="0"/>
                <a:cs typeface="Arial" panose="020B0604020202020204" pitchFamily="34" charset="0"/>
              </a:rPr>
              <a:t> et </a:t>
            </a:r>
            <a:br>
              <a:rPr lang="en-GB" sz="1400" b="1" dirty="0">
                <a:latin typeface="Arial" panose="020B0604020202020204" pitchFamily="34" charset="0"/>
                <a:cs typeface="Arial" panose="020B0604020202020204" pitchFamily="34" charset="0"/>
              </a:rPr>
            </a:b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antiseptiques</a:t>
            </a:r>
            <a:r>
              <a:rPr lang="en-GB" sz="1400" b="1" dirty="0">
                <a:latin typeface="Arial" panose="020B0604020202020204" pitchFamily="34" charset="0"/>
                <a:cs typeface="Arial" panose="020B0604020202020204" pitchFamily="34" charset="0"/>
              </a:rPr>
              <a:t>
- Bains </a:t>
            </a:r>
            <a:r>
              <a:rPr lang="en-GB" sz="1400" b="1" dirty="0" err="1">
                <a:latin typeface="Arial" panose="020B0604020202020204" pitchFamily="34" charset="0"/>
                <a:cs typeface="Arial" panose="020B0604020202020204" pitchFamily="34" charset="0"/>
              </a:rPr>
              <a:t>d’eau</a:t>
            </a:r>
            <a:r>
              <a:rPr lang="en-GB" sz="1400" b="1" dirty="0">
                <a:latin typeface="Arial" panose="020B0604020202020204" pitchFamily="34" charset="0"/>
                <a:cs typeface="Arial" panose="020B0604020202020204" pitchFamily="34" charset="0"/>
              </a:rPr>
              <a:t> de </a:t>
            </a:r>
            <a:r>
              <a:rPr lang="en-GB" sz="1400" b="1" dirty="0" err="1">
                <a:latin typeface="Arial" panose="020B0604020202020204" pitchFamily="34" charset="0"/>
                <a:cs typeface="Arial" panose="020B0604020202020204" pitchFamily="34" charset="0"/>
              </a:rPr>
              <a:t>Javel</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diluée</a:t>
            </a:r>
            <a:endParaRPr kumimoji="0" lang="en-GB" sz="12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169647B-25AB-758B-1B6E-623235FFCFEF}"/>
              </a:ext>
            </a:extLst>
          </p:cNvPr>
          <p:cNvSpPr txBox="1"/>
          <p:nvPr/>
        </p:nvSpPr>
        <p:spPr>
          <a:xfrm>
            <a:off x="5180880" y="1878351"/>
            <a:ext cx="1677023" cy="531053"/>
          </a:xfrm>
          <a:prstGeom prst="rect">
            <a:avLst/>
          </a:prstGeom>
          <a:noFill/>
        </p:spPr>
        <p:txBody>
          <a:bodyPr wrap="none" lIns="108000" tIns="0" rIns="108000" bIns="0" rtlCol="0" anchor="b">
            <a:noAutofit/>
          </a:bodyPr>
          <a:lstStyle/>
          <a:p>
            <a:pPr lvl="0">
              <a:defRPr/>
            </a:pP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Thérapie</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d’enveloppement</a:t>
            </a:r>
            <a:r>
              <a:rPr lang="en-GB" sz="1400" b="1" dirty="0">
                <a:latin typeface="Arial" panose="020B0604020202020204" pitchFamily="34" charset="0"/>
                <a:cs typeface="Arial" panose="020B0604020202020204" pitchFamily="34" charset="0"/>
              </a:rPr>
              <a:t> </a:t>
            </a:r>
            <a:br>
              <a:rPr lang="en-GB" sz="1400" b="1" dirty="0">
                <a:latin typeface="Arial" panose="020B0604020202020204" pitchFamily="34" charset="0"/>
                <a:cs typeface="Arial" panose="020B0604020202020204" pitchFamily="34" charset="0"/>
              </a:rPr>
            </a:b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Humide</a:t>
            </a:r>
            <a:r>
              <a:rPr lang="en-GB" sz="1400" b="1" dirty="0">
                <a:latin typeface="Arial" panose="020B0604020202020204" pitchFamily="34" charset="0"/>
                <a:cs typeface="Arial" panose="020B0604020202020204" pitchFamily="34" charset="0"/>
              </a:rPr>
              <a:t> (</a:t>
            </a:r>
            <a:r>
              <a:rPr lang="en-GB" sz="1400" b="1" i="1" dirty="0">
                <a:latin typeface="Arial" panose="020B0604020202020204" pitchFamily="34" charset="0"/>
                <a:cs typeface="Arial" panose="020B0604020202020204" pitchFamily="34" charset="0"/>
              </a:rPr>
              <a:t>wet wraps</a:t>
            </a:r>
            <a:r>
              <a:rPr lang="en-GB" sz="1400" b="1" dirty="0">
                <a:latin typeface="Arial" panose="020B0604020202020204" pitchFamily="34" charset="0"/>
                <a:cs typeface="Arial" panose="020B0604020202020204" pitchFamily="34" charset="0"/>
              </a:rPr>
              <a:t>)</a:t>
            </a:r>
            <a:endParaRPr kumimoji="0" lang="en-GB" sz="1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92C02A9-EB08-3399-C6EC-C2CB4C4D9700}"/>
              </a:ext>
            </a:extLst>
          </p:cNvPr>
          <p:cNvSpPr txBox="1"/>
          <p:nvPr/>
        </p:nvSpPr>
        <p:spPr>
          <a:xfrm>
            <a:off x="1159924" y="1230562"/>
            <a:ext cx="2695744" cy="1260836"/>
          </a:xfrm>
          <a:prstGeom prst="rect">
            <a:avLst/>
          </a:prstGeom>
          <a:noFill/>
        </p:spPr>
        <p:txBody>
          <a:bodyPr wrap="none" lIns="108000" tIns="0" rIns="108000" bIns="0" rtlCol="0" anchor="b">
            <a:noAutofit/>
          </a:bodyPr>
          <a:lstStyle/>
          <a:p>
            <a:pPr lvl="0">
              <a:defRPr/>
            </a:pP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Corticostéroïdes</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topiques</a:t>
            </a:r>
            <a:r>
              <a:rPr lang="en-GB" sz="1400" b="1" dirty="0">
                <a:latin typeface="Arial" panose="020B0604020202020204" pitchFamily="34" charset="0"/>
                <a:cs typeface="Arial" panose="020B0604020202020204" pitchFamily="34" charset="0"/>
              </a:rPr>
              <a:t>
- </a:t>
            </a:r>
            <a:r>
              <a:rPr lang="en-GB" sz="1400" b="1" dirty="0" err="1">
                <a:latin typeface="Arial" panose="020B0604020202020204" pitchFamily="34" charset="0"/>
                <a:cs typeface="Arial" panose="020B0604020202020204" pitchFamily="34" charset="0"/>
              </a:rPr>
              <a:t>Inhibiteurs</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topiques</a:t>
            </a:r>
            <a:r>
              <a:rPr lang="en-GB" sz="1400" b="1" dirty="0">
                <a:latin typeface="Arial" panose="020B0604020202020204" pitchFamily="34" charset="0"/>
                <a:cs typeface="Arial" panose="020B0604020202020204" pitchFamily="34" charset="0"/>
              </a:rPr>
              <a:t> de la </a:t>
            </a:r>
            <a:r>
              <a:rPr lang="en-GB" sz="1400" b="1" dirty="0" err="1">
                <a:latin typeface="Arial" panose="020B0604020202020204" pitchFamily="34" charset="0"/>
                <a:cs typeface="Arial" panose="020B0604020202020204" pitchFamily="34" charset="0"/>
              </a:rPr>
              <a:t>calcineurine</a:t>
            </a:r>
            <a:r>
              <a:rPr lang="en-GB" sz="1400" b="1" dirty="0">
                <a:latin typeface="Arial" panose="020B0604020202020204" pitchFamily="34" charset="0"/>
                <a:cs typeface="Arial" panose="020B0604020202020204" pitchFamily="34" charset="0"/>
              </a:rPr>
              <a:t>
    </a:t>
            </a:r>
            <a:r>
              <a:rPr kumimoji="0" lang="en-GB" sz="12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Pimecrolimus</a:t>
            </a:r>
            <a:endParaRPr kumimoji="0" lang="en-GB" sz="12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GB"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     Tacrolimus</a:t>
            </a:r>
          </a:p>
          <a:p>
            <a:pPr lvl="0">
              <a:defRPr/>
            </a:pP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Inhibiteurs</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topiques</a:t>
            </a:r>
            <a:r>
              <a:rPr lang="en-GB" sz="1400" b="1" dirty="0">
                <a:latin typeface="Arial" panose="020B0604020202020204" pitchFamily="34" charset="0"/>
                <a:cs typeface="Arial" panose="020B0604020202020204" pitchFamily="34" charset="0"/>
              </a:rPr>
              <a:t> de la PDE-4
    </a:t>
            </a:r>
            <a:r>
              <a:rPr kumimoji="0" lang="en-GB" sz="12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Crisaborole</a:t>
            </a:r>
            <a:endParaRPr kumimoji="0" lang="en-GB" sz="1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6DE85E2-937B-687C-0F8E-83812782A47B}"/>
              </a:ext>
            </a:extLst>
          </p:cNvPr>
          <p:cNvSpPr txBox="1"/>
          <p:nvPr/>
        </p:nvSpPr>
        <p:spPr>
          <a:xfrm>
            <a:off x="7094543" y="4797661"/>
            <a:ext cx="1372049" cy="248327"/>
          </a:xfrm>
          <a:prstGeom prst="rect">
            <a:avLst/>
          </a:prstGeom>
          <a:noFill/>
        </p:spPr>
        <p:txBody>
          <a:bodyPr wrap="none" lIns="108000" tIns="0" rIns="108000" bIns="0" rtlCol="0">
            <a:noAutofit/>
          </a:bodyPr>
          <a:lstStyle/>
          <a:p>
            <a:pPr lvl="0">
              <a:defRPr/>
            </a:pPr>
            <a:r>
              <a:rPr lang="en-GB" sz="1400" b="1" dirty="0" err="1">
                <a:latin typeface="Arial" panose="020B0604020202020204" pitchFamily="34" charset="0"/>
                <a:cs typeface="Arial" panose="020B0604020202020204" pitchFamily="34" charset="0"/>
              </a:rPr>
              <a:t>Photothérapie</a:t>
            </a:r>
            <a:endParaRPr kumimoji="0" lang="en-GB" sz="1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D226A58-F216-3AF3-AB33-93543916A197}"/>
              </a:ext>
            </a:extLst>
          </p:cNvPr>
          <p:cNvSpPr txBox="1"/>
          <p:nvPr/>
        </p:nvSpPr>
        <p:spPr>
          <a:xfrm>
            <a:off x="8264461" y="1002340"/>
            <a:ext cx="1798531" cy="1353410"/>
          </a:xfrm>
          <a:prstGeom prst="rect">
            <a:avLst/>
          </a:prstGeom>
          <a:noFill/>
        </p:spPr>
        <p:txBody>
          <a:bodyPr wrap="none" lIns="108000" tIns="0" rIns="108000" bIns="0" rtlCol="0" anchor="b">
            <a:noAutofit/>
          </a:bodyPr>
          <a:lstStyle/>
          <a:p>
            <a:pPr lvl="0">
              <a:defRPr/>
            </a:pPr>
            <a:r>
              <a:rPr lang="en-GB" sz="1400" b="1" dirty="0" err="1">
                <a:latin typeface="Arial" panose="020B0604020202020204" pitchFamily="34" charset="0"/>
                <a:cs typeface="Arial" panose="020B0604020202020204" pitchFamily="34" charset="0"/>
              </a:rPr>
              <a:t>Thérapies</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systémiques</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conventionnelles</a:t>
            </a:r>
            <a:r>
              <a:rPr lang="en-GB" sz="1400" b="1" dirty="0">
                <a:latin typeface="Arial" panose="020B0604020202020204" pitchFamily="34" charset="0"/>
                <a:cs typeface="Arial" panose="020B0604020202020204" pitchFamily="34" charset="0"/>
              </a:rPr>
              <a:t>
Cyclosporine A
Azathioprine
</a:t>
            </a:r>
            <a:r>
              <a:rPr lang="en-GB" sz="1400" b="1" dirty="0" err="1">
                <a:latin typeface="Arial" panose="020B0604020202020204" pitchFamily="34" charset="0"/>
                <a:cs typeface="Arial" panose="020B0604020202020204" pitchFamily="34" charset="0"/>
              </a:rPr>
              <a:t>Méthotrexate</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Corticostéroïdes</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oraux</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ou</a:t>
            </a:r>
            <a:r>
              <a:rPr lang="en-GB" sz="1400" b="1" dirty="0">
                <a:latin typeface="Arial" panose="020B0604020202020204" pitchFamily="34" charset="0"/>
                <a:cs typeface="Arial" panose="020B0604020202020204" pitchFamily="34" charset="0"/>
              </a:rPr>
              <a:t> SC
</a:t>
            </a:r>
            <a:r>
              <a:rPr lang="en-GB" sz="1400" b="1" dirty="0" err="1">
                <a:latin typeface="Arial" panose="020B0604020202020204" pitchFamily="34" charset="0"/>
                <a:cs typeface="Arial" panose="020B0604020202020204" pitchFamily="34" charset="0"/>
              </a:rPr>
              <a:t>Mycophénolate</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mofétil</a:t>
            </a:r>
            <a:endParaRPr kumimoji="0" lang="en-GB" sz="12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EB934CB3-0AC8-B133-41F4-ADE02D8BB7EF}"/>
              </a:ext>
            </a:extLst>
          </p:cNvPr>
          <p:cNvSpPr/>
          <p:nvPr/>
        </p:nvSpPr>
        <p:spPr>
          <a:xfrm>
            <a:off x="2058216" y="2959191"/>
            <a:ext cx="899160" cy="899160"/>
          </a:xfrm>
          <a:prstGeom prst="ellipse">
            <a:avLst/>
          </a:prstGeom>
          <a:solidFill>
            <a:schemeClr val="accent2">
              <a:lumMod val="60000"/>
              <a:lumOff val="40000"/>
            </a:schemeClr>
          </a:solidFill>
          <a:ln w="12700">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9DF89287-3B19-A0CD-7677-BEA83424A3FD}"/>
              </a:ext>
            </a:extLst>
          </p:cNvPr>
          <p:cNvSpPr/>
          <p:nvPr/>
        </p:nvSpPr>
        <p:spPr>
          <a:xfrm>
            <a:off x="299874" y="2959191"/>
            <a:ext cx="899160" cy="899160"/>
          </a:xfrm>
          <a:prstGeom prst="ellipse">
            <a:avLst/>
          </a:prstGeom>
          <a:solidFill>
            <a:schemeClr val="accent2">
              <a:lumMod val="60000"/>
              <a:lumOff val="40000"/>
            </a:schemeClr>
          </a:solidFill>
          <a:ln w="12700">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pic>
        <p:nvPicPr>
          <p:cNvPr id="18" name="Graphic 17" descr="Toothpaste outline">
            <a:extLst>
              <a:ext uri="{FF2B5EF4-FFF2-40B4-BE49-F238E27FC236}">
                <a16:creationId xmlns:a16="http://schemas.microsoft.com/office/drawing/2014/main" id="{4480A5A7-8933-9812-7145-45B892AFC2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56634" y="3076210"/>
            <a:ext cx="704000" cy="704000"/>
          </a:xfrm>
          <a:prstGeom prst="rect">
            <a:avLst/>
          </a:prstGeom>
        </p:spPr>
      </p:pic>
      <p:sp>
        <p:nvSpPr>
          <p:cNvPr id="19" name="Oval 18">
            <a:extLst>
              <a:ext uri="{FF2B5EF4-FFF2-40B4-BE49-F238E27FC236}">
                <a16:creationId xmlns:a16="http://schemas.microsoft.com/office/drawing/2014/main" id="{BD98D8B1-60D5-CD47-5433-B21C4C65859C}"/>
              </a:ext>
            </a:extLst>
          </p:cNvPr>
          <p:cNvSpPr/>
          <p:nvPr/>
        </p:nvSpPr>
        <p:spPr>
          <a:xfrm>
            <a:off x="7333242" y="2959191"/>
            <a:ext cx="899160" cy="899160"/>
          </a:xfrm>
          <a:prstGeom prst="ellipse">
            <a:avLst/>
          </a:prstGeom>
          <a:solidFill>
            <a:schemeClr val="accent2">
              <a:lumMod val="60000"/>
              <a:lumOff val="40000"/>
            </a:schemeClr>
          </a:solidFill>
          <a:ln w="12700">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Graphic 19" descr="Lights On outline">
            <a:extLst>
              <a:ext uri="{FF2B5EF4-FFF2-40B4-BE49-F238E27FC236}">
                <a16:creationId xmlns:a16="http://schemas.microsoft.com/office/drawing/2014/main" id="{FD5A96B4-327D-8B08-E9C6-CF5B35F1C3F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48007" y="3076210"/>
            <a:ext cx="665123" cy="665123"/>
          </a:xfrm>
          <a:prstGeom prst="rect">
            <a:avLst/>
          </a:prstGeom>
        </p:spPr>
      </p:pic>
      <p:sp>
        <p:nvSpPr>
          <p:cNvPr id="21" name="Oval 20">
            <a:extLst>
              <a:ext uri="{FF2B5EF4-FFF2-40B4-BE49-F238E27FC236}">
                <a16:creationId xmlns:a16="http://schemas.microsoft.com/office/drawing/2014/main" id="{0F1C926A-C180-F40A-F4E7-43805E363205}"/>
              </a:ext>
            </a:extLst>
          </p:cNvPr>
          <p:cNvSpPr/>
          <p:nvPr/>
        </p:nvSpPr>
        <p:spPr>
          <a:xfrm>
            <a:off x="9091584" y="2959191"/>
            <a:ext cx="899160" cy="899160"/>
          </a:xfrm>
          <a:prstGeom prst="ellipse">
            <a:avLst/>
          </a:prstGeom>
          <a:solidFill>
            <a:schemeClr val="accent2">
              <a:lumMod val="60000"/>
              <a:lumOff val="40000"/>
            </a:schemeClr>
          </a:solidFill>
          <a:ln w="12700">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pic>
        <p:nvPicPr>
          <p:cNvPr id="22" name="Graphic 21" descr="Needle outline">
            <a:extLst>
              <a:ext uri="{FF2B5EF4-FFF2-40B4-BE49-F238E27FC236}">
                <a16:creationId xmlns:a16="http://schemas.microsoft.com/office/drawing/2014/main" id="{9DE5AED1-C979-B173-252E-88A35CBE319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64862" y="3307040"/>
            <a:ext cx="539020" cy="539020"/>
          </a:xfrm>
          <a:prstGeom prst="rect">
            <a:avLst/>
          </a:prstGeom>
        </p:spPr>
      </p:pic>
      <p:cxnSp>
        <p:nvCxnSpPr>
          <p:cNvPr id="23" name="Straight Arrow Connector 22">
            <a:extLst>
              <a:ext uri="{FF2B5EF4-FFF2-40B4-BE49-F238E27FC236}">
                <a16:creationId xmlns:a16="http://schemas.microsoft.com/office/drawing/2014/main" id="{201FE4EA-BC93-47D4-C064-F4A1197E6E43}"/>
              </a:ext>
            </a:extLst>
          </p:cNvPr>
          <p:cNvCxnSpPr>
            <a:cxnSpLocks/>
          </p:cNvCxnSpPr>
          <p:nvPr/>
        </p:nvCxnSpPr>
        <p:spPr>
          <a:xfrm flipV="1">
            <a:off x="2519443" y="2456184"/>
            <a:ext cx="0" cy="504000"/>
          </a:xfrm>
          <a:prstGeom prst="straightConnector1">
            <a:avLst/>
          </a:prstGeom>
          <a:ln>
            <a:headEnd type="none" w="med" len="med"/>
            <a:tailEnd type="oval" w="med" len="med"/>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4E8ACC0F-C014-38BF-7B3E-6E8510723077}"/>
              </a:ext>
            </a:extLst>
          </p:cNvPr>
          <p:cNvCxnSpPr>
            <a:cxnSpLocks/>
          </p:cNvCxnSpPr>
          <p:nvPr/>
        </p:nvCxnSpPr>
        <p:spPr>
          <a:xfrm>
            <a:off x="4253065" y="3852615"/>
            <a:ext cx="0" cy="792000"/>
          </a:xfrm>
          <a:prstGeom prst="straightConnector1">
            <a:avLst/>
          </a:prstGeom>
          <a:ln>
            <a:headEnd type="none" w="med" len="med"/>
            <a:tailEnd type="oval" w="med" len="med"/>
          </a:ln>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8017C1C3-EAB2-CEBA-4D39-9735F72ED19B}"/>
              </a:ext>
            </a:extLst>
          </p:cNvPr>
          <p:cNvSpPr/>
          <p:nvPr/>
        </p:nvSpPr>
        <p:spPr>
          <a:xfrm>
            <a:off x="3816558" y="2946900"/>
            <a:ext cx="899160" cy="899160"/>
          </a:xfrm>
          <a:prstGeom prst="ellipse">
            <a:avLst/>
          </a:prstGeom>
          <a:solidFill>
            <a:schemeClr val="accent2">
              <a:lumMod val="60000"/>
              <a:lumOff val="40000"/>
            </a:schemeClr>
          </a:solidFill>
          <a:ln w="12700">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pic>
        <p:nvPicPr>
          <p:cNvPr id="26" name="Graphic 25" descr="Medicine outline">
            <a:extLst>
              <a:ext uri="{FF2B5EF4-FFF2-40B4-BE49-F238E27FC236}">
                <a16:creationId xmlns:a16="http://schemas.microsoft.com/office/drawing/2014/main" id="{F67A1E0D-3860-C993-8434-D7C6C930920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924874" y="3043837"/>
            <a:ext cx="704000" cy="704000"/>
          </a:xfrm>
          <a:prstGeom prst="rect">
            <a:avLst/>
          </a:prstGeom>
        </p:spPr>
      </p:pic>
      <p:cxnSp>
        <p:nvCxnSpPr>
          <p:cNvPr id="27" name="Straight Arrow Connector 26">
            <a:extLst>
              <a:ext uri="{FF2B5EF4-FFF2-40B4-BE49-F238E27FC236}">
                <a16:creationId xmlns:a16="http://schemas.microsoft.com/office/drawing/2014/main" id="{2E87F3F4-7755-5E4F-F123-5B693AC71BF7}"/>
              </a:ext>
            </a:extLst>
          </p:cNvPr>
          <p:cNvCxnSpPr>
            <a:cxnSpLocks/>
          </p:cNvCxnSpPr>
          <p:nvPr/>
        </p:nvCxnSpPr>
        <p:spPr>
          <a:xfrm flipV="1">
            <a:off x="6024480" y="2456184"/>
            <a:ext cx="0" cy="504000"/>
          </a:xfrm>
          <a:prstGeom prst="straightConnector1">
            <a:avLst/>
          </a:prstGeom>
          <a:ln>
            <a:headEnd type="none" w="med" len="med"/>
            <a:tailEnd type="oval" w="med" len="med"/>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9BF49F36-5943-8BD2-99E1-3919A979867B}"/>
              </a:ext>
            </a:extLst>
          </p:cNvPr>
          <p:cNvCxnSpPr>
            <a:cxnSpLocks/>
          </p:cNvCxnSpPr>
          <p:nvPr/>
        </p:nvCxnSpPr>
        <p:spPr>
          <a:xfrm flipV="1">
            <a:off x="9541164" y="2456184"/>
            <a:ext cx="0" cy="504000"/>
          </a:xfrm>
          <a:prstGeom prst="straightConnector1">
            <a:avLst/>
          </a:prstGeom>
          <a:ln>
            <a:headEnd type="none" w="med" len="med"/>
            <a:tailEnd type="oval" w="med" len="med"/>
          </a:ln>
        </p:spPr>
        <p:style>
          <a:lnRef idx="1">
            <a:schemeClr val="dk1"/>
          </a:lnRef>
          <a:fillRef idx="0">
            <a:schemeClr val="dk1"/>
          </a:fillRef>
          <a:effectRef idx="0">
            <a:schemeClr val="dk1"/>
          </a:effectRef>
          <a:fontRef idx="minor">
            <a:schemeClr val="tx1"/>
          </a:fontRef>
        </p:style>
      </p:cxnSp>
      <p:pic>
        <p:nvPicPr>
          <p:cNvPr id="29" name="Graphic 28" descr="Medicine outline">
            <a:extLst>
              <a:ext uri="{FF2B5EF4-FFF2-40B4-BE49-F238E27FC236}">
                <a16:creationId xmlns:a16="http://schemas.microsoft.com/office/drawing/2014/main" id="{F25A8CD6-7AEE-630A-4B22-88F524A9991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242730" y="3103978"/>
            <a:ext cx="504611" cy="504611"/>
          </a:xfrm>
          <a:prstGeom prst="rect">
            <a:avLst/>
          </a:prstGeom>
        </p:spPr>
      </p:pic>
      <p:sp>
        <p:nvSpPr>
          <p:cNvPr id="30" name="Freeform: Shape 29">
            <a:extLst>
              <a:ext uri="{FF2B5EF4-FFF2-40B4-BE49-F238E27FC236}">
                <a16:creationId xmlns:a16="http://schemas.microsoft.com/office/drawing/2014/main" id="{20D0A5C5-81F5-8252-5236-5066A56947A2}"/>
              </a:ext>
            </a:extLst>
          </p:cNvPr>
          <p:cNvSpPr/>
          <p:nvPr/>
        </p:nvSpPr>
        <p:spPr>
          <a:xfrm>
            <a:off x="568153" y="3088398"/>
            <a:ext cx="343528" cy="640746"/>
          </a:xfrm>
          <a:custGeom>
            <a:avLst/>
            <a:gdLst>
              <a:gd name="connsiteX0" fmla="*/ 66123 w 409022"/>
              <a:gd name="connsiteY0" fmla="*/ 762906 h 762905"/>
              <a:gd name="connsiteX1" fmla="*/ 342919 w 409022"/>
              <a:gd name="connsiteY1" fmla="*/ 762906 h 762905"/>
              <a:gd name="connsiteX2" fmla="*/ 409023 w 409022"/>
              <a:gd name="connsiteY2" fmla="*/ 696793 h 762905"/>
              <a:gd name="connsiteX3" fmla="*/ 409023 w 409022"/>
              <a:gd name="connsiteY3" fmla="*/ 298533 h 762905"/>
              <a:gd name="connsiteX4" fmla="*/ 342919 w 409022"/>
              <a:gd name="connsiteY4" fmla="*/ 232420 h 762905"/>
              <a:gd name="connsiteX5" fmla="*/ 311487 w 409022"/>
              <a:gd name="connsiteY5" fmla="*/ 232420 h 762905"/>
              <a:gd name="connsiteX6" fmla="*/ 311487 w 409022"/>
              <a:gd name="connsiteY6" fmla="*/ 188291 h 762905"/>
              <a:gd name="connsiteX7" fmla="*/ 256013 w 409022"/>
              <a:gd name="connsiteY7" fmla="*/ 132817 h 762905"/>
              <a:gd name="connsiteX8" fmla="*/ 241935 w 409022"/>
              <a:gd name="connsiteY8" fmla="*/ 132817 h 762905"/>
              <a:gd name="connsiteX9" fmla="*/ 241935 w 409022"/>
              <a:gd name="connsiteY9" fmla="*/ 63361 h 762905"/>
              <a:gd name="connsiteX10" fmla="*/ 254117 w 409022"/>
              <a:gd name="connsiteY10" fmla="*/ 63361 h 762905"/>
              <a:gd name="connsiteX11" fmla="*/ 344624 w 409022"/>
              <a:gd name="connsiteY11" fmla="*/ 96032 h 762905"/>
              <a:gd name="connsiteX12" fmla="*/ 353387 w 409022"/>
              <a:gd name="connsiteY12" fmla="*/ 101823 h 762905"/>
              <a:gd name="connsiteX13" fmla="*/ 396764 w 409022"/>
              <a:gd name="connsiteY13" fmla="*/ 101823 h 762905"/>
              <a:gd name="connsiteX14" fmla="*/ 406003 w 409022"/>
              <a:gd name="connsiteY14" fmla="*/ 94641 h 762905"/>
              <a:gd name="connsiteX15" fmla="*/ 378885 w 409022"/>
              <a:gd name="connsiteY15" fmla="*/ 35996 h 762905"/>
              <a:gd name="connsiteX16" fmla="*/ 253784 w 409022"/>
              <a:gd name="connsiteY16" fmla="*/ 191 h 762905"/>
              <a:gd name="connsiteX17" fmla="*/ 120434 w 409022"/>
              <a:gd name="connsiteY17" fmla="*/ 191 h 762905"/>
              <a:gd name="connsiteX18" fmla="*/ 110909 w 409022"/>
              <a:gd name="connsiteY18" fmla="*/ 9716 h 762905"/>
              <a:gd name="connsiteX19" fmla="*/ 110909 w 409022"/>
              <a:gd name="connsiteY19" fmla="*/ 53836 h 762905"/>
              <a:gd name="connsiteX20" fmla="*/ 120434 w 409022"/>
              <a:gd name="connsiteY20" fmla="*/ 63361 h 762905"/>
              <a:gd name="connsiteX21" fmla="*/ 167088 w 409022"/>
              <a:gd name="connsiteY21" fmla="*/ 63361 h 762905"/>
              <a:gd name="connsiteX22" fmla="*/ 167088 w 409022"/>
              <a:gd name="connsiteY22" fmla="*/ 132817 h 762905"/>
              <a:gd name="connsiteX23" fmla="*/ 153010 w 409022"/>
              <a:gd name="connsiteY23" fmla="*/ 132817 h 762905"/>
              <a:gd name="connsiteX24" fmla="*/ 97536 w 409022"/>
              <a:gd name="connsiteY24" fmla="*/ 188291 h 762905"/>
              <a:gd name="connsiteX25" fmla="*/ 97536 w 409022"/>
              <a:gd name="connsiteY25" fmla="*/ 232420 h 762905"/>
              <a:gd name="connsiteX26" fmla="*/ 66103 w 409022"/>
              <a:gd name="connsiteY26" fmla="*/ 232420 h 762905"/>
              <a:gd name="connsiteX27" fmla="*/ 0 w 409022"/>
              <a:gd name="connsiteY27" fmla="*/ 298533 h 762905"/>
              <a:gd name="connsiteX28" fmla="*/ 0 w 409022"/>
              <a:gd name="connsiteY28" fmla="*/ 696793 h 762905"/>
              <a:gd name="connsiteX29" fmla="*/ 66123 w 409022"/>
              <a:gd name="connsiteY29" fmla="*/ 762906 h 762905"/>
              <a:gd name="connsiteX30" fmla="*/ 129969 w 409022"/>
              <a:gd name="connsiteY30" fmla="*/ 19241 h 762905"/>
              <a:gd name="connsiteX31" fmla="*/ 254356 w 409022"/>
              <a:gd name="connsiteY31" fmla="*/ 19232 h 762905"/>
              <a:gd name="connsiteX32" fmla="*/ 366398 w 409022"/>
              <a:gd name="connsiteY32" fmla="*/ 50369 h 762905"/>
              <a:gd name="connsiteX33" fmla="*/ 387382 w 409022"/>
              <a:gd name="connsiteY33" fmla="*/ 82773 h 762905"/>
              <a:gd name="connsiteX34" fmla="*/ 359226 w 409022"/>
              <a:gd name="connsiteY34" fmla="*/ 82773 h 762905"/>
              <a:gd name="connsiteX35" fmla="*/ 253803 w 409022"/>
              <a:gd name="connsiteY35" fmla="*/ 44311 h 762905"/>
              <a:gd name="connsiteX36" fmla="*/ 129978 w 409022"/>
              <a:gd name="connsiteY36" fmla="*/ 44311 h 762905"/>
              <a:gd name="connsiteX37" fmla="*/ 129978 w 409022"/>
              <a:gd name="connsiteY37" fmla="*/ 19241 h 762905"/>
              <a:gd name="connsiteX38" fmla="*/ 186147 w 409022"/>
              <a:gd name="connsiteY38" fmla="*/ 63361 h 762905"/>
              <a:gd name="connsiteX39" fmla="*/ 222885 w 409022"/>
              <a:gd name="connsiteY39" fmla="*/ 63361 h 762905"/>
              <a:gd name="connsiteX40" fmla="*/ 222885 w 409022"/>
              <a:gd name="connsiteY40" fmla="*/ 132817 h 762905"/>
              <a:gd name="connsiteX41" fmla="*/ 186147 w 409022"/>
              <a:gd name="connsiteY41" fmla="*/ 132817 h 762905"/>
              <a:gd name="connsiteX42" fmla="*/ 186147 w 409022"/>
              <a:gd name="connsiteY42" fmla="*/ 63361 h 762905"/>
              <a:gd name="connsiteX43" fmla="*/ 116605 w 409022"/>
              <a:gd name="connsiteY43" fmla="*/ 188291 h 762905"/>
              <a:gd name="connsiteX44" fmla="*/ 153029 w 409022"/>
              <a:gd name="connsiteY44" fmla="*/ 151867 h 762905"/>
              <a:gd name="connsiteX45" fmla="*/ 256013 w 409022"/>
              <a:gd name="connsiteY45" fmla="*/ 151867 h 762905"/>
              <a:gd name="connsiteX46" fmla="*/ 292437 w 409022"/>
              <a:gd name="connsiteY46" fmla="*/ 188291 h 762905"/>
              <a:gd name="connsiteX47" fmla="*/ 292437 w 409022"/>
              <a:gd name="connsiteY47" fmla="*/ 232420 h 762905"/>
              <a:gd name="connsiteX48" fmla="*/ 116605 w 409022"/>
              <a:gd name="connsiteY48" fmla="*/ 232420 h 762905"/>
              <a:gd name="connsiteX49" fmla="*/ 116605 w 409022"/>
              <a:gd name="connsiteY49" fmla="*/ 188291 h 762905"/>
              <a:gd name="connsiteX50" fmla="*/ 66123 w 409022"/>
              <a:gd name="connsiteY50" fmla="*/ 251470 h 762905"/>
              <a:gd name="connsiteX51" fmla="*/ 342919 w 409022"/>
              <a:gd name="connsiteY51" fmla="*/ 251470 h 762905"/>
              <a:gd name="connsiteX52" fmla="*/ 389973 w 409022"/>
              <a:gd name="connsiteY52" fmla="*/ 298533 h 762905"/>
              <a:gd name="connsiteX53" fmla="*/ 389973 w 409022"/>
              <a:gd name="connsiteY53" fmla="*/ 405271 h 762905"/>
              <a:gd name="connsiteX54" fmla="*/ 204435 w 409022"/>
              <a:gd name="connsiteY54" fmla="*/ 386411 h 762905"/>
              <a:gd name="connsiteX55" fmla="*/ 19060 w 409022"/>
              <a:gd name="connsiteY55" fmla="*/ 367199 h 762905"/>
              <a:gd name="connsiteX56" fmla="*/ 19060 w 409022"/>
              <a:gd name="connsiteY56" fmla="*/ 298533 h 762905"/>
              <a:gd name="connsiteX57" fmla="*/ 66123 w 409022"/>
              <a:gd name="connsiteY57" fmla="*/ 251470 h 762905"/>
              <a:gd name="connsiteX58" fmla="*/ 19060 w 409022"/>
              <a:gd name="connsiteY58" fmla="*/ 386249 h 762905"/>
              <a:gd name="connsiteX59" fmla="*/ 200635 w 409022"/>
              <a:gd name="connsiteY59" fmla="*/ 405080 h 762905"/>
              <a:gd name="connsiteX60" fmla="*/ 389973 w 409022"/>
              <a:gd name="connsiteY60" fmla="*/ 424321 h 762905"/>
              <a:gd name="connsiteX61" fmla="*/ 389973 w 409022"/>
              <a:gd name="connsiteY61" fmla="*/ 696793 h 762905"/>
              <a:gd name="connsiteX62" fmla="*/ 342919 w 409022"/>
              <a:gd name="connsiteY62" fmla="*/ 743856 h 762905"/>
              <a:gd name="connsiteX63" fmla="*/ 66123 w 409022"/>
              <a:gd name="connsiteY63" fmla="*/ 743856 h 762905"/>
              <a:gd name="connsiteX64" fmla="*/ 19069 w 409022"/>
              <a:gd name="connsiteY64" fmla="*/ 696793 h 762905"/>
              <a:gd name="connsiteX65" fmla="*/ 19069 w 409022"/>
              <a:gd name="connsiteY65" fmla="*/ 386249 h 76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9022" h="762905">
                <a:moveTo>
                  <a:pt x="66123" y="762906"/>
                </a:moveTo>
                <a:lnTo>
                  <a:pt x="342919" y="762906"/>
                </a:lnTo>
                <a:cubicBezTo>
                  <a:pt x="379371" y="762906"/>
                  <a:pt x="409023" y="733245"/>
                  <a:pt x="409023" y="696793"/>
                </a:cubicBezTo>
                <a:lnTo>
                  <a:pt x="409023" y="298533"/>
                </a:lnTo>
                <a:cubicBezTo>
                  <a:pt x="409023" y="262081"/>
                  <a:pt x="379371" y="232420"/>
                  <a:pt x="342919" y="232420"/>
                </a:cubicBezTo>
                <a:lnTo>
                  <a:pt x="311487" y="232420"/>
                </a:lnTo>
                <a:lnTo>
                  <a:pt x="311487" y="188291"/>
                </a:lnTo>
                <a:cubicBezTo>
                  <a:pt x="311487" y="157706"/>
                  <a:pt x="286607" y="132817"/>
                  <a:pt x="256013" y="132817"/>
                </a:cubicBezTo>
                <a:lnTo>
                  <a:pt x="241935" y="132817"/>
                </a:lnTo>
                <a:lnTo>
                  <a:pt x="241935" y="63361"/>
                </a:lnTo>
                <a:lnTo>
                  <a:pt x="254117" y="63361"/>
                </a:lnTo>
                <a:cubicBezTo>
                  <a:pt x="275177" y="62532"/>
                  <a:pt x="332251" y="67038"/>
                  <a:pt x="344624" y="96032"/>
                </a:cubicBezTo>
                <a:cubicBezTo>
                  <a:pt x="346119" y="99547"/>
                  <a:pt x="349577" y="101823"/>
                  <a:pt x="353387" y="101823"/>
                </a:cubicBezTo>
                <a:lnTo>
                  <a:pt x="396764" y="101823"/>
                </a:lnTo>
                <a:cubicBezTo>
                  <a:pt x="401126" y="101823"/>
                  <a:pt x="404917" y="98861"/>
                  <a:pt x="406003" y="94641"/>
                </a:cubicBezTo>
                <a:cubicBezTo>
                  <a:pt x="406298" y="93470"/>
                  <a:pt x="412890" y="65590"/>
                  <a:pt x="378885" y="35996"/>
                </a:cubicBezTo>
                <a:cubicBezTo>
                  <a:pt x="332975" y="-3962"/>
                  <a:pt x="256489" y="1"/>
                  <a:pt x="253784" y="191"/>
                </a:cubicBezTo>
                <a:lnTo>
                  <a:pt x="120434" y="191"/>
                </a:lnTo>
                <a:cubicBezTo>
                  <a:pt x="115167" y="191"/>
                  <a:pt x="110909" y="4459"/>
                  <a:pt x="110909" y="9716"/>
                </a:cubicBezTo>
                <a:lnTo>
                  <a:pt x="110909" y="53836"/>
                </a:lnTo>
                <a:cubicBezTo>
                  <a:pt x="110909" y="59094"/>
                  <a:pt x="115167" y="63361"/>
                  <a:pt x="120434" y="63361"/>
                </a:cubicBezTo>
                <a:lnTo>
                  <a:pt x="167088" y="63361"/>
                </a:lnTo>
                <a:lnTo>
                  <a:pt x="167088" y="132817"/>
                </a:lnTo>
                <a:lnTo>
                  <a:pt x="153010" y="132817"/>
                </a:lnTo>
                <a:cubicBezTo>
                  <a:pt x="122415" y="132817"/>
                  <a:pt x="97536" y="157697"/>
                  <a:pt x="97536" y="188291"/>
                </a:cubicBezTo>
                <a:lnTo>
                  <a:pt x="97536" y="232420"/>
                </a:lnTo>
                <a:lnTo>
                  <a:pt x="66103" y="232420"/>
                </a:lnTo>
                <a:cubicBezTo>
                  <a:pt x="29651" y="232420"/>
                  <a:pt x="0" y="262081"/>
                  <a:pt x="0" y="298533"/>
                </a:cubicBezTo>
                <a:lnTo>
                  <a:pt x="0" y="696793"/>
                </a:lnTo>
                <a:cubicBezTo>
                  <a:pt x="10" y="733254"/>
                  <a:pt x="29670" y="762906"/>
                  <a:pt x="66123" y="762906"/>
                </a:cubicBezTo>
                <a:close/>
                <a:moveTo>
                  <a:pt x="129969" y="19241"/>
                </a:moveTo>
                <a:lnTo>
                  <a:pt x="254356" y="19232"/>
                </a:lnTo>
                <a:cubicBezTo>
                  <a:pt x="255041" y="19184"/>
                  <a:pt x="326269" y="15460"/>
                  <a:pt x="366398" y="50369"/>
                </a:cubicBezTo>
                <a:cubicBezTo>
                  <a:pt x="381724" y="63714"/>
                  <a:pt x="386210" y="75591"/>
                  <a:pt x="387382" y="82773"/>
                </a:cubicBezTo>
                <a:lnTo>
                  <a:pt x="359226" y="82773"/>
                </a:lnTo>
                <a:cubicBezTo>
                  <a:pt x="334994" y="41911"/>
                  <a:pt x="256946" y="44187"/>
                  <a:pt x="253803" y="44311"/>
                </a:cubicBezTo>
                <a:lnTo>
                  <a:pt x="129978" y="44311"/>
                </a:lnTo>
                <a:lnTo>
                  <a:pt x="129978" y="19241"/>
                </a:lnTo>
                <a:close/>
                <a:moveTo>
                  <a:pt x="186147" y="63361"/>
                </a:moveTo>
                <a:lnTo>
                  <a:pt x="222885" y="63361"/>
                </a:lnTo>
                <a:lnTo>
                  <a:pt x="222885" y="132817"/>
                </a:lnTo>
                <a:lnTo>
                  <a:pt x="186147" y="132817"/>
                </a:lnTo>
                <a:lnTo>
                  <a:pt x="186147" y="63361"/>
                </a:lnTo>
                <a:close/>
                <a:moveTo>
                  <a:pt x="116605" y="188291"/>
                </a:moveTo>
                <a:cubicBezTo>
                  <a:pt x="116605" y="168212"/>
                  <a:pt x="132950" y="151867"/>
                  <a:pt x="153029" y="151867"/>
                </a:cubicBezTo>
                <a:lnTo>
                  <a:pt x="256013" y="151867"/>
                </a:lnTo>
                <a:cubicBezTo>
                  <a:pt x="276092" y="151867"/>
                  <a:pt x="292437" y="168203"/>
                  <a:pt x="292437" y="188291"/>
                </a:cubicBezTo>
                <a:lnTo>
                  <a:pt x="292437" y="232420"/>
                </a:lnTo>
                <a:lnTo>
                  <a:pt x="116605" y="232420"/>
                </a:lnTo>
                <a:lnTo>
                  <a:pt x="116605" y="188291"/>
                </a:lnTo>
                <a:close/>
                <a:moveTo>
                  <a:pt x="66123" y="251470"/>
                </a:moveTo>
                <a:lnTo>
                  <a:pt x="342919" y="251470"/>
                </a:lnTo>
                <a:cubicBezTo>
                  <a:pt x="368875" y="251470"/>
                  <a:pt x="389973" y="272578"/>
                  <a:pt x="389973" y="298533"/>
                </a:cubicBezTo>
                <a:lnTo>
                  <a:pt x="389973" y="405271"/>
                </a:lnTo>
                <a:cubicBezTo>
                  <a:pt x="297237" y="405261"/>
                  <a:pt x="250060" y="395679"/>
                  <a:pt x="204435" y="386411"/>
                </a:cubicBezTo>
                <a:cubicBezTo>
                  <a:pt x="158553" y="377096"/>
                  <a:pt x="111042" y="367485"/>
                  <a:pt x="19060" y="367199"/>
                </a:cubicBezTo>
                <a:lnTo>
                  <a:pt x="19060" y="298533"/>
                </a:lnTo>
                <a:cubicBezTo>
                  <a:pt x="19060" y="272578"/>
                  <a:pt x="40167" y="251470"/>
                  <a:pt x="66123" y="251470"/>
                </a:cubicBezTo>
                <a:close/>
                <a:moveTo>
                  <a:pt x="19060" y="386249"/>
                </a:moveTo>
                <a:cubicBezTo>
                  <a:pt x="109128" y="386535"/>
                  <a:pt x="155686" y="395946"/>
                  <a:pt x="200635" y="405080"/>
                </a:cubicBezTo>
                <a:cubicBezTo>
                  <a:pt x="247183" y="414538"/>
                  <a:pt x="295323" y="424311"/>
                  <a:pt x="389973" y="424321"/>
                </a:cubicBezTo>
                <a:lnTo>
                  <a:pt x="389973" y="696793"/>
                </a:lnTo>
                <a:cubicBezTo>
                  <a:pt x="389973" y="722748"/>
                  <a:pt x="368865" y="743856"/>
                  <a:pt x="342919" y="743856"/>
                </a:cubicBezTo>
                <a:lnTo>
                  <a:pt x="66123" y="743856"/>
                </a:lnTo>
                <a:cubicBezTo>
                  <a:pt x="40167" y="743856"/>
                  <a:pt x="19069" y="722748"/>
                  <a:pt x="19069" y="696793"/>
                </a:cubicBezTo>
                <a:lnTo>
                  <a:pt x="19069" y="38624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7050EA6F-E137-2B0E-26D8-2330823EBE50}"/>
              </a:ext>
            </a:extLst>
          </p:cNvPr>
          <p:cNvSpPr/>
          <p:nvPr/>
        </p:nvSpPr>
        <p:spPr>
          <a:xfrm>
            <a:off x="5574900" y="2953455"/>
            <a:ext cx="899160" cy="899160"/>
          </a:xfrm>
          <a:prstGeom prst="ellipse">
            <a:avLst/>
          </a:prstGeom>
          <a:solidFill>
            <a:schemeClr val="accent2">
              <a:lumMod val="60000"/>
              <a:lumOff val="40000"/>
            </a:schemeClr>
          </a:solidFill>
          <a:ln w="12700">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32" name="Freeform: Shape 31">
            <a:extLst>
              <a:ext uri="{FF2B5EF4-FFF2-40B4-BE49-F238E27FC236}">
                <a16:creationId xmlns:a16="http://schemas.microsoft.com/office/drawing/2014/main" id="{5CFEAC87-1D82-E8A2-3005-713C8D714E1F}"/>
              </a:ext>
            </a:extLst>
          </p:cNvPr>
          <p:cNvSpPr/>
          <p:nvPr/>
        </p:nvSpPr>
        <p:spPr>
          <a:xfrm flipV="1">
            <a:off x="5775736" y="3095784"/>
            <a:ext cx="514467" cy="614502"/>
          </a:xfrm>
          <a:custGeom>
            <a:avLst/>
            <a:gdLst>
              <a:gd name="connsiteX0" fmla="*/ 190500 w 685800"/>
              <a:gd name="connsiteY0" fmla="*/ 0 h 819150"/>
              <a:gd name="connsiteX1" fmla="*/ 57448 w 685800"/>
              <a:gd name="connsiteY1" fmla="*/ 34528 h 819150"/>
              <a:gd name="connsiteX2" fmla="*/ 0 w 685800"/>
              <a:gd name="connsiteY2" fmla="*/ 122337 h 819150"/>
              <a:gd name="connsiteX3" fmla="*/ 0 w 685800"/>
              <a:gd name="connsiteY3" fmla="*/ 601563 h 819150"/>
              <a:gd name="connsiteX4" fmla="*/ 57448 w 685800"/>
              <a:gd name="connsiteY4" fmla="*/ 689372 h 819150"/>
              <a:gd name="connsiteX5" fmla="*/ 190500 w 685800"/>
              <a:gd name="connsiteY5" fmla="*/ 723900 h 819150"/>
              <a:gd name="connsiteX6" fmla="*/ 323552 w 685800"/>
              <a:gd name="connsiteY6" fmla="*/ 689372 h 819150"/>
              <a:gd name="connsiteX7" fmla="*/ 369689 w 685800"/>
              <a:gd name="connsiteY7" fmla="*/ 643235 h 819150"/>
              <a:gd name="connsiteX8" fmla="*/ 419100 w 685800"/>
              <a:gd name="connsiteY8" fmla="*/ 628650 h 819150"/>
              <a:gd name="connsiteX9" fmla="*/ 481013 w 685800"/>
              <a:gd name="connsiteY9" fmla="*/ 656034 h 819150"/>
              <a:gd name="connsiteX10" fmla="*/ 539948 w 685800"/>
              <a:gd name="connsiteY10" fmla="*/ 720328 h 819150"/>
              <a:gd name="connsiteX11" fmla="*/ 601563 w 685800"/>
              <a:gd name="connsiteY11" fmla="*/ 787003 h 819150"/>
              <a:gd name="connsiteX12" fmla="*/ 676275 w 685800"/>
              <a:gd name="connsiteY12" fmla="*/ 819150 h 819150"/>
              <a:gd name="connsiteX13" fmla="*/ 685800 w 685800"/>
              <a:gd name="connsiteY13" fmla="*/ 809625 h 819150"/>
              <a:gd name="connsiteX14" fmla="*/ 685800 w 685800"/>
              <a:gd name="connsiteY14" fmla="*/ 323850 h 819150"/>
              <a:gd name="connsiteX15" fmla="*/ 676275 w 685800"/>
              <a:gd name="connsiteY15" fmla="*/ 314325 h 819150"/>
              <a:gd name="connsiteX16" fmla="*/ 613767 w 685800"/>
              <a:gd name="connsiteY16" fmla="*/ 287238 h 819150"/>
              <a:gd name="connsiteX17" fmla="*/ 554534 w 685800"/>
              <a:gd name="connsiteY17" fmla="*/ 223540 h 819150"/>
              <a:gd name="connsiteX18" fmla="*/ 493216 w 685800"/>
              <a:gd name="connsiteY18" fmla="*/ 157460 h 819150"/>
              <a:gd name="connsiteX19" fmla="*/ 419100 w 685800"/>
              <a:gd name="connsiteY19" fmla="*/ 125909 h 819150"/>
              <a:gd name="connsiteX20" fmla="*/ 381000 w 685800"/>
              <a:gd name="connsiteY20" fmla="*/ 132755 h 819150"/>
              <a:gd name="connsiteX21" fmla="*/ 381000 w 685800"/>
              <a:gd name="connsiteY21" fmla="*/ 122337 h 819150"/>
              <a:gd name="connsiteX22" fmla="*/ 323552 w 685800"/>
              <a:gd name="connsiteY22" fmla="*/ 34528 h 819150"/>
              <a:gd name="connsiteX23" fmla="*/ 190500 w 685800"/>
              <a:gd name="connsiteY23" fmla="*/ 0 h 819150"/>
              <a:gd name="connsiteX24" fmla="*/ 190500 w 685800"/>
              <a:gd name="connsiteY24" fmla="*/ 19050 h 819150"/>
              <a:gd name="connsiteX25" fmla="*/ 313432 w 685800"/>
              <a:gd name="connsiteY25" fmla="*/ 50602 h 819150"/>
              <a:gd name="connsiteX26" fmla="*/ 361950 w 685800"/>
              <a:gd name="connsiteY26" fmla="*/ 122337 h 819150"/>
              <a:gd name="connsiteX27" fmla="*/ 361950 w 685800"/>
              <a:gd name="connsiteY27" fmla="*/ 553641 h 819150"/>
              <a:gd name="connsiteX28" fmla="*/ 316111 w 685800"/>
              <a:gd name="connsiteY28" fmla="*/ 515541 h 819150"/>
              <a:gd name="connsiteX29" fmla="*/ 190500 w 685800"/>
              <a:gd name="connsiteY29" fmla="*/ 485775 h 819150"/>
              <a:gd name="connsiteX30" fmla="*/ 64889 w 685800"/>
              <a:gd name="connsiteY30" fmla="*/ 515541 h 819150"/>
              <a:gd name="connsiteX31" fmla="*/ 19050 w 685800"/>
              <a:gd name="connsiteY31" fmla="*/ 553641 h 819150"/>
              <a:gd name="connsiteX32" fmla="*/ 19050 w 685800"/>
              <a:gd name="connsiteY32" fmla="*/ 122337 h 819150"/>
              <a:gd name="connsiteX33" fmla="*/ 67568 w 685800"/>
              <a:gd name="connsiteY33" fmla="*/ 50602 h 819150"/>
              <a:gd name="connsiteX34" fmla="*/ 190500 w 685800"/>
              <a:gd name="connsiteY34" fmla="*/ 19050 h 819150"/>
              <a:gd name="connsiteX35" fmla="*/ 419100 w 685800"/>
              <a:gd name="connsiteY35" fmla="*/ 144959 h 819150"/>
              <a:gd name="connsiteX36" fmla="*/ 481013 w 685800"/>
              <a:gd name="connsiteY36" fmla="*/ 172045 h 819150"/>
              <a:gd name="connsiteX37" fmla="*/ 539948 w 685800"/>
              <a:gd name="connsiteY37" fmla="*/ 235744 h 819150"/>
              <a:gd name="connsiteX38" fmla="*/ 601563 w 685800"/>
              <a:gd name="connsiteY38" fmla="*/ 301823 h 819150"/>
              <a:gd name="connsiteX39" fmla="*/ 666750 w 685800"/>
              <a:gd name="connsiteY39" fmla="*/ 331291 h 819150"/>
              <a:gd name="connsiteX40" fmla="*/ 666750 w 685800"/>
              <a:gd name="connsiteY40" fmla="*/ 798016 h 819150"/>
              <a:gd name="connsiteX41" fmla="*/ 613767 w 685800"/>
              <a:gd name="connsiteY41" fmla="*/ 772716 h 819150"/>
              <a:gd name="connsiteX42" fmla="*/ 554534 w 685800"/>
              <a:gd name="connsiteY42" fmla="*/ 708422 h 819150"/>
              <a:gd name="connsiteX43" fmla="*/ 493216 w 685800"/>
              <a:gd name="connsiteY43" fmla="*/ 641747 h 819150"/>
              <a:gd name="connsiteX44" fmla="*/ 419100 w 685800"/>
              <a:gd name="connsiteY44" fmla="*/ 609600 h 819150"/>
              <a:gd name="connsiteX45" fmla="*/ 379214 w 685800"/>
              <a:gd name="connsiteY45" fmla="*/ 617041 h 819150"/>
              <a:gd name="connsiteX46" fmla="*/ 381000 w 685800"/>
              <a:gd name="connsiteY46" fmla="*/ 601563 h 819150"/>
              <a:gd name="connsiteX47" fmla="*/ 381000 w 685800"/>
              <a:gd name="connsiteY47" fmla="*/ 153591 h 819150"/>
              <a:gd name="connsiteX48" fmla="*/ 419100 w 685800"/>
              <a:gd name="connsiteY48" fmla="*/ 144959 h 819150"/>
              <a:gd name="connsiteX49" fmla="*/ 190500 w 685800"/>
              <a:gd name="connsiteY49" fmla="*/ 504825 h 819150"/>
              <a:gd name="connsiteX50" fmla="*/ 306884 w 685800"/>
              <a:gd name="connsiteY50" fmla="*/ 532209 h 819150"/>
              <a:gd name="connsiteX51" fmla="*/ 361355 w 685800"/>
              <a:gd name="connsiteY51" fmla="*/ 596206 h 819150"/>
              <a:gd name="connsiteX52" fmla="*/ 361950 w 685800"/>
              <a:gd name="connsiteY52" fmla="*/ 597991 h 819150"/>
              <a:gd name="connsiteX53" fmla="*/ 361950 w 685800"/>
              <a:gd name="connsiteY53" fmla="*/ 601563 h 819150"/>
              <a:gd name="connsiteX54" fmla="*/ 313432 w 685800"/>
              <a:gd name="connsiteY54" fmla="*/ 673298 h 819150"/>
              <a:gd name="connsiteX55" fmla="*/ 190500 w 685800"/>
              <a:gd name="connsiteY55" fmla="*/ 704850 h 819150"/>
              <a:gd name="connsiteX56" fmla="*/ 67568 w 685800"/>
              <a:gd name="connsiteY56" fmla="*/ 673298 h 819150"/>
              <a:gd name="connsiteX57" fmla="*/ 19050 w 685800"/>
              <a:gd name="connsiteY57" fmla="*/ 601563 h 819150"/>
              <a:gd name="connsiteX58" fmla="*/ 19050 w 685800"/>
              <a:gd name="connsiteY58" fmla="*/ 598289 h 819150"/>
              <a:gd name="connsiteX59" fmla="*/ 19645 w 685800"/>
              <a:gd name="connsiteY59" fmla="*/ 596206 h 819150"/>
              <a:gd name="connsiteX60" fmla="*/ 74116 w 685800"/>
              <a:gd name="connsiteY60" fmla="*/ 532209 h 819150"/>
              <a:gd name="connsiteX61" fmla="*/ 190500 w 685800"/>
              <a:gd name="connsiteY61" fmla="*/ 504825 h 819150"/>
              <a:gd name="connsiteX62" fmla="*/ 190500 w 685800"/>
              <a:gd name="connsiteY62" fmla="*/ 542925 h 819150"/>
              <a:gd name="connsiteX63" fmla="*/ 105668 w 685800"/>
              <a:gd name="connsiteY63" fmla="*/ 558998 h 819150"/>
              <a:gd name="connsiteX64" fmla="*/ 78284 w 685800"/>
              <a:gd name="connsiteY64" fmla="*/ 578048 h 819150"/>
              <a:gd name="connsiteX65" fmla="*/ 66675 w 685800"/>
              <a:gd name="connsiteY65" fmla="*/ 604838 h 819150"/>
              <a:gd name="connsiteX66" fmla="*/ 78284 w 685800"/>
              <a:gd name="connsiteY66" fmla="*/ 631627 h 819150"/>
              <a:gd name="connsiteX67" fmla="*/ 105668 w 685800"/>
              <a:gd name="connsiteY67" fmla="*/ 650677 h 819150"/>
              <a:gd name="connsiteX68" fmla="*/ 190500 w 685800"/>
              <a:gd name="connsiteY68" fmla="*/ 666750 h 819150"/>
              <a:gd name="connsiteX69" fmla="*/ 275332 w 685800"/>
              <a:gd name="connsiteY69" fmla="*/ 650677 h 819150"/>
              <a:gd name="connsiteX70" fmla="*/ 302716 w 685800"/>
              <a:gd name="connsiteY70" fmla="*/ 631627 h 819150"/>
              <a:gd name="connsiteX71" fmla="*/ 314325 w 685800"/>
              <a:gd name="connsiteY71" fmla="*/ 604838 h 819150"/>
              <a:gd name="connsiteX72" fmla="*/ 302716 w 685800"/>
              <a:gd name="connsiteY72" fmla="*/ 578048 h 819150"/>
              <a:gd name="connsiteX73" fmla="*/ 275332 w 685800"/>
              <a:gd name="connsiteY73" fmla="*/ 558998 h 819150"/>
              <a:gd name="connsiteX74" fmla="*/ 190500 w 685800"/>
              <a:gd name="connsiteY74" fmla="*/ 542925 h 819150"/>
              <a:gd name="connsiteX75" fmla="*/ 190500 w 685800"/>
              <a:gd name="connsiteY75" fmla="*/ 561975 h 819150"/>
              <a:gd name="connsiteX76" fmla="*/ 267295 w 685800"/>
              <a:gd name="connsiteY76" fmla="*/ 576560 h 819150"/>
              <a:gd name="connsiteX77" fmla="*/ 288727 w 685800"/>
              <a:gd name="connsiteY77" fmla="*/ 590848 h 819150"/>
              <a:gd name="connsiteX78" fmla="*/ 295275 w 685800"/>
              <a:gd name="connsiteY78" fmla="*/ 604838 h 819150"/>
              <a:gd name="connsiteX79" fmla="*/ 288727 w 685800"/>
              <a:gd name="connsiteY79" fmla="*/ 618827 h 819150"/>
              <a:gd name="connsiteX80" fmla="*/ 267295 w 685800"/>
              <a:gd name="connsiteY80" fmla="*/ 633115 h 819150"/>
              <a:gd name="connsiteX81" fmla="*/ 190500 w 685800"/>
              <a:gd name="connsiteY81" fmla="*/ 647700 h 819150"/>
              <a:gd name="connsiteX82" fmla="*/ 113705 w 685800"/>
              <a:gd name="connsiteY82" fmla="*/ 633115 h 819150"/>
              <a:gd name="connsiteX83" fmla="*/ 92273 w 685800"/>
              <a:gd name="connsiteY83" fmla="*/ 618827 h 819150"/>
              <a:gd name="connsiteX84" fmla="*/ 85725 w 685800"/>
              <a:gd name="connsiteY84" fmla="*/ 604838 h 819150"/>
              <a:gd name="connsiteX85" fmla="*/ 92273 w 685800"/>
              <a:gd name="connsiteY85" fmla="*/ 590848 h 819150"/>
              <a:gd name="connsiteX86" fmla="*/ 113705 w 685800"/>
              <a:gd name="connsiteY86" fmla="*/ 576560 h 819150"/>
              <a:gd name="connsiteX87" fmla="*/ 190500 w 685800"/>
              <a:gd name="connsiteY87" fmla="*/ 561975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85800" h="819150">
                <a:moveTo>
                  <a:pt x="190500" y="0"/>
                </a:moveTo>
                <a:cubicBezTo>
                  <a:pt x="138777" y="0"/>
                  <a:pt x="92012" y="12989"/>
                  <a:pt x="57448" y="34528"/>
                </a:cubicBezTo>
                <a:cubicBezTo>
                  <a:pt x="22883" y="56067"/>
                  <a:pt x="0" y="86996"/>
                  <a:pt x="0" y="122337"/>
                </a:cubicBezTo>
                <a:lnTo>
                  <a:pt x="0" y="601563"/>
                </a:lnTo>
                <a:cubicBezTo>
                  <a:pt x="0" y="636904"/>
                  <a:pt x="22883" y="667833"/>
                  <a:pt x="57448" y="689372"/>
                </a:cubicBezTo>
                <a:cubicBezTo>
                  <a:pt x="92012" y="710911"/>
                  <a:pt x="138777" y="723900"/>
                  <a:pt x="190500" y="723900"/>
                </a:cubicBezTo>
                <a:cubicBezTo>
                  <a:pt x="242223" y="723900"/>
                  <a:pt x="288988" y="710911"/>
                  <a:pt x="323552" y="689372"/>
                </a:cubicBezTo>
                <a:cubicBezTo>
                  <a:pt x="343617" y="676869"/>
                  <a:pt x="359688" y="661093"/>
                  <a:pt x="369689" y="643235"/>
                </a:cubicBezTo>
                <a:cubicBezTo>
                  <a:pt x="386812" y="632232"/>
                  <a:pt x="403636" y="628650"/>
                  <a:pt x="419100" y="628650"/>
                </a:cubicBezTo>
                <a:cubicBezTo>
                  <a:pt x="440920" y="628650"/>
                  <a:pt x="461035" y="638980"/>
                  <a:pt x="481013" y="656034"/>
                </a:cubicBezTo>
                <a:cubicBezTo>
                  <a:pt x="500990" y="673088"/>
                  <a:pt x="520294" y="696512"/>
                  <a:pt x="539948" y="720328"/>
                </a:cubicBezTo>
                <a:cubicBezTo>
                  <a:pt x="559603" y="744145"/>
                  <a:pt x="579560" y="768337"/>
                  <a:pt x="601563" y="787003"/>
                </a:cubicBezTo>
                <a:cubicBezTo>
                  <a:pt x="623566" y="805670"/>
                  <a:pt x="648143" y="819150"/>
                  <a:pt x="676275" y="819150"/>
                </a:cubicBezTo>
                <a:cubicBezTo>
                  <a:pt x="681535" y="819150"/>
                  <a:pt x="685800" y="814885"/>
                  <a:pt x="685800" y="809625"/>
                </a:cubicBezTo>
                <a:lnTo>
                  <a:pt x="685800" y="323850"/>
                </a:lnTo>
                <a:cubicBezTo>
                  <a:pt x="685800" y="318590"/>
                  <a:pt x="681535" y="314326"/>
                  <a:pt x="676275" y="314325"/>
                </a:cubicBezTo>
                <a:cubicBezTo>
                  <a:pt x="654129" y="314325"/>
                  <a:pt x="633865" y="304103"/>
                  <a:pt x="613767" y="287238"/>
                </a:cubicBezTo>
                <a:cubicBezTo>
                  <a:pt x="593670" y="270374"/>
                  <a:pt x="574181" y="247089"/>
                  <a:pt x="554534" y="223540"/>
                </a:cubicBezTo>
                <a:cubicBezTo>
                  <a:pt x="534886" y="199990"/>
                  <a:pt x="515083" y="175924"/>
                  <a:pt x="493216" y="157460"/>
                </a:cubicBezTo>
                <a:cubicBezTo>
                  <a:pt x="471350" y="138996"/>
                  <a:pt x="446969" y="125909"/>
                  <a:pt x="419100" y="125909"/>
                </a:cubicBezTo>
                <a:cubicBezTo>
                  <a:pt x="407070" y="125909"/>
                  <a:pt x="394220" y="127820"/>
                  <a:pt x="381000" y="132755"/>
                </a:cubicBezTo>
                <a:lnTo>
                  <a:pt x="381000" y="122337"/>
                </a:lnTo>
                <a:cubicBezTo>
                  <a:pt x="381000" y="86996"/>
                  <a:pt x="358117" y="56067"/>
                  <a:pt x="323552" y="34528"/>
                </a:cubicBezTo>
                <a:cubicBezTo>
                  <a:pt x="288988" y="12989"/>
                  <a:pt x="242223" y="0"/>
                  <a:pt x="190500" y="0"/>
                </a:cubicBezTo>
                <a:close/>
                <a:moveTo>
                  <a:pt x="190500" y="19050"/>
                </a:moveTo>
                <a:cubicBezTo>
                  <a:pt x="239037" y="19050"/>
                  <a:pt x="282574" y="31372"/>
                  <a:pt x="313432" y="50602"/>
                </a:cubicBezTo>
                <a:cubicBezTo>
                  <a:pt x="344290" y="69831"/>
                  <a:pt x="361950" y="95200"/>
                  <a:pt x="361950" y="122337"/>
                </a:cubicBezTo>
                <a:lnTo>
                  <a:pt x="361950" y="553641"/>
                </a:lnTo>
                <a:cubicBezTo>
                  <a:pt x="350577" y="538849"/>
                  <a:pt x="334880" y="525923"/>
                  <a:pt x="316111" y="515541"/>
                </a:cubicBezTo>
                <a:cubicBezTo>
                  <a:pt x="282299" y="496837"/>
                  <a:pt x="238450" y="485775"/>
                  <a:pt x="190500" y="485775"/>
                </a:cubicBezTo>
                <a:cubicBezTo>
                  <a:pt x="142550" y="485775"/>
                  <a:pt x="98701" y="496837"/>
                  <a:pt x="64889" y="515541"/>
                </a:cubicBezTo>
                <a:cubicBezTo>
                  <a:pt x="46120" y="525923"/>
                  <a:pt x="30423" y="538849"/>
                  <a:pt x="19050" y="553641"/>
                </a:cubicBezTo>
                <a:lnTo>
                  <a:pt x="19050" y="122337"/>
                </a:lnTo>
                <a:cubicBezTo>
                  <a:pt x="19050" y="95200"/>
                  <a:pt x="36710" y="69831"/>
                  <a:pt x="67568" y="50602"/>
                </a:cubicBezTo>
                <a:cubicBezTo>
                  <a:pt x="98426" y="31372"/>
                  <a:pt x="141963" y="19050"/>
                  <a:pt x="190500" y="19050"/>
                </a:cubicBezTo>
                <a:close/>
                <a:moveTo>
                  <a:pt x="419100" y="144959"/>
                </a:moveTo>
                <a:cubicBezTo>
                  <a:pt x="440953" y="144959"/>
                  <a:pt x="461038" y="155179"/>
                  <a:pt x="481013" y="172045"/>
                </a:cubicBezTo>
                <a:cubicBezTo>
                  <a:pt x="500987" y="188912"/>
                  <a:pt x="520294" y="212186"/>
                  <a:pt x="539948" y="235744"/>
                </a:cubicBezTo>
                <a:cubicBezTo>
                  <a:pt x="559603" y="259301"/>
                  <a:pt x="579558" y="283358"/>
                  <a:pt x="601563" y="301823"/>
                </a:cubicBezTo>
                <a:cubicBezTo>
                  <a:pt x="620926" y="318071"/>
                  <a:pt x="642752" y="328601"/>
                  <a:pt x="666750" y="331291"/>
                </a:cubicBezTo>
                <a:lnTo>
                  <a:pt x="666750" y="798016"/>
                </a:lnTo>
                <a:cubicBezTo>
                  <a:pt x="648379" y="795438"/>
                  <a:pt x="630872" y="787226"/>
                  <a:pt x="613767" y="772716"/>
                </a:cubicBezTo>
                <a:cubicBezTo>
                  <a:pt x="593667" y="755663"/>
                  <a:pt x="574181" y="732230"/>
                  <a:pt x="554534" y="708422"/>
                </a:cubicBezTo>
                <a:cubicBezTo>
                  <a:pt x="534886" y="684613"/>
                  <a:pt x="515080" y="660412"/>
                  <a:pt x="493216" y="641747"/>
                </a:cubicBezTo>
                <a:cubicBezTo>
                  <a:pt x="471352" y="623082"/>
                  <a:pt x="447002" y="609600"/>
                  <a:pt x="419100" y="609600"/>
                </a:cubicBezTo>
                <a:cubicBezTo>
                  <a:pt x="406592" y="609600"/>
                  <a:pt x="392978" y="611647"/>
                  <a:pt x="379214" y="617041"/>
                </a:cubicBezTo>
                <a:cubicBezTo>
                  <a:pt x="380194" y="611986"/>
                  <a:pt x="381000" y="606832"/>
                  <a:pt x="381000" y="601563"/>
                </a:cubicBezTo>
                <a:lnTo>
                  <a:pt x="381000" y="153591"/>
                </a:lnTo>
                <a:cubicBezTo>
                  <a:pt x="394188" y="147404"/>
                  <a:pt x="407030" y="144959"/>
                  <a:pt x="419100" y="144959"/>
                </a:cubicBezTo>
                <a:close/>
                <a:moveTo>
                  <a:pt x="190500" y="504825"/>
                </a:moveTo>
                <a:cubicBezTo>
                  <a:pt x="235509" y="504825"/>
                  <a:pt x="276437" y="515367"/>
                  <a:pt x="306884" y="532209"/>
                </a:cubicBezTo>
                <a:cubicBezTo>
                  <a:pt x="337330" y="549052"/>
                  <a:pt x="356751" y="571842"/>
                  <a:pt x="361355" y="596206"/>
                </a:cubicBezTo>
                <a:cubicBezTo>
                  <a:pt x="361494" y="596819"/>
                  <a:pt x="361693" y="597417"/>
                  <a:pt x="361950" y="597991"/>
                </a:cubicBezTo>
                <a:lnTo>
                  <a:pt x="361950" y="601563"/>
                </a:lnTo>
                <a:cubicBezTo>
                  <a:pt x="361950" y="628701"/>
                  <a:pt x="344290" y="654069"/>
                  <a:pt x="313432" y="673298"/>
                </a:cubicBezTo>
                <a:cubicBezTo>
                  <a:pt x="282574" y="692528"/>
                  <a:pt x="239037" y="704850"/>
                  <a:pt x="190500" y="704850"/>
                </a:cubicBezTo>
                <a:cubicBezTo>
                  <a:pt x="141963" y="704850"/>
                  <a:pt x="98426" y="692528"/>
                  <a:pt x="67568" y="673298"/>
                </a:cubicBezTo>
                <a:cubicBezTo>
                  <a:pt x="36710" y="654069"/>
                  <a:pt x="19050" y="628701"/>
                  <a:pt x="19050" y="601563"/>
                </a:cubicBezTo>
                <a:lnTo>
                  <a:pt x="19050" y="598289"/>
                </a:lnTo>
                <a:cubicBezTo>
                  <a:pt x="19327" y="597619"/>
                  <a:pt x="19527" y="596920"/>
                  <a:pt x="19645" y="596206"/>
                </a:cubicBezTo>
                <a:cubicBezTo>
                  <a:pt x="24249" y="571842"/>
                  <a:pt x="43670" y="549052"/>
                  <a:pt x="74116" y="532209"/>
                </a:cubicBezTo>
                <a:cubicBezTo>
                  <a:pt x="104563" y="515367"/>
                  <a:pt x="145491" y="504825"/>
                  <a:pt x="190500" y="504825"/>
                </a:cubicBezTo>
                <a:close/>
                <a:moveTo>
                  <a:pt x="190500" y="542925"/>
                </a:moveTo>
                <a:cubicBezTo>
                  <a:pt x="157757" y="542925"/>
                  <a:pt x="128020" y="548754"/>
                  <a:pt x="105668" y="558998"/>
                </a:cubicBezTo>
                <a:cubicBezTo>
                  <a:pt x="94492" y="564121"/>
                  <a:pt x="85240" y="570510"/>
                  <a:pt x="78284" y="578048"/>
                </a:cubicBezTo>
                <a:cubicBezTo>
                  <a:pt x="71327" y="585587"/>
                  <a:pt x="66675" y="594797"/>
                  <a:pt x="66675" y="604838"/>
                </a:cubicBezTo>
                <a:cubicBezTo>
                  <a:pt x="66675" y="614879"/>
                  <a:pt x="71327" y="624088"/>
                  <a:pt x="78284" y="631627"/>
                </a:cubicBezTo>
                <a:cubicBezTo>
                  <a:pt x="85240" y="639165"/>
                  <a:pt x="94492" y="645554"/>
                  <a:pt x="105668" y="650677"/>
                </a:cubicBezTo>
                <a:cubicBezTo>
                  <a:pt x="128020" y="660921"/>
                  <a:pt x="157757" y="666750"/>
                  <a:pt x="190500" y="666750"/>
                </a:cubicBezTo>
                <a:cubicBezTo>
                  <a:pt x="223243" y="666750"/>
                  <a:pt x="252980" y="660921"/>
                  <a:pt x="275332" y="650677"/>
                </a:cubicBezTo>
                <a:cubicBezTo>
                  <a:pt x="286508" y="645554"/>
                  <a:pt x="295760" y="639165"/>
                  <a:pt x="302716" y="631627"/>
                </a:cubicBezTo>
                <a:cubicBezTo>
                  <a:pt x="309673" y="624088"/>
                  <a:pt x="314325" y="614879"/>
                  <a:pt x="314325" y="604838"/>
                </a:cubicBezTo>
                <a:cubicBezTo>
                  <a:pt x="314325" y="594797"/>
                  <a:pt x="309673" y="585587"/>
                  <a:pt x="302716" y="578048"/>
                </a:cubicBezTo>
                <a:cubicBezTo>
                  <a:pt x="295760" y="570510"/>
                  <a:pt x="286508" y="564121"/>
                  <a:pt x="275332" y="558998"/>
                </a:cubicBezTo>
                <a:cubicBezTo>
                  <a:pt x="252980" y="548754"/>
                  <a:pt x="223243" y="542925"/>
                  <a:pt x="190500" y="542925"/>
                </a:cubicBezTo>
                <a:close/>
                <a:moveTo>
                  <a:pt x="190500" y="561975"/>
                </a:moveTo>
                <a:cubicBezTo>
                  <a:pt x="220883" y="561975"/>
                  <a:pt x="248279" y="567845"/>
                  <a:pt x="267295" y="576560"/>
                </a:cubicBezTo>
                <a:cubicBezTo>
                  <a:pt x="276803" y="580918"/>
                  <a:pt x="284116" y="585851"/>
                  <a:pt x="288727" y="590848"/>
                </a:cubicBezTo>
                <a:cubicBezTo>
                  <a:pt x="293338" y="595844"/>
                  <a:pt x="295275" y="600412"/>
                  <a:pt x="295275" y="604838"/>
                </a:cubicBezTo>
                <a:cubicBezTo>
                  <a:pt x="295275" y="609263"/>
                  <a:pt x="293338" y="613831"/>
                  <a:pt x="288727" y="618827"/>
                </a:cubicBezTo>
                <a:cubicBezTo>
                  <a:pt x="284116" y="623824"/>
                  <a:pt x="276803" y="628757"/>
                  <a:pt x="267295" y="633115"/>
                </a:cubicBezTo>
                <a:cubicBezTo>
                  <a:pt x="248279" y="641831"/>
                  <a:pt x="220883" y="647700"/>
                  <a:pt x="190500" y="647700"/>
                </a:cubicBezTo>
                <a:cubicBezTo>
                  <a:pt x="160117" y="647700"/>
                  <a:pt x="132721" y="641831"/>
                  <a:pt x="113705" y="633115"/>
                </a:cubicBezTo>
                <a:cubicBezTo>
                  <a:pt x="104197" y="628757"/>
                  <a:pt x="96884" y="623824"/>
                  <a:pt x="92273" y="618827"/>
                </a:cubicBezTo>
                <a:cubicBezTo>
                  <a:pt x="87662" y="613831"/>
                  <a:pt x="85725" y="609263"/>
                  <a:pt x="85725" y="604838"/>
                </a:cubicBezTo>
                <a:cubicBezTo>
                  <a:pt x="85725" y="600412"/>
                  <a:pt x="87662" y="595844"/>
                  <a:pt x="92273" y="590848"/>
                </a:cubicBezTo>
                <a:cubicBezTo>
                  <a:pt x="96884" y="585851"/>
                  <a:pt x="104197" y="580918"/>
                  <a:pt x="113705" y="576560"/>
                </a:cubicBezTo>
                <a:cubicBezTo>
                  <a:pt x="132721" y="567845"/>
                  <a:pt x="160117" y="561975"/>
                  <a:pt x="190500" y="561975"/>
                </a:cubicBezTo>
                <a:close/>
              </a:path>
            </a:pathLst>
          </a:custGeom>
          <a:solidFill>
            <a:schemeClr val="bg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3" name="Plus Sign 32">
            <a:extLst>
              <a:ext uri="{FF2B5EF4-FFF2-40B4-BE49-F238E27FC236}">
                <a16:creationId xmlns:a16="http://schemas.microsoft.com/office/drawing/2014/main" id="{23DD2215-266E-F2F1-4AA5-247B06BF5A99}"/>
              </a:ext>
            </a:extLst>
          </p:cNvPr>
          <p:cNvSpPr/>
          <p:nvPr/>
        </p:nvSpPr>
        <p:spPr>
          <a:xfrm>
            <a:off x="5806008" y="3390117"/>
            <a:ext cx="218472" cy="218472"/>
          </a:xfrm>
          <a:prstGeom prst="mathPlus">
            <a:avLst/>
          </a:prstGeom>
          <a:solidFill>
            <a:schemeClr val="bg1"/>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DDBDF039-7DAC-2320-D3EC-006B330379D0}"/>
              </a:ext>
            </a:extLst>
          </p:cNvPr>
          <p:cNvSpPr/>
          <p:nvPr/>
        </p:nvSpPr>
        <p:spPr>
          <a:xfrm>
            <a:off x="10849928" y="2959191"/>
            <a:ext cx="899160" cy="899160"/>
          </a:xfrm>
          <a:prstGeom prst="ellipse">
            <a:avLst/>
          </a:prstGeom>
          <a:solidFill>
            <a:schemeClr val="accent2">
              <a:lumMod val="60000"/>
              <a:lumOff val="40000"/>
            </a:schemeClr>
          </a:solidFill>
          <a:ln w="12700">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pic>
        <p:nvPicPr>
          <p:cNvPr id="35" name="Graphic 34" descr="Needle outline">
            <a:extLst>
              <a:ext uri="{FF2B5EF4-FFF2-40B4-BE49-F238E27FC236}">
                <a16:creationId xmlns:a16="http://schemas.microsoft.com/office/drawing/2014/main" id="{1ADAA1E0-56CB-3F9E-AABE-532DB9C44B0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09938" y="3276887"/>
            <a:ext cx="539020" cy="539020"/>
          </a:xfrm>
          <a:prstGeom prst="rect">
            <a:avLst/>
          </a:prstGeom>
        </p:spPr>
      </p:pic>
      <p:pic>
        <p:nvPicPr>
          <p:cNvPr id="36" name="Graphic 35" descr="Medicine outline">
            <a:extLst>
              <a:ext uri="{FF2B5EF4-FFF2-40B4-BE49-F238E27FC236}">
                <a16:creationId xmlns:a16="http://schemas.microsoft.com/office/drawing/2014/main" id="{BA1B926A-12FA-1409-D438-30305523851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99760" y="3094848"/>
            <a:ext cx="504611" cy="504611"/>
          </a:xfrm>
          <a:prstGeom prst="rect">
            <a:avLst/>
          </a:prstGeom>
        </p:spPr>
      </p:pic>
      <p:cxnSp>
        <p:nvCxnSpPr>
          <p:cNvPr id="37" name="Straight Arrow Connector 36">
            <a:extLst>
              <a:ext uri="{FF2B5EF4-FFF2-40B4-BE49-F238E27FC236}">
                <a16:creationId xmlns:a16="http://schemas.microsoft.com/office/drawing/2014/main" id="{436AC185-2CFE-22AA-8CF2-12E5567F7961}"/>
              </a:ext>
            </a:extLst>
          </p:cNvPr>
          <p:cNvCxnSpPr>
            <a:cxnSpLocks/>
          </p:cNvCxnSpPr>
          <p:nvPr/>
        </p:nvCxnSpPr>
        <p:spPr>
          <a:xfrm>
            <a:off x="11299508" y="3852615"/>
            <a:ext cx="0" cy="792000"/>
          </a:xfrm>
          <a:prstGeom prst="straightConnector1">
            <a:avLst/>
          </a:prstGeom>
          <a:ln>
            <a:headEnd type="none" w="med" len="med"/>
            <a:tailEnd type="oval" w="med" len="med"/>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4A087812-1BFC-EEBC-39CF-A50CCA9A7F4A}"/>
              </a:ext>
            </a:extLst>
          </p:cNvPr>
          <p:cNvSpPr txBox="1"/>
          <p:nvPr/>
        </p:nvSpPr>
        <p:spPr>
          <a:xfrm>
            <a:off x="9406754" y="4673049"/>
            <a:ext cx="1803184" cy="1494475"/>
          </a:xfrm>
          <a:prstGeom prst="rect">
            <a:avLst/>
          </a:prstGeom>
          <a:noFill/>
        </p:spPr>
        <p:txBody>
          <a:bodyPr wrap="none" lIns="108000" tIns="0" rIns="108000" bIns="0" rtlCol="0">
            <a:noAutofit/>
          </a:bodyPr>
          <a:lstStyle/>
          <a:p>
            <a:pPr lvl="0">
              <a:defRPr/>
            </a:pPr>
            <a:r>
              <a:rPr lang="en-GB" sz="1400" b="1" dirty="0" err="1"/>
              <a:t>Thérapies</a:t>
            </a:r>
            <a:r>
              <a:rPr lang="en-GB" sz="1400" b="1" dirty="0"/>
              <a:t> </a:t>
            </a:r>
            <a:r>
              <a:rPr lang="en-GB" sz="1400" b="1" dirty="0" err="1"/>
              <a:t>systémiques</a:t>
            </a:r>
            <a:r>
              <a:rPr lang="en-GB" sz="1400" b="1" dirty="0"/>
              <a:t> </a:t>
            </a:r>
            <a:r>
              <a:rPr lang="en-GB" sz="1400" b="1" dirty="0" err="1"/>
              <a:t>ciblées</a:t>
            </a:r>
            <a:r>
              <a:rPr lang="en-GB" sz="1400" b="1" dirty="0"/>
              <a:t>
</a:t>
            </a:r>
            <a:r>
              <a:rPr lang="en-GB" sz="1400" b="1" dirty="0" err="1"/>
              <a:t>Produits</a:t>
            </a:r>
            <a:r>
              <a:rPr lang="en-GB" sz="1400" b="1" dirty="0"/>
              <a:t> </a:t>
            </a:r>
            <a:r>
              <a:rPr lang="en-GB" sz="1400" b="1" dirty="0" err="1"/>
              <a:t>biologiques</a:t>
            </a:r>
            <a:r>
              <a:rPr lang="en-GB" sz="1400" b="1" dirty="0"/>
              <a:t> IL-4/-13
</a:t>
            </a:r>
            <a:r>
              <a:rPr lang="en-GB" sz="1400" b="1" dirty="0" err="1"/>
              <a:t>Produits</a:t>
            </a:r>
            <a:r>
              <a:rPr lang="en-GB" sz="1400" b="1" dirty="0"/>
              <a:t> </a:t>
            </a:r>
            <a:r>
              <a:rPr lang="en-GB" sz="1400" b="1" dirty="0" err="1"/>
              <a:t>biologiques</a:t>
            </a:r>
            <a:r>
              <a:rPr lang="en-GB" sz="1400" b="1" dirty="0"/>
              <a:t> IL-13
</a:t>
            </a:r>
            <a:r>
              <a:rPr lang="en-GB" sz="1400" b="1" dirty="0" err="1"/>
              <a:t>Inhibiteurs</a:t>
            </a:r>
            <a:r>
              <a:rPr lang="en-GB" sz="1400" b="1" dirty="0"/>
              <a:t> de JAK
</a:t>
            </a:r>
            <a:endParaRPr kumimoji="0" lang="en-GB" sz="1200" b="0" i="0" u="none" strike="noStrike" kern="1200" cap="none" spc="0" normalizeH="0" baseline="0" noProof="0" dirty="0">
              <a:ln>
                <a:noFill/>
              </a:ln>
              <a:effectLst/>
              <a:uLnTx/>
              <a:uFillTx/>
              <a:ea typeface="+mn-ea"/>
              <a:cs typeface="+mn-cs"/>
            </a:endParaRPr>
          </a:p>
        </p:txBody>
      </p:sp>
      <p:cxnSp>
        <p:nvCxnSpPr>
          <p:cNvPr id="39" name="Straight Arrow Connector 38">
            <a:extLst>
              <a:ext uri="{FF2B5EF4-FFF2-40B4-BE49-F238E27FC236}">
                <a16:creationId xmlns:a16="http://schemas.microsoft.com/office/drawing/2014/main" id="{F2EE83FB-D465-8697-8033-3C1E7E4A7F89}"/>
              </a:ext>
            </a:extLst>
          </p:cNvPr>
          <p:cNvCxnSpPr>
            <a:cxnSpLocks/>
          </p:cNvCxnSpPr>
          <p:nvPr/>
        </p:nvCxnSpPr>
        <p:spPr>
          <a:xfrm>
            <a:off x="7780568" y="3852615"/>
            <a:ext cx="0" cy="792000"/>
          </a:xfrm>
          <a:prstGeom prst="straightConnector1">
            <a:avLst/>
          </a:prstGeom>
          <a:ln>
            <a:headEnd type="none" w="med" len="med"/>
            <a:tailEnd type="oval" w="med" len="med"/>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074DC9D9-DFF2-D4A0-BEC6-5FBE26575A81}"/>
              </a:ext>
            </a:extLst>
          </p:cNvPr>
          <p:cNvCxnSpPr>
            <a:cxnSpLocks/>
          </p:cNvCxnSpPr>
          <p:nvPr/>
        </p:nvCxnSpPr>
        <p:spPr>
          <a:xfrm>
            <a:off x="735233" y="3852615"/>
            <a:ext cx="0" cy="792000"/>
          </a:xfrm>
          <a:prstGeom prst="straightConnector1">
            <a:avLst/>
          </a:prstGeom>
          <a:ln>
            <a:headEnd type="none" w="med" len="med"/>
            <a:tailEnd type="oval" w="med" len="med"/>
          </a:ln>
        </p:spPr>
        <p:style>
          <a:lnRef idx="1">
            <a:schemeClr val="dk1"/>
          </a:lnRef>
          <a:fillRef idx="0">
            <a:schemeClr val="dk1"/>
          </a:fillRef>
          <a:effectRef idx="0">
            <a:schemeClr val="dk1"/>
          </a:effectRef>
          <a:fontRef idx="minor">
            <a:schemeClr val="tx1"/>
          </a:fontRef>
        </p:style>
      </p:cxnSp>
      <p:sp>
        <p:nvSpPr>
          <p:cNvPr id="2" name="ZoneTexte 1">
            <a:extLst>
              <a:ext uri="{FF2B5EF4-FFF2-40B4-BE49-F238E27FC236}">
                <a16:creationId xmlns:a16="http://schemas.microsoft.com/office/drawing/2014/main" id="{0296CD36-5E6F-AC34-2F48-1580964E6CE9}"/>
              </a:ext>
            </a:extLst>
          </p:cNvPr>
          <p:cNvSpPr txBox="1"/>
          <p:nvPr/>
        </p:nvSpPr>
        <p:spPr>
          <a:xfrm>
            <a:off x="5574900" y="6197459"/>
            <a:ext cx="6896440" cy="246221"/>
          </a:xfrm>
          <a:prstGeom prst="rect">
            <a:avLst/>
          </a:prstGeom>
          <a:noFill/>
        </p:spPr>
        <p:txBody>
          <a:bodyPr wrap="none" rtlCol="0">
            <a:spAutoFit/>
          </a:bodyPr>
          <a:lstStyle/>
          <a:p>
            <a:r>
              <a:rPr lang="en-GB" sz="1000" baseline="30000" dirty="0" err="1"/>
              <a:t>a</a:t>
            </a:r>
            <a:r>
              <a:rPr lang="en-GB" sz="1000" dirty="0" err="1"/>
              <a:t>Non</a:t>
            </a:r>
            <a:r>
              <a:rPr lang="en-GB" sz="1000" dirty="0"/>
              <a:t> </a:t>
            </a:r>
            <a:r>
              <a:rPr lang="en-GB" sz="1000" dirty="0" err="1"/>
              <a:t>exhaustif</a:t>
            </a:r>
            <a:r>
              <a:rPr lang="en-GB" sz="1000" dirty="0"/>
              <a:t> et </a:t>
            </a:r>
            <a:r>
              <a:rPr lang="en-GB" sz="1000" dirty="0" err="1"/>
              <a:t>ces</a:t>
            </a:r>
            <a:r>
              <a:rPr lang="en-GB" sz="1000" dirty="0"/>
              <a:t> </a:t>
            </a:r>
            <a:r>
              <a:rPr lang="en-GB" sz="1000" dirty="0" err="1"/>
              <a:t>traitement</a:t>
            </a:r>
            <a:r>
              <a:rPr lang="en-GB" sz="1000" dirty="0"/>
              <a:t> ne </a:t>
            </a:r>
            <a:r>
              <a:rPr lang="en-GB" sz="1000" dirty="0" err="1"/>
              <a:t>sont</a:t>
            </a:r>
            <a:r>
              <a:rPr lang="en-GB" sz="1000" dirty="0"/>
              <a:t> pas </a:t>
            </a:r>
            <a:r>
              <a:rPr lang="en-GB" sz="1000" dirty="0" err="1"/>
              <a:t>tous</a:t>
            </a:r>
            <a:r>
              <a:rPr lang="en-GB" sz="1000" dirty="0"/>
              <a:t> </a:t>
            </a:r>
            <a:r>
              <a:rPr lang="en-GB" sz="1000" dirty="0" err="1"/>
              <a:t>homologués</a:t>
            </a:r>
            <a:r>
              <a:rPr lang="en-GB" sz="1000" dirty="0"/>
              <a:t> par </a:t>
            </a:r>
            <a:r>
              <a:rPr lang="en-GB" sz="1000" dirty="0" err="1"/>
              <a:t>aucune</a:t>
            </a:r>
            <a:r>
              <a:rPr lang="en-GB" sz="1000" dirty="0"/>
              <a:t> instance </a:t>
            </a:r>
            <a:r>
              <a:rPr lang="en-GB" sz="1000" dirty="0" err="1"/>
              <a:t>réglementaire</a:t>
            </a:r>
            <a:r>
              <a:rPr lang="en-GB" sz="1000" dirty="0"/>
              <a:t> pour la DA</a:t>
            </a:r>
            <a:endParaRPr lang="fr-FR" sz="1000" dirty="0"/>
          </a:p>
        </p:txBody>
      </p:sp>
      <p:sp>
        <p:nvSpPr>
          <p:cNvPr id="4" name="Flèche droite rayée 3">
            <a:extLst>
              <a:ext uri="{FF2B5EF4-FFF2-40B4-BE49-F238E27FC236}">
                <a16:creationId xmlns:a16="http://schemas.microsoft.com/office/drawing/2014/main" id="{84822847-5377-9F04-D9D9-686566E81C61}"/>
              </a:ext>
            </a:extLst>
          </p:cNvPr>
          <p:cNvSpPr/>
          <p:nvPr/>
        </p:nvSpPr>
        <p:spPr>
          <a:xfrm>
            <a:off x="1085740" y="5486433"/>
            <a:ext cx="10592690" cy="879436"/>
          </a:xfrm>
          <a:prstGeom prst="stripedRightArrow">
            <a:avLst>
              <a:gd name="adj1" fmla="val 37658"/>
              <a:gd name="adj2" fmla="val 500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162988BF-0D08-7DFB-B235-5F482C406BEB}"/>
              </a:ext>
            </a:extLst>
          </p:cNvPr>
          <p:cNvSpPr txBox="1"/>
          <p:nvPr/>
        </p:nvSpPr>
        <p:spPr>
          <a:xfrm>
            <a:off x="5045436" y="5757014"/>
            <a:ext cx="2287806" cy="369332"/>
          </a:xfrm>
          <a:prstGeom prst="rect">
            <a:avLst/>
          </a:prstGeom>
          <a:noFill/>
        </p:spPr>
        <p:txBody>
          <a:bodyPr wrap="none" rtlCol="0">
            <a:spAutoFit/>
          </a:bodyPr>
          <a:lstStyle/>
          <a:p>
            <a:r>
              <a:rPr lang="fr-FR" dirty="0"/>
              <a:t>Échelle de sévérité </a:t>
            </a:r>
          </a:p>
        </p:txBody>
      </p:sp>
    </p:spTree>
    <p:extLst>
      <p:ext uri="{BB962C8B-B14F-4D97-AF65-F5344CB8AC3E}">
        <p14:creationId xmlns:p14="http://schemas.microsoft.com/office/powerpoint/2010/main" val="3815373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2">
            <a:extLst>
              <a:ext uri="{FF2B5EF4-FFF2-40B4-BE49-F238E27FC236}">
                <a16:creationId xmlns:a16="http://schemas.microsoft.com/office/drawing/2014/main" id="{5CDED844-26EE-971B-A034-CA7D9A4AF569}"/>
              </a:ext>
            </a:extLst>
          </p:cNvPr>
          <p:cNvSpPr txBox="1">
            <a:spLocks/>
          </p:cNvSpPr>
          <p:nvPr/>
        </p:nvSpPr>
        <p:spPr>
          <a:xfrm>
            <a:off x="0" y="6101055"/>
            <a:ext cx="12192000" cy="98005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dirty="0">
                <a:solidFill>
                  <a:schemeClr val="bg1"/>
                </a:solidFill>
              </a:rPr>
              <a:t>1. Katayama I, et al. </a:t>
            </a:r>
            <a:r>
              <a:rPr lang="en-GB" sz="1000" dirty="0" err="1">
                <a:solidFill>
                  <a:schemeClr val="bg1"/>
                </a:solidFill>
              </a:rPr>
              <a:t>Allergol</a:t>
            </a:r>
            <a:r>
              <a:rPr lang="en-GB" sz="1000" dirty="0">
                <a:solidFill>
                  <a:schemeClr val="bg1"/>
                </a:solidFill>
              </a:rPr>
              <a:t> Int 2017;66:230–47; 2. </a:t>
            </a:r>
            <a:r>
              <a:rPr lang="en-GB" sz="1000" dirty="0" err="1">
                <a:solidFill>
                  <a:schemeClr val="bg1"/>
                </a:solidFill>
              </a:rPr>
              <a:t>Katoh</a:t>
            </a:r>
            <a:r>
              <a:rPr lang="en-GB" sz="1000" dirty="0">
                <a:solidFill>
                  <a:schemeClr val="bg1"/>
                </a:solidFill>
              </a:rPr>
              <a:t> N, et al. J Dermatol 2019;46:1053–101; 3. Chong M, </a:t>
            </a:r>
            <a:r>
              <a:rPr lang="en-GB" sz="1000" dirty="0" err="1">
                <a:solidFill>
                  <a:schemeClr val="bg1"/>
                </a:solidFill>
              </a:rPr>
              <a:t>Fonacier</a:t>
            </a:r>
            <a:r>
              <a:rPr lang="en-GB" sz="1000" dirty="0">
                <a:solidFill>
                  <a:schemeClr val="bg1"/>
                </a:solidFill>
              </a:rPr>
              <a:t> L. Clin Rev Allergy Immunol 2016;51:249–62; 4. Wong ITY, et al. Can Pharm J (Ott) 2017;150:285–97; 5. </a:t>
            </a:r>
            <a:r>
              <a:rPr lang="en-GB" sz="1000" dirty="0" err="1">
                <a:solidFill>
                  <a:schemeClr val="bg1"/>
                </a:solidFill>
              </a:rPr>
              <a:t>Lebwohl</a:t>
            </a:r>
            <a:r>
              <a:rPr lang="en-GB" sz="1000" dirty="0">
                <a:solidFill>
                  <a:schemeClr val="bg1"/>
                </a:solidFill>
              </a:rPr>
              <a:t> M, Gower T. </a:t>
            </a:r>
            <a:r>
              <a:rPr lang="en-GB" sz="1000" dirty="0" err="1">
                <a:solidFill>
                  <a:schemeClr val="bg1"/>
                </a:solidFill>
              </a:rPr>
              <a:t>MedGenMed</a:t>
            </a:r>
            <a:r>
              <a:rPr lang="en-GB" sz="1000" dirty="0">
                <a:solidFill>
                  <a:schemeClr val="bg1"/>
                </a:solidFill>
              </a:rPr>
              <a:t> 2006;8:8; 6. </a:t>
            </a:r>
            <a:r>
              <a:rPr lang="en-GB" sz="1000" dirty="0" err="1">
                <a:solidFill>
                  <a:schemeClr val="bg1"/>
                </a:solidFill>
              </a:rPr>
              <a:t>Sidbury</a:t>
            </a:r>
            <a:r>
              <a:rPr lang="en-GB" sz="1000" dirty="0">
                <a:solidFill>
                  <a:schemeClr val="bg1"/>
                </a:solidFill>
              </a:rPr>
              <a:t> R, et al. J Am </a:t>
            </a:r>
            <a:r>
              <a:rPr lang="en-GB" sz="1000" dirty="0" err="1">
                <a:solidFill>
                  <a:schemeClr val="bg1"/>
                </a:solidFill>
              </a:rPr>
              <a:t>Acad</a:t>
            </a:r>
            <a:r>
              <a:rPr lang="en-GB" sz="1000" dirty="0">
                <a:solidFill>
                  <a:schemeClr val="bg1"/>
                </a:solidFill>
              </a:rPr>
              <a:t> Dermatol 2014;71:327–49; 7. </a:t>
            </a:r>
            <a:r>
              <a:rPr lang="en-GB" sz="1000" dirty="0" err="1">
                <a:solidFill>
                  <a:schemeClr val="bg1"/>
                </a:solidFill>
              </a:rPr>
              <a:t>Eichenfield</a:t>
            </a:r>
            <a:r>
              <a:rPr lang="en-GB" sz="1000" dirty="0">
                <a:solidFill>
                  <a:schemeClr val="bg1"/>
                </a:solidFill>
              </a:rPr>
              <a:t> LF, et al. J Am </a:t>
            </a:r>
            <a:r>
              <a:rPr lang="en-GB" sz="1000" dirty="0" err="1">
                <a:solidFill>
                  <a:schemeClr val="bg1"/>
                </a:solidFill>
              </a:rPr>
              <a:t>Acad</a:t>
            </a:r>
            <a:r>
              <a:rPr lang="en-GB" sz="1000" dirty="0">
                <a:solidFill>
                  <a:schemeClr val="bg1"/>
                </a:solidFill>
              </a:rPr>
              <a:t> Dermatol 2014;71:116–32</a:t>
            </a:r>
          </a:p>
        </p:txBody>
      </p:sp>
      <p:sp>
        <p:nvSpPr>
          <p:cNvPr id="32" name="Title 3">
            <a:extLst>
              <a:ext uri="{FF2B5EF4-FFF2-40B4-BE49-F238E27FC236}">
                <a16:creationId xmlns:a16="http://schemas.microsoft.com/office/drawing/2014/main" id="{3B9D34A7-32AF-6858-A469-FD17D0BDAC1A}"/>
              </a:ext>
            </a:extLst>
          </p:cNvPr>
          <p:cNvSpPr txBox="1">
            <a:spLocks/>
          </p:cNvSpPr>
          <p:nvPr/>
        </p:nvSpPr>
        <p:spPr>
          <a:xfrm>
            <a:off x="446086" y="266916"/>
            <a:ext cx="11299801" cy="4947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Il </a:t>
            </a:r>
            <a:r>
              <a:rPr lang="en-US" sz="2800" b="1" dirty="0" err="1">
                <a:latin typeface="Arial" panose="020B0604020202020204" pitchFamily="34" charset="0"/>
                <a:cs typeface="Arial" panose="020B0604020202020204" pitchFamily="34" charset="0"/>
              </a:rPr>
              <a:t>n’y</a:t>
            </a:r>
            <a:r>
              <a:rPr lang="en-US" sz="2800" b="1" dirty="0">
                <a:latin typeface="Arial" panose="020B0604020202020204" pitchFamily="34" charset="0"/>
                <a:cs typeface="Arial" panose="020B0604020202020204" pitchFamily="34" charset="0"/>
              </a:rPr>
              <a:t> a </a:t>
            </a:r>
            <a:r>
              <a:rPr lang="en-US" sz="2800" b="1" u="sng" dirty="0">
                <a:solidFill>
                  <a:schemeClr val="accent6">
                    <a:lumMod val="75000"/>
                  </a:schemeClr>
                </a:solidFill>
                <a:latin typeface="Arial" panose="020B0604020202020204" pitchFamily="34" charset="0"/>
                <a:cs typeface="Arial" panose="020B0604020202020204" pitchFamily="34" charset="0"/>
              </a:rPr>
              <a:t>pas de consensus </a:t>
            </a:r>
            <a:r>
              <a:rPr lang="en-US" sz="2800" b="1" dirty="0">
                <a:latin typeface="Arial" panose="020B0604020202020204" pitchFamily="34" charset="0"/>
                <a:cs typeface="Arial" panose="020B0604020202020204" pitchFamily="34" charset="0"/>
              </a:rPr>
              <a:t>sur les </a:t>
            </a:r>
            <a:r>
              <a:rPr lang="en-US" sz="2800" b="1" dirty="0" err="1">
                <a:latin typeface="Arial" panose="020B0604020202020204" pitchFamily="34" charset="0"/>
                <a:cs typeface="Arial" panose="020B0604020202020204" pitchFamily="34" charset="0"/>
              </a:rPr>
              <a:t>objectifs</a:t>
            </a:r>
            <a:r>
              <a:rPr lang="en-US" sz="2800" b="1" dirty="0">
                <a:latin typeface="Arial" panose="020B0604020202020204" pitchFamily="34" charset="0"/>
                <a:cs typeface="Arial" panose="020B0604020202020204" pitchFamily="34" charset="0"/>
              </a:rPr>
              <a:t> de </a:t>
            </a:r>
            <a:r>
              <a:rPr lang="en-US" sz="2800" b="1" dirty="0" err="1">
                <a:latin typeface="Arial" panose="020B0604020202020204" pitchFamily="34" charset="0"/>
                <a:cs typeface="Arial" panose="020B0604020202020204" pitchFamily="34" charset="0"/>
              </a:rPr>
              <a:t>traitement</a:t>
            </a:r>
            <a:r>
              <a:rPr lang="en-US" sz="2800" b="1" dirty="0">
                <a:latin typeface="Arial" panose="020B0604020202020204" pitchFamily="34" charset="0"/>
                <a:cs typeface="Arial" panose="020B0604020202020204" pitchFamily="34" charset="0"/>
              </a:rPr>
              <a:t> de la DA </a:t>
            </a:r>
            <a:r>
              <a:rPr lang="en-US" sz="2800" b="1" dirty="0" err="1">
                <a:latin typeface="Arial" panose="020B0604020202020204" pitchFamily="34" charset="0"/>
                <a:cs typeface="Arial" panose="020B0604020202020204" pitchFamily="34" charset="0"/>
              </a:rPr>
              <a:t>modérée</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sévère</a:t>
            </a:r>
            <a:r>
              <a:rPr lang="en-US" sz="2800" b="1" dirty="0">
                <a:latin typeface="Arial" panose="020B0604020202020204" pitchFamily="34" charset="0"/>
                <a:cs typeface="Arial" panose="020B0604020202020204" pitchFamily="34" charset="0"/>
              </a:rPr>
              <a:t> </a:t>
            </a:r>
            <a:r>
              <a:rPr lang="en-US" sz="2800" b="1" dirty="0">
                <a:solidFill>
                  <a:schemeClr val="accent6">
                    <a:lumMod val="75000"/>
                  </a:schemeClr>
                </a:solidFill>
                <a:latin typeface="Arial" panose="020B0604020202020204" pitchFamily="34" charset="0"/>
                <a:cs typeface="Arial" panose="020B0604020202020204" pitchFamily="34" charset="0"/>
              </a:rPr>
              <a:t>dans les </a:t>
            </a:r>
            <a:r>
              <a:rPr lang="en-US" sz="2800" b="1" dirty="0" err="1">
                <a:solidFill>
                  <a:schemeClr val="accent6">
                    <a:lumMod val="75000"/>
                  </a:schemeClr>
                </a:solidFill>
                <a:latin typeface="Arial" panose="020B0604020202020204" pitchFamily="34" charset="0"/>
                <a:cs typeface="Arial" panose="020B0604020202020204" pitchFamily="34" charset="0"/>
              </a:rPr>
              <a:t>lignes</a:t>
            </a:r>
            <a:r>
              <a:rPr lang="en-US" sz="2800" b="1" dirty="0">
                <a:solidFill>
                  <a:schemeClr val="accent6">
                    <a:lumMod val="75000"/>
                  </a:schemeClr>
                </a:solidFill>
                <a:latin typeface="Arial" panose="020B0604020202020204" pitchFamily="34" charset="0"/>
                <a:cs typeface="Arial" panose="020B0604020202020204" pitchFamily="34" charset="0"/>
              </a:rPr>
              <a:t> directrices </a:t>
            </a:r>
            <a:r>
              <a:rPr lang="en-US" sz="2800" b="1" dirty="0" err="1">
                <a:solidFill>
                  <a:schemeClr val="accent6">
                    <a:lumMod val="75000"/>
                  </a:schemeClr>
                </a:solidFill>
                <a:latin typeface="Arial" panose="020B0604020202020204" pitchFamily="34" charset="0"/>
                <a:cs typeface="Arial" panose="020B0604020202020204" pitchFamily="34" charset="0"/>
              </a:rPr>
              <a:t>cliniques</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mais</a:t>
            </a:r>
            <a:r>
              <a:rPr lang="en-US" sz="2800" b="1" dirty="0">
                <a:latin typeface="Arial" panose="020B0604020202020204" pitchFamily="34" charset="0"/>
                <a:cs typeface="Arial" panose="020B0604020202020204" pitchFamily="34" charset="0"/>
              </a:rPr>
              <a:t> les </a:t>
            </a:r>
            <a:r>
              <a:rPr lang="en-US" sz="2800" b="1" dirty="0" err="1">
                <a:latin typeface="Arial" panose="020B0604020202020204" pitchFamily="34" charset="0"/>
                <a:cs typeface="Arial" panose="020B0604020202020204" pitchFamily="34" charset="0"/>
              </a:rPr>
              <a:t>thèmes</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communs</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comprennent</a:t>
            </a:r>
            <a:r>
              <a:rPr lang="en-US" sz="2800" b="1" dirty="0">
                <a:latin typeface="Arial" panose="020B0604020202020204" pitchFamily="34" charset="0"/>
                <a:cs typeface="Arial" panose="020B0604020202020204" pitchFamily="34" charset="0"/>
              </a:rPr>
              <a:t> : 
</a:t>
            </a:r>
            <a:endParaRPr lang="en-CH" sz="2800" b="1">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F20CF4C1-A816-FADC-9E8F-89E1F50405A3}"/>
              </a:ext>
            </a:extLst>
          </p:cNvPr>
          <p:cNvGrpSpPr/>
          <p:nvPr/>
        </p:nvGrpSpPr>
        <p:grpSpPr>
          <a:xfrm>
            <a:off x="1238531" y="1744731"/>
            <a:ext cx="7592648" cy="708874"/>
            <a:chOff x="4403148" y="1194882"/>
            <a:chExt cx="7236403" cy="708874"/>
          </a:xfrm>
        </p:grpSpPr>
        <p:sp>
          <p:nvSpPr>
            <p:cNvPr id="41" name="Rectangle: Rounded Corners 17">
              <a:extLst>
                <a:ext uri="{FF2B5EF4-FFF2-40B4-BE49-F238E27FC236}">
                  <a16:creationId xmlns:a16="http://schemas.microsoft.com/office/drawing/2014/main" id="{8C858133-A526-D279-77D0-7D14A7E56548}"/>
                </a:ext>
              </a:extLst>
            </p:cNvPr>
            <p:cNvSpPr/>
            <p:nvPr/>
          </p:nvSpPr>
          <p:spPr>
            <a:xfrm>
              <a:off x="4403148" y="1194882"/>
              <a:ext cx="7236403" cy="708874"/>
            </a:xfrm>
            <a:prstGeom prst="roundRect">
              <a:avLst>
                <a:gd name="adj" fmla="val 50000"/>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lIns="46800" rIns="46800" rtlCol="0" anchor="ctr"/>
            <a:lstStyle/>
            <a:p>
              <a:pPr marL="715963" lvl="0" defTabSz="609585" fontAlgn="base">
                <a:spcAft>
                  <a:spcPts val="800"/>
                </a:spcAft>
                <a:buClr>
                  <a:srgbClr val="ECECED"/>
                </a:buClr>
                <a:buSzPct val="100000"/>
                <a:defRPr/>
              </a:pPr>
              <a:r>
                <a:rPr lang="en-GB" b="1" dirty="0" err="1">
                  <a:solidFill>
                    <a:srgbClr val="46484B"/>
                  </a:solidFill>
                  <a:effectLst>
                    <a:glow>
                      <a:srgbClr val="000000"/>
                    </a:glow>
                  </a:effectLst>
                  <a:latin typeface="Arial" panose="020B0604020202020204"/>
                  <a:ea typeface="ＭＳ Ｐゴシック" charset="-128"/>
                </a:rPr>
                <a:t>Contrôler</a:t>
              </a:r>
              <a:r>
                <a:rPr lang="en-GB" b="1" dirty="0">
                  <a:solidFill>
                    <a:srgbClr val="46484B"/>
                  </a:solidFill>
                  <a:effectLst>
                    <a:glow>
                      <a:srgbClr val="000000"/>
                    </a:glow>
                  </a:effectLst>
                  <a:latin typeface="Arial" panose="020B0604020202020204"/>
                  <a:ea typeface="ＭＳ Ｐゴシック" charset="-128"/>
                </a:rPr>
                <a:t> les </a:t>
              </a:r>
              <a:r>
                <a:rPr lang="en-GB" b="1" dirty="0" err="1">
                  <a:solidFill>
                    <a:srgbClr val="46484B"/>
                  </a:solidFill>
                  <a:effectLst>
                    <a:glow>
                      <a:srgbClr val="000000"/>
                    </a:glow>
                  </a:effectLst>
                  <a:latin typeface="Arial" panose="020B0604020202020204"/>
                  <a:ea typeface="ＭＳ Ｐゴシック" charset="-128"/>
                </a:rPr>
                <a:t>symptômes</a:t>
              </a:r>
              <a:r>
                <a:rPr lang="en-GB" dirty="0">
                  <a:solidFill>
                    <a:srgbClr val="46484B"/>
                  </a:solidFill>
                  <a:effectLst>
                    <a:glow>
                      <a:srgbClr val="000000"/>
                    </a:glow>
                  </a:effectLst>
                  <a:latin typeface="Arial" panose="020B0604020202020204"/>
                  <a:ea typeface="ＭＳ Ｐゴシック" charset="-128"/>
                </a:rPr>
                <a:t> pour </a:t>
              </a:r>
              <a:r>
                <a:rPr lang="en-GB" dirty="0" err="1">
                  <a:solidFill>
                    <a:srgbClr val="46484B"/>
                  </a:solidFill>
                  <a:effectLst>
                    <a:glow>
                      <a:srgbClr val="000000"/>
                    </a:glow>
                  </a:effectLst>
                  <a:latin typeface="Arial" panose="020B0604020202020204"/>
                  <a:ea typeface="ＭＳ Ｐゴシック" charset="-128"/>
                </a:rPr>
                <a:t>améliorer</a:t>
              </a:r>
              <a:r>
                <a:rPr lang="en-GB" dirty="0">
                  <a:solidFill>
                    <a:srgbClr val="46484B"/>
                  </a:solidFill>
                  <a:effectLst>
                    <a:glow>
                      <a:srgbClr val="000000"/>
                    </a:glow>
                  </a:effectLst>
                  <a:latin typeface="Arial" panose="020B0604020202020204"/>
                  <a:ea typeface="ＭＳ Ｐゴシック" charset="-128"/>
                </a:rPr>
                <a:t> la </a:t>
              </a:r>
              <a:r>
                <a:rPr lang="en-GB" dirty="0" err="1">
                  <a:solidFill>
                    <a:srgbClr val="46484B"/>
                  </a:solidFill>
                  <a:effectLst>
                    <a:glow>
                      <a:srgbClr val="000000"/>
                    </a:glow>
                  </a:effectLst>
                  <a:latin typeface="Arial" panose="020B0604020202020204"/>
                  <a:ea typeface="ＭＳ Ｐゴシック" charset="-128"/>
                </a:rPr>
                <a:t>qualité</a:t>
              </a:r>
              <a:r>
                <a:rPr lang="en-GB" dirty="0">
                  <a:solidFill>
                    <a:srgbClr val="46484B"/>
                  </a:solidFill>
                  <a:effectLst>
                    <a:glow>
                      <a:srgbClr val="000000"/>
                    </a:glow>
                  </a:effectLst>
                  <a:latin typeface="Arial" panose="020B0604020202020204"/>
                  <a:ea typeface="ＭＳ Ｐゴシック" charset="-128"/>
                </a:rPr>
                <a:t> de vie </a:t>
              </a:r>
              <a:r>
                <a:rPr kumimoji="0" lang="en-GB" sz="2000" b="0" i="0" u="none" strike="noStrike" kern="1200" cap="none" spc="0" normalizeH="0" baseline="30000" noProof="0" dirty="0">
                  <a:ln>
                    <a:noFill/>
                  </a:ln>
                  <a:solidFill>
                    <a:srgbClr val="46484B"/>
                  </a:solidFill>
                  <a:effectLst>
                    <a:glow>
                      <a:srgbClr val="000000"/>
                    </a:glow>
                  </a:effectLst>
                  <a:uLnTx/>
                  <a:uFillTx/>
                  <a:latin typeface="Arial" panose="020B0604020202020204"/>
                  <a:ea typeface="ＭＳ Ｐゴシック" charset="-128"/>
                  <a:cs typeface="+mn-cs"/>
                </a:rPr>
                <a:t>1</a:t>
              </a:r>
              <a:r>
                <a:rPr kumimoji="0" lang="en-GB" sz="2000" b="0" i="0" u="none" strike="noStrike" kern="1200" cap="none" spc="0" normalizeH="0" baseline="30000" noProof="0" dirty="0">
                  <a:ln>
                    <a:noFill/>
                  </a:ln>
                  <a:solidFill>
                    <a:srgbClr val="46484B"/>
                  </a:solidFill>
                  <a:effectLst>
                    <a:glow>
                      <a:srgbClr val="000000"/>
                    </a:glow>
                  </a:effectLst>
                  <a:uLnTx/>
                  <a:uFillTx/>
                  <a:latin typeface="Arial" panose="020B0604020202020204"/>
                  <a:ea typeface="ＭＳ Ｐゴシック" charset="-128"/>
                  <a:cs typeface="Calibri" panose="020F0502020204030204" pitchFamily="34" charset="0"/>
                </a:rPr>
                <a:t>–2</a:t>
              </a:r>
              <a:endParaRPr kumimoji="0" lang="en-US" sz="2000" b="0" i="0" u="none" strike="noStrike" kern="1200" cap="none" spc="0" normalizeH="0" baseline="30000" noProof="0" dirty="0">
                <a:ln>
                  <a:noFill/>
                </a:ln>
                <a:solidFill>
                  <a:srgbClr val="46484B"/>
                </a:solidFill>
                <a:effectLst>
                  <a:glow>
                    <a:srgbClr val="000000"/>
                  </a:glow>
                </a:effectLst>
                <a:uLnTx/>
                <a:uFillTx/>
                <a:latin typeface="Arial" panose="020B0604020202020204"/>
                <a:ea typeface="ＭＳ Ｐゴシック" charset="-128"/>
                <a:cs typeface="+mn-cs"/>
              </a:endParaRPr>
            </a:p>
          </p:txBody>
        </p:sp>
        <p:sp>
          <p:nvSpPr>
            <p:cNvPr id="42" name="Oval 41">
              <a:extLst>
                <a:ext uri="{FF2B5EF4-FFF2-40B4-BE49-F238E27FC236}">
                  <a16:creationId xmlns:a16="http://schemas.microsoft.com/office/drawing/2014/main" id="{EABA17FB-B816-1DEB-D7D2-573A07BFA83C}"/>
                </a:ext>
              </a:extLst>
            </p:cNvPr>
            <p:cNvSpPr>
              <a:spLocks noChangeAspect="1"/>
            </p:cNvSpPr>
            <p:nvPr/>
          </p:nvSpPr>
          <p:spPr>
            <a:xfrm>
              <a:off x="4449410" y="1233724"/>
              <a:ext cx="631192" cy="631191"/>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71D49"/>
                </a:solidFill>
                <a:effectLst/>
                <a:uLnTx/>
                <a:uFillTx/>
                <a:latin typeface="Arial" panose="020B0604020202020204"/>
                <a:ea typeface="+mn-ea"/>
                <a:cs typeface="+mn-cs"/>
              </a:endParaRPr>
            </a:p>
          </p:txBody>
        </p:sp>
        <p:pic>
          <p:nvPicPr>
            <p:cNvPr id="43" name="Graphic 42" descr="Exponential Graph outline">
              <a:extLst>
                <a:ext uri="{FF2B5EF4-FFF2-40B4-BE49-F238E27FC236}">
                  <a16:creationId xmlns:a16="http://schemas.microsoft.com/office/drawing/2014/main" id="{BBFA19BC-864F-8BC0-5639-0D57397884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95194" y="1281279"/>
              <a:ext cx="539624" cy="539624"/>
            </a:xfrm>
            <a:prstGeom prst="rect">
              <a:avLst/>
            </a:prstGeom>
          </p:spPr>
        </p:pic>
      </p:grpSp>
      <p:grpSp>
        <p:nvGrpSpPr>
          <p:cNvPr id="44" name="Group 43">
            <a:extLst>
              <a:ext uri="{FF2B5EF4-FFF2-40B4-BE49-F238E27FC236}">
                <a16:creationId xmlns:a16="http://schemas.microsoft.com/office/drawing/2014/main" id="{FEDEEBC2-6B76-7C92-149D-3F7D3E734E57}"/>
              </a:ext>
            </a:extLst>
          </p:cNvPr>
          <p:cNvGrpSpPr/>
          <p:nvPr/>
        </p:nvGrpSpPr>
        <p:grpSpPr>
          <a:xfrm>
            <a:off x="1238531" y="2827226"/>
            <a:ext cx="7537424" cy="708874"/>
            <a:chOff x="4403148" y="2308807"/>
            <a:chExt cx="7236403" cy="708874"/>
          </a:xfrm>
        </p:grpSpPr>
        <p:sp>
          <p:nvSpPr>
            <p:cNvPr id="45" name="Rectangle: Rounded Corners 15">
              <a:extLst>
                <a:ext uri="{FF2B5EF4-FFF2-40B4-BE49-F238E27FC236}">
                  <a16:creationId xmlns:a16="http://schemas.microsoft.com/office/drawing/2014/main" id="{1FCE5590-7B36-2A45-2C57-8A407BA1D4F3}"/>
                </a:ext>
              </a:extLst>
            </p:cNvPr>
            <p:cNvSpPr/>
            <p:nvPr/>
          </p:nvSpPr>
          <p:spPr>
            <a:xfrm>
              <a:off x="4403148" y="2308807"/>
              <a:ext cx="7236403" cy="708874"/>
            </a:xfrm>
            <a:prstGeom prst="roundRect">
              <a:avLst>
                <a:gd name="adj" fmla="val 50000"/>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lIns="46800" rIns="46800" rtlCol="0" anchor="ctr"/>
            <a:lstStyle/>
            <a:p>
              <a:pPr marL="719138" lvl="0" defTabSz="609585" fontAlgn="base">
                <a:spcAft>
                  <a:spcPts val="800"/>
                </a:spcAft>
                <a:buClr>
                  <a:srgbClr val="ECECED"/>
                </a:buClr>
                <a:buSzPct val="100000"/>
                <a:defRPr/>
              </a:pPr>
              <a:r>
                <a:rPr lang="en-GB" b="1" dirty="0" err="1">
                  <a:solidFill>
                    <a:srgbClr val="46484B"/>
                  </a:solidFill>
                  <a:effectLst>
                    <a:glow>
                      <a:srgbClr val="000000"/>
                    </a:glow>
                  </a:effectLst>
                  <a:latin typeface="Arial" panose="020B0604020202020204"/>
                  <a:ea typeface="ＭＳ Ｐゴシック" charset="-128"/>
                </a:rPr>
                <a:t>Restaurer</a:t>
              </a:r>
              <a:r>
                <a:rPr lang="en-GB" dirty="0">
                  <a:solidFill>
                    <a:srgbClr val="46484B"/>
                  </a:solidFill>
                  <a:effectLst>
                    <a:glow>
                      <a:srgbClr val="000000"/>
                    </a:glow>
                  </a:effectLst>
                  <a:latin typeface="Arial" panose="020B0604020202020204"/>
                  <a:ea typeface="ＭＳ Ｐゴシック" charset="-128"/>
                </a:rPr>
                <a:t> la </a:t>
              </a:r>
              <a:r>
                <a:rPr lang="en-GB" dirty="0" err="1">
                  <a:solidFill>
                    <a:srgbClr val="46484B"/>
                  </a:solidFill>
                  <a:effectLst>
                    <a:glow>
                      <a:srgbClr val="000000"/>
                    </a:glow>
                  </a:effectLst>
                  <a:latin typeface="Arial" panose="020B0604020202020204"/>
                  <a:ea typeface="ＭＳ Ｐゴシック" charset="-128"/>
                </a:rPr>
                <a:t>fonction</a:t>
              </a:r>
              <a:r>
                <a:rPr lang="en-GB" dirty="0">
                  <a:solidFill>
                    <a:srgbClr val="46484B"/>
                  </a:solidFill>
                  <a:effectLst>
                    <a:glow>
                      <a:srgbClr val="000000"/>
                    </a:glow>
                  </a:effectLst>
                  <a:latin typeface="Arial" panose="020B0604020202020204"/>
                  <a:ea typeface="ＭＳ Ｐゴシック" charset="-128"/>
                </a:rPr>
                <a:t> de </a:t>
              </a:r>
              <a:r>
                <a:rPr lang="en-GB" b="1" dirty="0" err="1">
                  <a:solidFill>
                    <a:srgbClr val="46484B"/>
                  </a:solidFill>
                  <a:effectLst>
                    <a:glow>
                      <a:srgbClr val="000000"/>
                    </a:glow>
                  </a:effectLst>
                  <a:latin typeface="Arial" panose="020B0604020202020204"/>
                  <a:ea typeface="ＭＳ Ｐゴシック" charset="-128"/>
                </a:rPr>
                <a:t>barrière</a:t>
              </a:r>
              <a:r>
                <a:rPr lang="en-GB" b="1" dirty="0">
                  <a:solidFill>
                    <a:srgbClr val="46484B"/>
                  </a:solidFill>
                  <a:effectLst>
                    <a:glow>
                      <a:srgbClr val="000000"/>
                    </a:glow>
                  </a:effectLst>
                  <a:latin typeface="Arial" panose="020B0604020202020204"/>
                  <a:ea typeface="ＭＳ Ｐゴシック" charset="-128"/>
                </a:rPr>
                <a:t> </a:t>
              </a:r>
              <a:r>
                <a:rPr lang="en-GB" b="1" dirty="0" err="1">
                  <a:solidFill>
                    <a:srgbClr val="46484B"/>
                  </a:solidFill>
                  <a:effectLst>
                    <a:glow>
                      <a:srgbClr val="000000"/>
                    </a:glow>
                  </a:effectLst>
                  <a:latin typeface="Arial" panose="020B0604020202020204"/>
                  <a:ea typeface="ＭＳ Ｐゴシック" charset="-128"/>
                </a:rPr>
                <a:t>épidermique</a:t>
              </a:r>
              <a:r>
                <a:rPr lang="en-GB" dirty="0">
                  <a:solidFill>
                    <a:srgbClr val="46484B"/>
                  </a:solidFill>
                  <a:effectLst>
                    <a:glow>
                      <a:srgbClr val="000000"/>
                    </a:glow>
                  </a:effectLst>
                  <a:latin typeface="Arial" panose="020B0604020202020204"/>
                  <a:ea typeface="ＭＳ Ｐゴシック" charset="-128"/>
                </a:rPr>
                <a:t>; </a:t>
              </a:r>
              <a:r>
                <a:rPr lang="en-GB" dirty="0" err="1">
                  <a:solidFill>
                    <a:srgbClr val="46484B"/>
                  </a:solidFill>
                  <a:effectLst>
                    <a:glow>
                      <a:srgbClr val="000000"/>
                    </a:glow>
                  </a:effectLst>
                  <a:latin typeface="Arial" panose="020B0604020202020204"/>
                  <a:ea typeface="ＭＳ Ｐゴシック" charset="-128"/>
                </a:rPr>
                <a:t>réduire</a:t>
              </a:r>
              <a:r>
                <a:rPr lang="en-GB" dirty="0">
                  <a:solidFill>
                    <a:srgbClr val="46484B"/>
                  </a:solidFill>
                  <a:effectLst>
                    <a:glow>
                      <a:srgbClr val="000000"/>
                    </a:glow>
                  </a:effectLst>
                  <a:latin typeface="Arial" panose="020B0604020202020204"/>
                  <a:ea typeface="ＭＳ Ｐゴシック" charset="-128"/>
                </a:rPr>
                <a:t> </a:t>
              </a:r>
              <a:r>
                <a:rPr lang="en-GB" dirty="0" err="1">
                  <a:solidFill>
                    <a:srgbClr val="46484B"/>
                  </a:solidFill>
                  <a:effectLst>
                    <a:glow>
                      <a:srgbClr val="000000"/>
                    </a:glow>
                  </a:effectLst>
                  <a:latin typeface="Arial" panose="020B0604020202020204"/>
                  <a:ea typeface="ＭＳ Ｐゴシック" charset="-128"/>
                </a:rPr>
                <a:t>l’inflammation</a:t>
              </a:r>
              <a:r>
                <a:rPr lang="en-GB" dirty="0">
                  <a:solidFill>
                    <a:srgbClr val="46484B"/>
                  </a:solidFill>
                  <a:effectLst>
                    <a:glow>
                      <a:srgbClr val="000000"/>
                    </a:glow>
                  </a:effectLst>
                  <a:latin typeface="Arial" panose="020B0604020202020204"/>
                  <a:ea typeface="ＭＳ Ｐゴシック" charset="-128"/>
                </a:rPr>
                <a:t> de la </a:t>
              </a:r>
              <a:r>
                <a:rPr lang="en-GB" dirty="0" err="1">
                  <a:solidFill>
                    <a:srgbClr val="46484B"/>
                  </a:solidFill>
                  <a:effectLst>
                    <a:glow>
                      <a:srgbClr val="000000"/>
                    </a:glow>
                  </a:effectLst>
                  <a:latin typeface="Arial" panose="020B0604020202020204"/>
                  <a:ea typeface="ＭＳ Ｐゴシック" charset="-128"/>
                </a:rPr>
                <a:t>peau</a:t>
              </a:r>
              <a:r>
                <a:rPr kumimoji="0" lang="en-GB" b="0" i="0" u="none" strike="noStrike" kern="1200" cap="none" spc="0" normalizeH="0" baseline="30000" noProof="0" dirty="0">
                  <a:ln>
                    <a:noFill/>
                  </a:ln>
                  <a:solidFill>
                    <a:srgbClr val="46484B"/>
                  </a:solidFill>
                  <a:effectLst>
                    <a:glow>
                      <a:srgbClr val="000000"/>
                    </a:glow>
                  </a:effectLst>
                  <a:uLnTx/>
                  <a:uFillTx/>
                  <a:latin typeface="Arial" panose="020B0604020202020204"/>
                  <a:ea typeface="ＭＳ Ｐゴシック" charset="-128"/>
                  <a:cs typeface="+mn-cs"/>
                </a:rPr>
                <a:t>3,4</a:t>
              </a:r>
            </a:p>
          </p:txBody>
        </p:sp>
        <p:sp>
          <p:nvSpPr>
            <p:cNvPr id="46" name="Oval 45">
              <a:extLst>
                <a:ext uri="{FF2B5EF4-FFF2-40B4-BE49-F238E27FC236}">
                  <a16:creationId xmlns:a16="http://schemas.microsoft.com/office/drawing/2014/main" id="{141346A5-F579-E527-0A1D-4FE7238CDDC6}"/>
                </a:ext>
              </a:extLst>
            </p:cNvPr>
            <p:cNvSpPr>
              <a:spLocks noChangeAspect="1"/>
            </p:cNvSpPr>
            <p:nvPr/>
          </p:nvSpPr>
          <p:spPr>
            <a:xfrm>
              <a:off x="4449410" y="2342852"/>
              <a:ext cx="631192" cy="631191"/>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71D49"/>
                </a:solidFill>
                <a:effectLst/>
                <a:uLnTx/>
                <a:uFillTx/>
                <a:latin typeface="Arial" panose="020B0604020202020204"/>
                <a:ea typeface="+mn-ea"/>
                <a:cs typeface="+mn-cs"/>
              </a:endParaRPr>
            </a:p>
          </p:txBody>
        </p:sp>
        <p:pic>
          <p:nvPicPr>
            <p:cNvPr id="47" name="Graphic 46" descr="Gears outline">
              <a:extLst>
                <a:ext uri="{FF2B5EF4-FFF2-40B4-BE49-F238E27FC236}">
                  <a16:creationId xmlns:a16="http://schemas.microsoft.com/office/drawing/2014/main" id="{4E74B995-3F2B-62C5-DBDD-FBD62C443C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53768" y="2338392"/>
              <a:ext cx="622477" cy="622477"/>
            </a:xfrm>
            <a:prstGeom prst="rect">
              <a:avLst/>
            </a:prstGeom>
          </p:spPr>
        </p:pic>
      </p:grpSp>
      <p:grpSp>
        <p:nvGrpSpPr>
          <p:cNvPr id="48" name="Group 47">
            <a:extLst>
              <a:ext uri="{FF2B5EF4-FFF2-40B4-BE49-F238E27FC236}">
                <a16:creationId xmlns:a16="http://schemas.microsoft.com/office/drawing/2014/main" id="{F8967BB3-2895-AF4E-60EE-D9A8C7237243}"/>
              </a:ext>
            </a:extLst>
          </p:cNvPr>
          <p:cNvGrpSpPr/>
          <p:nvPr/>
        </p:nvGrpSpPr>
        <p:grpSpPr>
          <a:xfrm>
            <a:off x="1238530" y="3929941"/>
            <a:ext cx="7537424" cy="708874"/>
            <a:chOff x="4403148" y="3422732"/>
            <a:chExt cx="7236403" cy="708874"/>
          </a:xfrm>
        </p:grpSpPr>
        <p:sp>
          <p:nvSpPr>
            <p:cNvPr id="49" name="Rectangle: Rounded Corners 18">
              <a:extLst>
                <a:ext uri="{FF2B5EF4-FFF2-40B4-BE49-F238E27FC236}">
                  <a16:creationId xmlns:a16="http://schemas.microsoft.com/office/drawing/2014/main" id="{16F6E680-11EC-FB46-4A73-9A4E00F022AC}"/>
                </a:ext>
              </a:extLst>
            </p:cNvPr>
            <p:cNvSpPr/>
            <p:nvPr/>
          </p:nvSpPr>
          <p:spPr>
            <a:xfrm>
              <a:off x="4403148" y="3422732"/>
              <a:ext cx="7236403" cy="708874"/>
            </a:xfrm>
            <a:prstGeom prst="roundRect">
              <a:avLst>
                <a:gd name="adj" fmla="val 50000"/>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lIns="46800" rIns="46800" rtlCol="0" anchor="ctr"/>
            <a:lstStyle/>
            <a:p>
              <a:pPr marL="719138" lvl="0" defTabSz="609585" fontAlgn="base">
                <a:spcAft>
                  <a:spcPts val="800"/>
                </a:spcAft>
                <a:buClr>
                  <a:srgbClr val="ECECED"/>
                </a:buClr>
                <a:buSzPct val="100000"/>
                <a:defRPr/>
              </a:pPr>
              <a:r>
                <a:rPr lang="en-GB" b="1" dirty="0" err="1">
                  <a:solidFill>
                    <a:srgbClr val="46484B"/>
                  </a:solidFill>
                  <a:effectLst>
                    <a:glow>
                      <a:srgbClr val="000000"/>
                    </a:glow>
                  </a:effectLst>
                  <a:latin typeface="Arial" panose="020B0604020202020204"/>
                  <a:ea typeface="ＭＳ Ｐゴシック" charset="-128"/>
                </a:rPr>
                <a:t>Prévenir</a:t>
              </a:r>
              <a:r>
                <a:rPr lang="en-GB" b="1" dirty="0">
                  <a:solidFill>
                    <a:srgbClr val="46484B"/>
                  </a:solidFill>
                  <a:effectLst>
                    <a:glow>
                      <a:srgbClr val="000000"/>
                    </a:glow>
                  </a:effectLst>
                  <a:latin typeface="Arial" panose="020B0604020202020204"/>
                  <a:ea typeface="ＭＳ Ｐゴシック" charset="-128"/>
                </a:rPr>
                <a:t>/</a:t>
              </a:r>
              <a:r>
                <a:rPr lang="en-GB" b="1" dirty="0" err="1">
                  <a:solidFill>
                    <a:srgbClr val="46484B"/>
                  </a:solidFill>
                  <a:effectLst>
                    <a:glow>
                      <a:srgbClr val="000000"/>
                    </a:glow>
                  </a:effectLst>
                  <a:latin typeface="Arial" panose="020B0604020202020204"/>
                  <a:ea typeface="ＭＳ Ｐゴシック" charset="-128"/>
                </a:rPr>
                <a:t>réduire</a:t>
              </a:r>
              <a:r>
                <a:rPr lang="en-GB" b="1" dirty="0">
                  <a:solidFill>
                    <a:srgbClr val="46484B"/>
                  </a:solidFill>
                  <a:effectLst>
                    <a:glow>
                      <a:srgbClr val="000000"/>
                    </a:glow>
                  </a:effectLst>
                  <a:latin typeface="Arial" panose="020B0604020202020204"/>
                  <a:ea typeface="ＭＳ Ｐゴシック" charset="-128"/>
                </a:rPr>
                <a:t> </a:t>
              </a:r>
              <a:r>
                <a:rPr lang="en-GB" dirty="0">
                  <a:solidFill>
                    <a:srgbClr val="46484B"/>
                  </a:solidFill>
                  <a:effectLst>
                    <a:glow>
                      <a:srgbClr val="000000"/>
                    </a:glow>
                  </a:effectLst>
                  <a:latin typeface="Arial" panose="020B0604020202020204"/>
                  <a:ea typeface="ＭＳ Ｐゴシック" charset="-128"/>
                </a:rPr>
                <a:t>le </a:t>
              </a:r>
              <a:r>
                <a:rPr lang="en-GB" dirty="0" err="1">
                  <a:solidFill>
                    <a:srgbClr val="46484B"/>
                  </a:solidFill>
                  <a:effectLst>
                    <a:glow>
                      <a:srgbClr val="000000"/>
                    </a:glow>
                  </a:effectLst>
                  <a:latin typeface="Arial" panose="020B0604020202020204"/>
                  <a:ea typeface="ＭＳ Ｐゴシック" charset="-128"/>
                </a:rPr>
                <a:t>nombre</a:t>
              </a:r>
              <a:r>
                <a:rPr lang="en-GB" dirty="0">
                  <a:solidFill>
                    <a:srgbClr val="46484B"/>
                  </a:solidFill>
                  <a:effectLst>
                    <a:glow>
                      <a:srgbClr val="000000"/>
                    </a:glow>
                  </a:effectLst>
                  <a:latin typeface="Arial" panose="020B0604020202020204"/>
                  <a:ea typeface="ＭＳ Ｐゴシック" charset="-128"/>
                </a:rPr>
                <a:t>/</a:t>
              </a:r>
              <a:r>
                <a:rPr lang="en-GB" dirty="0" err="1">
                  <a:solidFill>
                    <a:srgbClr val="46484B"/>
                  </a:solidFill>
                  <a:effectLst>
                    <a:glow>
                      <a:srgbClr val="000000"/>
                    </a:glow>
                  </a:effectLst>
                  <a:latin typeface="Arial" panose="020B0604020202020204"/>
                  <a:ea typeface="ＭＳ Ｐゴシック" charset="-128"/>
                </a:rPr>
                <a:t>gravité</a:t>
              </a:r>
              <a:r>
                <a:rPr lang="en-GB" dirty="0">
                  <a:solidFill>
                    <a:srgbClr val="46484B"/>
                  </a:solidFill>
                  <a:effectLst>
                    <a:glow>
                      <a:srgbClr val="000000"/>
                    </a:glow>
                  </a:effectLst>
                  <a:latin typeface="Arial" panose="020B0604020202020204"/>
                  <a:ea typeface="ＭＳ Ｐゴシック" charset="-128"/>
                </a:rPr>
                <a:t> des </a:t>
              </a:r>
              <a:r>
                <a:rPr lang="en-GB" b="1" dirty="0" err="1">
                  <a:solidFill>
                    <a:srgbClr val="46484B"/>
                  </a:solidFill>
                  <a:effectLst>
                    <a:glow>
                      <a:srgbClr val="000000"/>
                    </a:glow>
                  </a:effectLst>
                  <a:latin typeface="Arial" panose="020B0604020202020204"/>
                  <a:ea typeface="ＭＳ Ｐゴシック" charset="-128"/>
                </a:rPr>
                <a:t>poussées</a:t>
              </a:r>
              <a:r>
                <a:rPr lang="en-GB" dirty="0">
                  <a:solidFill>
                    <a:srgbClr val="46484B"/>
                  </a:solidFill>
                  <a:effectLst>
                    <a:glow>
                      <a:srgbClr val="000000"/>
                    </a:glow>
                  </a:effectLst>
                  <a:latin typeface="Arial" panose="020B0604020202020204"/>
                  <a:ea typeface="ＭＳ Ｐゴシック" charset="-128"/>
                </a:rPr>
                <a:t> et augmenter les </a:t>
              </a:r>
              <a:r>
                <a:rPr lang="en-GB" dirty="0" err="1">
                  <a:solidFill>
                    <a:srgbClr val="46484B"/>
                  </a:solidFill>
                  <a:effectLst>
                    <a:glow>
                      <a:srgbClr val="000000"/>
                    </a:glow>
                  </a:effectLst>
                  <a:latin typeface="Arial" panose="020B0604020202020204"/>
                  <a:ea typeface="ＭＳ Ｐゴシック" charset="-128"/>
                </a:rPr>
                <a:t>périodes</a:t>
              </a:r>
              <a:r>
                <a:rPr lang="en-GB" dirty="0">
                  <a:solidFill>
                    <a:srgbClr val="46484B"/>
                  </a:solidFill>
                  <a:effectLst>
                    <a:glow>
                      <a:srgbClr val="000000"/>
                    </a:glow>
                  </a:effectLst>
                  <a:latin typeface="Arial" panose="020B0604020202020204"/>
                  <a:ea typeface="ＭＳ Ｐゴシック" charset="-128"/>
                </a:rPr>
                <a:t> sans </a:t>
              </a:r>
              <a:r>
                <a:rPr lang="en-GB" dirty="0" err="1">
                  <a:solidFill>
                    <a:srgbClr val="46484B"/>
                  </a:solidFill>
                  <a:effectLst>
                    <a:glow>
                      <a:srgbClr val="000000"/>
                    </a:glow>
                  </a:effectLst>
                  <a:latin typeface="Arial" panose="020B0604020202020204"/>
                  <a:ea typeface="ＭＳ Ｐゴシック" charset="-128"/>
                </a:rPr>
                <a:t>maladie</a:t>
              </a:r>
              <a:r>
                <a:rPr kumimoji="0" lang="en-GB" b="0" i="0" u="none" strike="noStrike" kern="1200" cap="none" spc="0" normalizeH="0" baseline="30000" noProof="0" dirty="0">
                  <a:ln>
                    <a:noFill/>
                  </a:ln>
                  <a:solidFill>
                    <a:srgbClr val="46484B"/>
                  </a:solidFill>
                  <a:effectLst>
                    <a:glow>
                      <a:srgbClr val="000000"/>
                    </a:glow>
                  </a:effectLst>
                  <a:uLnTx/>
                  <a:uFillTx/>
                  <a:latin typeface="Arial" panose="020B0604020202020204"/>
                  <a:ea typeface="ＭＳ Ｐゴシック" charset="-128"/>
                  <a:cs typeface="+mn-cs"/>
                </a:rPr>
                <a:t>4–7</a:t>
              </a:r>
            </a:p>
          </p:txBody>
        </p:sp>
        <p:sp>
          <p:nvSpPr>
            <p:cNvPr id="50" name="Oval 49">
              <a:extLst>
                <a:ext uri="{FF2B5EF4-FFF2-40B4-BE49-F238E27FC236}">
                  <a16:creationId xmlns:a16="http://schemas.microsoft.com/office/drawing/2014/main" id="{633B150D-1699-31C1-9737-474866382245}"/>
                </a:ext>
              </a:extLst>
            </p:cNvPr>
            <p:cNvSpPr>
              <a:spLocks noChangeAspect="1"/>
            </p:cNvSpPr>
            <p:nvPr/>
          </p:nvSpPr>
          <p:spPr>
            <a:xfrm>
              <a:off x="4449410" y="3461574"/>
              <a:ext cx="631192" cy="63119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71D49"/>
                </a:solidFill>
                <a:effectLst/>
                <a:uLnTx/>
                <a:uFillTx/>
                <a:latin typeface="Arial" panose="020B0604020202020204"/>
                <a:ea typeface="+mn-ea"/>
                <a:cs typeface="+mn-cs"/>
              </a:endParaRPr>
            </a:p>
          </p:txBody>
        </p:sp>
        <p:pic>
          <p:nvPicPr>
            <p:cNvPr id="51" name="Graphic 50" descr="Stop outline">
              <a:extLst>
                <a:ext uri="{FF2B5EF4-FFF2-40B4-BE49-F238E27FC236}">
                  <a16:creationId xmlns:a16="http://schemas.microsoft.com/office/drawing/2014/main" id="{CC4EB858-92ED-C8A8-DF4F-EA5D958DDF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49410" y="3461573"/>
              <a:ext cx="631192" cy="631192"/>
            </a:xfrm>
            <a:prstGeom prst="rect">
              <a:avLst/>
            </a:prstGeom>
          </p:spPr>
        </p:pic>
      </p:grpSp>
      <p:grpSp>
        <p:nvGrpSpPr>
          <p:cNvPr id="52" name="Group 51">
            <a:extLst>
              <a:ext uri="{FF2B5EF4-FFF2-40B4-BE49-F238E27FC236}">
                <a16:creationId xmlns:a16="http://schemas.microsoft.com/office/drawing/2014/main" id="{3DBB4106-0C91-BB72-B8D1-BCE1C3B43F1A}"/>
              </a:ext>
            </a:extLst>
          </p:cNvPr>
          <p:cNvGrpSpPr/>
          <p:nvPr/>
        </p:nvGrpSpPr>
        <p:grpSpPr>
          <a:xfrm>
            <a:off x="1238531" y="4955702"/>
            <a:ext cx="7537423" cy="708874"/>
            <a:chOff x="4403148" y="4558890"/>
            <a:chExt cx="7236403" cy="708874"/>
          </a:xfrm>
        </p:grpSpPr>
        <p:sp>
          <p:nvSpPr>
            <p:cNvPr id="53" name="Rectangle: Rounded Corners 16">
              <a:extLst>
                <a:ext uri="{FF2B5EF4-FFF2-40B4-BE49-F238E27FC236}">
                  <a16:creationId xmlns:a16="http://schemas.microsoft.com/office/drawing/2014/main" id="{4B0ACBCD-DB85-C953-A494-E950E417169C}"/>
                </a:ext>
              </a:extLst>
            </p:cNvPr>
            <p:cNvSpPr/>
            <p:nvPr/>
          </p:nvSpPr>
          <p:spPr>
            <a:xfrm>
              <a:off x="4403148" y="4558890"/>
              <a:ext cx="7236403" cy="708874"/>
            </a:xfrm>
            <a:prstGeom prst="roundRect">
              <a:avLst>
                <a:gd name="adj" fmla="val 50000"/>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lIns="46800" rIns="46800" rtlCol="0" anchor="ctr"/>
            <a:lstStyle/>
            <a:p>
              <a:pPr marL="719138" lvl="0" defTabSz="609585" fontAlgn="base">
                <a:spcAft>
                  <a:spcPts val="800"/>
                </a:spcAft>
                <a:buClr>
                  <a:srgbClr val="ECECED"/>
                </a:buClr>
                <a:buSzPct val="100000"/>
                <a:defRPr/>
              </a:pPr>
              <a:r>
                <a:rPr lang="en-GB" b="1" dirty="0" err="1">
                  <a:solidFill>
                    <a:srgbClr val="46484B"/>
                  </a:solidFill>
                  <a:effectLst>
                    <a:glow>
                      <a:srgbClr val="000000"/>
                    </a:glow>
                  </a:effectLst>
                  <a:latin typeface="Arial" panose="020B0604020202020204"/>
                  <a:ea typeface="ＭＳ Ｐゴシック" charset="-128"/>
                </a:rPr>
                <a:t>Gérer</a:t>
              </a:r>
              <a:r>
                <a:rPr lang="en-GB" b="1" dirty="0">
                  <a:solidFill>
                    <a:srgbClr val="46484B"/>
                  </a:solidFill>
                  <a:effectLst>
                    <a:glow>
                      <a:srgbClr val="000000"/>
                    </a:glow>
                  </a:effectLst>
                  <a:latin typeface="Arial" panose="020B0604020202020204"/>
                  <a:ea typeface="ＭＳ Ｐゴシック" charset="-128"/>
                </a:rPr>
                <a:t> les </a:t>
              </a:r>
              <a:r>
                <a:rPr lang="en-GB" b="1" dirty="0" err="1">
                  <a:solidFill>
                    <a:srgbClr val="46484B"/>
                  </a:solidFill>
                  <a:effectLst>
                    <a:glow>
                      <a:srgbClr val="000000"/>
                    </a:glow>
                  </a:effectLst>
                  <a:latin typeface="Arial" panose="020B0604020202020204"/>
                  <a:ea typeface="ＭＳ Ｐゴシック" charset="-128"/>
                </a:rPr>
                <a:t>comorbidités</a:t>
              </a:r>
              <a:r>
                <a:rPr lang="en-GB" b="1" dirty="0">
                  <a:solidFill>
                    <a:srgbClr val="46484B"/>
                  </a:solidFill>
                  <a:effectLst>
                    <a:glow>
                      <a:srgbClr val="000000"/>
                    </a:glow>
                  </a:effectLst>
                  <a:latin typeface="Arial" panose="020B0604020202020204"/>
                  <a:ea typeface="ＭＳ Ｐゴシック" charset="-128"/>
                </a:rPr>
                <a:t> </a:t>
              </a:r>
              <a:r>
                <a:rPr lang="en-GB" dirty="0">
                  <a:solidFill>
                    <a:srgbClr val="46484B"/>
                  </a:solidFill>
                  <a:effectLst>
                    <a:glow>
                      <a:srgbClr val="000000"/>
                    </a:glow>
                  </a:effectLst>
                  <a:latin typeface="Arial" panose="020B0604020202020204"/>
                  <a:ea typeface="ＭＳ Ｐゴシック" charset="-128"/>
                </a:rPr>
                <a:t>et les complications </a:t>
              </a:r>
              <a:r>
                <a:rPr lang="en-GB" dirty="0" err="1">
                  <a:solidFill>
                    <a:srgbClr val="46484B"/>
                  </a:solidFill>
                  <a:effectLst>
                    <a:glow>
                      <a:srgbClr val="000000"/>
                    </a:glow>
                  </a:effectLst>
                  <a:latin typeface="Arial" panose="020B0604020202020204"/>
                  <a:ea typeface="ＭＳ Ｐゴシック" charset="-128"/>
                </a:rPr>
                <a:t>secondaires</a:t>
              </a:r>
              <a:r>
                <a:rPr kumimoji="0" lang="en-GB" b="0" i="0" u="none" strike="noStrike" kern="1200" cap="none" spc="0" normalizeH="0" baseline="30000" noProof="0" dirty="0">
                  <a:ln>
                    <a:noFill/>
                  </a:ln>
                  <a:solidFill>
                    <a:srgbClr val="46484B"/>
                  </a:solidFill>
                  <a:effectLst>
                    <a:glow>
                      <a:srgbClr val="000000"/>
                    </a:glow>
                  </a:effectLst>
                  <a:uLnTx/>
                  <a:uFillTx/>
                  <a:latin typeface="Arial" panose="020B0604020202020204"/>
                  <a:ea typeface="ＭＳ Ｐゴシック" charset="-128"/>
                  <a:cs typeface="+mn-cs"/>
                </a:rPr>
                <a:t>6</a:t>
              </a:r>
            </a:p>
          </p:txBody>
        </p:sp>
        <p:sp>
          <p:nvSpPr>
            <p:cNvPr id="54" name="Oval 53">
              <a:extLst>
                <a:ext uri="{FF2B5EF4-FFF2-40B4-BE49-F238E27FC236}">
                  <a16:creationId xmlns:a16="http://schemas.microsoft.com/office/drawing/2014/main" id="{6675FCA7-198C-ED42-3AC5-0ADDC4CB6B9B}"/>
                </a:ext>
              </a:extLst>
            </p:cNvPr>
            <p:cNvSpPr>
              <a:spLocks noChangeAspect="1"/>
            </p:cNvSpPr>
            <p:nvPr/>
          </p:nvSpPr>
          <p:spPr>
            <a:xfrm>
              <a:off x="4449410" y="4591732"/>
              <a:ext cx="631192" cy="631191"/>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71D49"/>
                </a:solidFill>
                <a:effectLst/>
                <a:uLnTx/>
                <a:uFillTx/>
                <a:latin typeface="Arial" panose="020B0604020202020204"/>
                <a:ea typeface="+mn-ea"/>
                <a:cs typeface="+mn-cs"/>
              </a:endParaRPr>
            </a:p>
          </p:txBody>
        </p:sp>
        <p:pic>
          <p:nvPicPr>
            <p:cNvPr id="55" name="Graphic 54" descr="Doctor male outline">
              <a:extLst>
                <a:ext uri="{FF2B5EF4-FFF2-40B4-BE49-F238E27FC236}">
                  <a16:creationId xmlns:a16="http://schemas.microsoft.com/office/drawing/2014/main" id="{9E180057-5C84-DE6E-3FAF-9DF5879F47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72588" y="4614908"/>
              <a:ext cx="584837" cy="584837"/>
            </a:xfrm>
            <a:prstGeom prst="rect">
              <a:avLst/>
            </a:prstGeom>
          </p:spPr>
        </p:pic>
      </p:grpSp>
      <mc:AlternateContent xmlns:mc="http://schemas.openxmlformats.org/markup-compatibility/2006">
        <mc:Choice xmlns:am3d="http://schemas.microsoft.com/office/drawing/2017/model3d" Requires="am3d">
          <p:graphicFrame>
            <p:nvGraphicFramePr>
              <p:cNvPr id="2" name="Modèle 3D 1" descr="Diagramme d’apparence">
                <a:extLst>
                  <a:ext uri="{FF2B5EF4-FFF2-40B4-BE49-F238E27FC236}">
                    <a16:creationId xmlns:a16="http://schemas.microsoft.com/office/drawing/2014/main" id="{9B625E02-292E-EECA-3CD6-9F1C3D012414}"/>
                  </a:ext>
                </a:extLst>
              </p:cNvPr>
              <p:cNvGraphicFramePr>
                <a:graphicFrameLocks noChangeAspect="1"/>
              </p:cNvGraphicFramePr>
              <p:nvPr>
                <p:extLst>
                  <p:ext uri="{D42A27DB-BD31-4B8C-83A1-F6EECF244321}">
                    <p14:modId xmlns:p14="http://schemas.microsoft.com/office/powerpoint/2010/main" val="829378252"/>
                  </p:ext>
                </p:extLst>
              </p:nvPr>
            </p:nvGraphicFramePr>
            <p:xfrm>
              <a:off x="9469807" y="1924196"/>
              <a:ext cx="2284600" cy="3452284"/>
            </p:xfrm>
            <a:graphic>
              <a:graphicData uri="http://schemas.microsoft.com/office/drawing/2017/model3d">
                <am3d:model3d r:embed="rId10">
                  <am3d:spPr>
                    <a:xfrm>
                      <a:off x="0" y="0"/>
                      <a:ext cx="2284600" cy="3452284"/>
                    </a:xfrm>
                    <a:prstGeom prst="rect">
                      <a:avLst/>
                    </a:prstGeom>
                  </am3d:spPr>
                  <am3d:camera>
                    <am3d:pos x="0" y="0" z="72038443"/>
                    <am3d:up dx="0" dy="36000000" dz="0"/>
                    <am3d:lookAt x="0" y="0" z="0"/>
                    <am3d:perspective fov="2700000"/>
                  </am3d:camera>
                  <am3d:trans>
                    <am3d:meterPerModelUnit n="24769670" d="1000000"/>
                    <am3d:preTrans dx="0" dy="-17818104" dz="436000"/>
                    <am3d:scale>
                      <am3d:sx n="1000000" d="1000000"/>
                      <am3d:sy n="1000000" d="1000000"/>
                      <am3d:sz n="1000000" d="1000000"/>
                    </am3d:scale>
                    <am3d:rot ax="2036025" ay="3578805" az="1808367"/>
                    <am3d:postTrans dx="0" dy="0" dz="0"/>
                  </am3d:trans>
                  <am3d:raster rName="Office3DRenderer" rVer="16.0.8326">
                    <am3d:blip r:embed="rId11"/>
                  </am3d:raster>
                  <am3d:objViewport viewportSz="3807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èle 3D 1" descr="Diagramme d’apparence">
                <a:extLst>
                  <a:ext uri="{FF2B5EF4-FFF2-40B4-BE49-F238E27FC236}">
                    <a16:creationId xmlns:a16="http://schemas.microsoft.com/office/drawing/2014/main" id="{9B625E02-292E-EECA-3CD6-9F1C3D012414}"/>
                  </a:ext>
                </a:extLst>
              </p:cNvPr>
              <p:cNvPicPr>
                <a:picLocks noGrp="1" noRot="1" noChangeAspect="1" noMove="1" noResize="1" noEditPoints="1" noAdjustHandles="1" noChangeArrowheads="1" noChangeShapeType="1" noCrop="1"/>
              </p:cNvPicPr>
              <p:nvPr/>
            </p:nvPicPr>
            <p:blipFill>
              <a:blip r:embed="rId11"/>
              <a:stretch>
                <a:fillRect/>
              </a:stretch>
            </p:blipFill>
            <p:spPr>
              <a:xfrm>
                <a:off x="9469807" y="1924196"/>
                <a:ext cx="2284600" cy="3452284"/>
              </a:xfrm>
              <a:prstGeom prst="rect">
                <a:avLst/>
              </a:prstGeom>
            </p:spPr>
          </p:pic>
        </mc:Fallback>
      </mc:AlternateContent>
      <p:cxnSp>
        <p:nvCxnSpPr>
          <p:cNvPr id="4" name="Connecteur en arc 3">
            <a:extLst>
              <a:ext uri="{FF2B5EF4-FFF2-40B4-BE49-F238E27FC236}">
                <a16:creationId xmlns:a16="http://schemas.microsoft.com/office/drawing/2014/main" id="{4EE00478-EAFE-5BA8-BA8D-8326B8DBAD3D}"/>
              </a:ext>
            </a:extLst>
          </p:cNvPr>
          <p:cNvCxnSpPr/>
          <p:nvPr/>
        </p:nvCxnSpPr>
        <p:spPr>
          <a:xfrm rot="16200000" flipH="1">
            <a:off x="9844025" y="3535091"/>
            <a:ext cx="500941" cy="28875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cteur en arc 4">
            <a:extLst>
              <a:ext uri="{FF2B5EF4-FFF2-40B4-BE49-F238E27FC236}">
                <a16:creationId xmlns:a16="http://schemas.microsoft.com/office/drawing/2014/main" id="{EBC7DFEB-6E5A-970F-8541-56FF37F47834}"/>
              </a:ext>
            </a:extLst>
          </p:cNvPr>
          <p:cNvCxnSpPr/>
          <p:nvPr/>
        </p:nvCxnSpPr>
        <p:spPr>
          <a:xfrm rot="16200000" flipH="1">
            <a:off x="10652379" y="3334909"/>
            <a:ext cx="500941" cy="288758"/>
          </a:xfrm>
          <a:prstGeom prst="curvedConnector3">
            <a:avLst>
              <a:gd name="adj1" fmla="val 2358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en arc 7">
            <a:extLst>
              <a:ext uri="{FF2B5EF4-FFF2-40B4-BE49-F238E27FC236}">
                <a16:creationId xmlns:a16="http://schemas.microsoft.com/office/drawing/2014/main" id="{6042068D-A878-D9A1-F407-18175A965F2C}"/>
              </a:ext>
            </a:extLst>
          </p:cNvPr>
          <p:cNvCxnSpPr>
            <a:cxnSpLocks/>
          </p:cNvCxnSpPr>
          <p:nvPr/>
        </p:nvCxnSpPr>
        <p:spPr>
          <a:xfrm rot="5400000" flipH="1" flipV="1">
            <a:off x="10002399" y="3361694"/>
            <a:ext cx="410964" cy="224588"/>
          </a:xfrm>
          <a:prstGeom prst="curvedConnector3">
            <a:avLst>
              <a:gd name="adj1" fmla="val 38289"/>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en arc 10">
            <a:extLst>
              <a:ext uri="{FF2B5EF4-FFF2-40B4-BE49-F238E27FC236}">
                <a16:creationId xmlns:a16="http://schemas.microsoft.com/office/drawing/2014/main" id="{104EB4E4-8EFD-7CB8-8028-B5BC37DAAC0D}"/>
              </a:ext>
            </a:extLst>
          </p:cNvPr>
          <p:cNvCxnSpPr>
            <a:cxnSpLocks/>
          </p:cNvCxnSpPr>
          <p:nvPr/>
        </p:nvCxnSpPr>
        <p:spPr>
          <a:xfrm>
            <a:off x="10313645" y="3492464"/>
            <a:ext cx="533260" cy="408344"/>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Graphique 13" descr="Lightning bolt avec un remplissage uni">
            <a:extLst>
              <a:ext uri="{FF2B5EF4-FFF2-40B4-BE49-F238E27FC236}">
                <a16:creationId xmlns:a16="http://schemas.microsoft.com/office/drawing/2014/main" id="{1B9992C9-4D7F-48D1-91E2-7CF7D51F545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20982" y="2496707"/>
            <a:ext cx="914400" cy="914400"/>
          </a:xfrm>
          <a:prstGeom prst="rect">
            <a:avLst/>
          </a:prstGeom>
        </p:spPr>
      </p:pic>
      <p:pic>
        <p:nvPicPr>
          <p:cNvPr id="16" name="Graphique 15" descr="Lightning bolt avec un remplissage uni">
            <a:extLst>
              <a:ext uri="{FF2B5EF4-FFF2-40B4-BE49-F238E27FC236}">
                <a16:creationId xmlns:a16="http://schemas.microsoft.com/office/drawing/2014/main" id="{B89165F2-C045-F8FA-80F7-92ADDA21FB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46155" y="2473921"/>
            <a:ext cx="914400" cy="914400"/>
          </a:xfrm>
          <a:prstGeom prst="rect">
            <a:avLst/>
          </a:prstGeom>
        </p:spPr>
      </p:pic>
      <p:pic>
        <p:nvPicPr>
          <p:cNvPr id="18" name="Graphique 17" descr="Lightning bolt avec un remplissage uni">
            <a:extLst>
              <a:ext uri="{FF2B5EF4-FFF2-40B4-BE49-F238E27FC236}">
                <a16:creationId xmlns:a16="http://schemas.microsoft.com/office/drawing/2014/main" id="{DB83B92F-02BB-4514-7A12-1E8A879DE4F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47795" y="2634414"/>
            <a:ext cx="914400" cy="914400"/>
          </a:xfrm>
          <a:prstGeom prst="rect">
            <a:avLst/>
          </a:prstGeom>
        </p:spPr>
      </p:pic>
    </p:spTree>
    <p:extLst>
      <p:ext uri="{BB962C8B-B14F-4D97-AF65-F5344CB8AC3E}">
        <p14:creationId xmlns:p14="http://schemas.microsoft.com/office/powerpoint/2010/main" val="3923589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2CFDC7-C32C-2C7A-F1B3-C57B97148EA5}"/>
              </a:ext>
            </a:extLst>
          </p:cNvPr>
          <p:cNvSpPr>
            <a:spLocks noGrp="1"/>
          </p:cNvSpPr>
          <p:nvPr>
            <p:ph type="title"/>
          </p:nvPr>
        </p:nvSpPr>
        <p:spPr/>
        <p:txBody>
          <a:bodyPr/>
          <a:lstStyle/>
          <a:p>
            <a:r>
              <a:rPr lang="fr-FR" dirty="0"/>
              <a:t>Divers guides de pratique ont été publiés dans la littérature dont : </a:t>
            </a:r>
          </a:p>
        </p:txBody>
      </p:sp>
      <p:pic>
        <p:nvPicPr>
          <p:cNvPr id="4" name="Image 3">
            <a:extLst>
              <a:ext uri="{FF2B5EF4-FFF2-40B4-BE49-F238E27FC236}">
                <a16:creationId xmlns:a16="http://schemas.microsoft.com/office/drawing/2014/main" id="{58018D15-19A6-0451-7513-57AEB0A07AC6}"/>
              </a:ext>
            </a:extLst>
          </p:cNvPr>
          <p:cNvPicPr>
            <a:picLocks noChangeAspect="1"/>
          </p:cNvPicPr>
          <p:nvPr/>
        </p:nvPicPr>
        <p:blipFill>
          <a:blip r:embed="rId2"/>
          <a:stretch>
            <a:fillRect/>
          </a:stretch>
        </p:blipFill>
        <p:spPr>
          <a:xfrm>
            <a:off x="139325" y="2292870"/>
            <a:ext cx="5323012" cy="766571"/>
          </a:xfrm>
          <a:prstGeom prst="rect">
            <a:avLst/>
          </a:prstGeom>
          <a:ln w="28575">
            <a:solidFill>
              <a:srgbClr val="0070C0"/>
            </a:solidFill>
          </a:ln>
        </p:spPr>
      </p:pic>
      <p:sp>
        <p:nvSpPr>
          <p:cNvPr id="5" name="ZoneTexte 4">
            <a:extLst>
              <a:ext uri="{FF2B5EF4-FFF2-40B4-BE49-F238E27FC236}">
                <a16:creationId xmlns:a16="http://schemas.microsoft.com/office/drawing/2014/main" id="{6375DEB9-3B7E-CA39-E539-C66C72BB7FC2}"/>
              </a:ext>
            </a:extLst>
          </p:cNvPr>
          <p:cNvSpPr txBox="1"/>
          <p:nvPr/>
        </p:nvSpPr>
        <p:spPr>
          <a:xfrm>
            <a:off x="139325" y="1898225"/>
            <a:ext cx="3775393" cy="369332"/>
          </a:xfrm>
          <a:prstGeom prst="rect">
            <a:avLst/>
          </a:prstGeom>
          <a:noFill/>
        </p:spPr>
        <p:txBody>
          <a:bodyPr wrap="none" rtlCol="0">
            <a:spAutoFit/>
          </a:bodyPr>
          <a:lstStyle/>
          <a:p>
            <a:r>
              <a:rPr lang="fr-FR" dirty="0" err="1"/>
              <a:t>Eichenfield</a:t>
            </a:r>
            <a:r>
              <a:rPr lang="fr-FR" dirty="0"/>
              <a:t> et al, </a:t>
            </a:r>
            <a:r>
              <a:rPr lang="fr-FR" b="1" dirty="0"/>
              <a:t>JAAD</a:t>
            </a:r>
            <a:r>
              <a:rPr lang="fr-FR" dirty="0"/>
              <a:t>, 2014 </a:t>
            </a:r>
            <a:r>
              <a:rPr lang="fr-FR" dirty="0" err="1"/>
              <a:t>Feb</a:t>
            </a:r>
            <a:endParaRPr lang="fr-FR" dirty="0"/>
          </a:p>
        </p:txBody>
      </p:sp>
      <p:sp>
        <p:nvSpPr>
          <p:cNvPr id="6" name="ZoneTexte 5">
            <a:extLst>
              <a:ext uri="{FF2B5EF4-FFF2-40B4-BE49-F238E27FC236}">
                <a16:creationId xmlns:a16="http://schemas.microsoft.com/office/drawing/2014/main" id="{AE134D1D-0E11-200C-9E63-8B1CCBDCA9C9}"/>
              </a:ext>
            </a:extLst>
          </p:cNvPr>
          <p:cNvSpPr txBox="1"/>
          <p:nvPr/>
        </p:nvSpPr>
        <p:spPr>
          <a:xfrm>
            <a:off x="139325" y="3078523"/>
            <a:ext cx="5323012" cy="246221"/>
          </a:xfrm>
          <a:prstGeom prst="rect">
            <a:avLst/>
          </a:prstGeom>
          <a:noFill/>
          <a:ln w="28575">
            <a:solidFill>
              <a:srgbClr val="0070C0"/>
            </a:solidFill>
          </a:ln>
        </p:spPr>
        <p:txBody>
          <a:bodyPr wrap="square" rtlCol="0">
            <a:spAutoFit/>
          </a:bodyPr>
          <a:lstStyle/>
          <a:p>
            <a:r>
              <a:rPr lang="fr-FR" sz="1000" b="1" dirty="0"/>
              <a:t>Part 2 : Management and </a:t>
            </a:r>
            <a:r>
              <a:rPr lang="fr-FR" sz="1000" b="1" dirty="0" err="1"/>
              <a:t>treatment</a:t>
            </a:r>
            <a:r>
              <a:rPr lang="fr-FR" sz="1000" b="1" dirty="0"/>
              <a:t> of </a:t>
            </a:r>
            <a:r>
              <a:rPr lang="fr-FR" sz="1000" b="1" dirty="0" err="1"/>
              <a:t>atopic</a:t>
            </a:r>
            <a:r>
              <a:rPr lang="fr-FR" sz="1000" b="1" dirty="0"/>
              <a:t> </a:t>
            </a:r>
            <a:r>
              <a:rPr lang="fr-FR" sz="1000" b="1" dirty="0" err="1"/>
              <a:t>dermatitis</a:t>
            </a:r>
            <a:r>
              <a:rPr lang="fr-FR" sz="1000" b="1" dirty="0"/>
              <a:t> </a:t>
            </a:r>
            <a:r>
              <a:rPr lang="fr-FR" sz="1000" b="1" dirty="0" err="1"/>
              <a:t>with</a:t>
            </a:r>
            <a:r>
              <a:rPr lang="fr-FR" sz="1000" b="1" dirty="0"/>
              <a:t> </a:t>
            </a:r>
            <a:r>
              <a:rPr lang="fr-FR" sz="1000" b="1" dirty="0" err="1"/>
              <a:t>topical</a:t>
            </a:r>
            <a:r>
              <a:rPr lang="fr-FR" sz="1000" b="1" dirty="0"/>
              <a:t> </a:t>
            </a:r>
            <a:r>
              <a:rPr lang="fr-FR" sz="1000" b="1" dirty="0" err="1"/>
              <a:t>therapies</a:t>
            </a:r>
            <a:endParaRPr lang="fr-FR" sz="1000" b="1" dirty="0"/>
          </a:p>
        </p:txBody>
      </p:sp>
      <p:sp>
        <p:nvSpPr>
          <p:cNvPr id="7" name="ZoneTexte 6">
            <a:extLst>
              <a:ext uri="{FF2B5EF4-FFF2-40B4-BE49-F238E27FC236}">
                <a16:creationId xmlns:a16="http://schemas.microsoft.com/office/drawing/2014/main" id="{0965D298-1A8A-C063-B703-5E2C2984240E}"/>
              </a:ext>
            </a:extLst>
          </p:cNvPr>
          <p:cNvSpPr txBox="1"/>
          <p:nvPr/>
        </p:nvSpPr>
        <p:spPr>
          <a:xfrm>
            <a:off x="139325" y="3337495"/>
            <a:ext cx="5323012" cy="246221"/>
          </a:xfrm>
          <a:prstGeom prst="rect">
            <a:avLst/>
          </a:prstGeom>
          <a:noFill/>
          <a:ln w="28575">
            <a:solidFill>
              <a:srgbClr val="0070C0"/>
            </a:solidFill>
          </a:ln>
        </p:spPr>
        <p:txBody>
          <a:bodyPr wrap="square" rtlCol="0">
            <a:spAutoFit/>
          </a:bodyPr>
          <a:lstStyle/>
          <a:p>
            <a:r>
              <a:rPr lang="fr-FR" sz="1000" b="1" dirty="0"/>
              <a:t>Part 3 : Management and </a:t>
            </a:r>
            <a:r>
              <a:rPr lang="fr-FR" sz="1000" b="1" dirty="0" err="1"/>
              <a:t>treatment</a:t>
            </a:r>
            <a:r>
              <a:rPr lang="fr-FR" sz="1000" b="1" dirty="0"/>
              <a:t> </a:t>
            </a:r>
            <a:r>
              <a:rPr lang="fr-FR" sz="1000" b="1" dirty="0" err="1"/>
              <a:t>with</a:t>
            </a:r>
            <a:r>
              <a:rPr lang="fr-FR" sz="1000" b="1" dirty="0"/>
              <a:t> </a:t>
            </a:r>
            <a:r>
              <a:rPr lang="fr-FR" sz="1000" b="1" dirty="0" err="1"/>
              <a:t>phototherapy</a:t>
            </a:r>
            <a:r>
              <a:rPr lang="fr-FR" sz="1000" b="1" dirty="0"/>
              <a:t> and </a:t>
            </a:r>
            <a:r>
              <a:rPr lang="fr-FR" sz="1000" b="1" dirty="0" err="1"/>
              <a:t>systemic</a:t>
            </a:r>
            <a:r>
              <a:rPr lang="fr-FR" sz="1000" b="1" dirty="0"/>
              <a:t> agents</a:t>
            </a:r>
          </a:p>
        </p:txBody>
      </p:sp>
      <p:sp>
        <p:nvSpPr>
          <p:cNvPr id="8" name="ZoneTexte 7">
            <a:extLst>
              <a:ext uri="{FF2B5EF4-FFF2-40B4-BE49-F238E27FC236}">
                <a16:creationId xmlns:a16="http://schemas.microsoft.com/office/drawing/2014/main" id="{A9B6CD74-180E-400E-E190-47DC5BACB3FE}"/>
              </a:ext>
            </a:extLst>
          </p:cNvPr>
          <p:cNvSpPr txBox="1"/>
          <p:nvPr/>
        </p:nvSpPr>
        <p:spPr>
          <a:xfrm>
            <a:off x="139325" y="3614951"/>
            <a:ext cx="5323012" cy="246221"/>
          </a:xfrm>
          <a:prstGeom prst="rect">
            <a:avLst/>
          </a:prstGeom>
          <a:noFill/>
          <a:ln w="28575">
            <a:solidFill>
              <a:srgbClr val="0070C0"/>
            </a:solidFill>
          </a:ln>
        </p:spPr>
        <p:txBody>
          <a:bodyPr wrap="square" rtlCol="0">
            <a:spAutoFit/>
          </a:bodyPr>
          <a:lstStyle/>
          <a:p>
            <a:r>
              <a:rPr lang="fr-FR" sz="1000" b="1" dirty="0"/>
              <a:t>Part 4 : Prevention of </a:t>
            </a:r>
            <a:r>
              <a:rPr lang="fr-FR" sz="1000" b="1" dirty="0" err="1"/>
              <a:t>disease</a:t>
            </a:r>
            <a:r>
              <a:rPr lang="fr-FR" sz="1000" b="1" dirty="0"/>
              <a:t> </a:t>
            </a:r>
            <a:r>
              <a:rPr lang="fr-FR" sz="1000" b="1" dirty="0" err="1"/>
              <a:t>flares</a:t>
            </a:r>
            <a:r>
              <a:rPr lang="fr-FR" sz="1000" b="1" dirty="0"/>
              <a:t> and use of </a:t>
            </a:r>
            <a:r>
              <a:rPr lang="fr-FR" sz="1000" b="1" dirty="0" err="1"/>
              <a:t>adjunct</a:t>
            </a:r>
            <a:r>
              <a:rPr lang="fr-FR" sz="1000" b="1" dirty="0"/>
              <a:t> </a:t>
            </a:r>
            <a:r>
              <a:rPr lang="fr-FR" sz="1000" b="1" dirty="0" err="1"/>
              <a:t>therapies</a:t>
            </a:r>
            <a:r>
              <a:rPr lang="fr-FR" sz="1000" b="1" dirty="0"/>
              <a:t> and </a:t>
            </a:r>
            <a:r>
              <a:rPr lang="fr-FR" sz="1000" b="1" dirty="0" err="1"/>
              <a:t>approaches</a:t>
            </a:r>
            <a:endParaRPr lang="fr-FR" sz="1000" b="1" dirty="0"/>
          </a:p>
        </p:txBody>
      </p:sp>
      <p:pic>
        <p:nvPicPr>
          <p:cNvPr id="9" name="Image 8">
            <a:extLst>
              <a:ext uri="{FF2B5EF4-FFF2-40B4-BE49-F238E27FC236}">
                <a16:creationId xmlns:a16="http://schemas.microsoft.com/office/drawing/2014/main" id="{359274EB-9DF1-E74B-42A0-649F4AA0D5C8}"/>
              </a:ext>
            </a:extLst>
          </p:cNvPr>
          <p:cNvPicPr>
            <a:picLocks noChangeAspect="1"/>
          </p:cNvPicPr>
          <p:nvPr/>
        </p:nvPicPr>
        <p:blipFill>
          <a:blip r:embed="rId3"/>
          <a:stretch>
            <a:fillRect/>
          </a:stretch>
        </p:blipFill>
        <p:spPr>
          <a:xfrm>
            <a:off x="6096000" y="1898225"/>
            <a:ext cx="5323012" cy="1902976"/>
          </a:xfrm>
          <a:prstGeom prst="rect">
            <a:avLst/>
          </a:prstGeom>
          <a:ln>
            <a:noFill/>
          </a:ln>
        </p:spPr>
      </p:pic>
      <p:pic>
        <p:nvPicPr>
          <p:cNvPr id="10" name="Image 9">
            <a:extLst>
              <a:ext uri="{FF2B5EF4-FFF2-40B4-BE49-F238E27FC236}">
                <a16:creationId xmlns:a16="http://schemas.microsoft.com/office/drawing/2014/main" id="{DC1C927D-03E7-A307-60F6-3C4EE900552D}"/>
              </a:ext>
            </a:extLst>
          </p:cNvPr>
          <p:cNvPicPr>
            <a:picLocks noChangeAspect="1"/>
          </p:cNvPicPr>
          <p:nvPr/>
        </p:nvPicPr>
        <p:blipFill>
          <a:blip r:embed="rId4"/>
          <a:stretch>
            <a:fillRect/>
          </a:stretch>
        </p:blipFill>
        <p:spPr>
          <a:xfrm>
            <a:off x="6096000" y="2706913"/>
            <a:ext cx="4640102" cy="1932426"/>
          </a:xfrm>
          <a:prstGeom prst="rect">
            <a:avLst/>
          </a:prstGeom>
        </p:spPr>
      </p:pic>
      <p:pic>
        <p:nvPicPr>
          <p:cNvPr id="13" name="Picture 4">
            <a:extLst>
              <a:ext uri="{FF2B5EF4-FFF2-40B4-BE49-F238E27FC236}">
                <a16:creationId xmlns:a16="http://schemas.microsoft.com/office/drawing/2014/main" id="{CAE0B587-7281-F72C-7353-DCE60B087606}"/>
              </a:ext>
            </a:extLst>
          </p:cNvPr>
          <p:cNvPicPr>
            <a:picLocks noChangeAspect="1"/>
          </p:cNvPicPr>
          <p:nvPr/>
        </p:nvPicPr>
        <p:blipFill>
          <a:blip r:embed="rId5"/>
          <a:stretch>
            <a:fillRect/>
          </a:stretch>
        </p:blipFill>
        <p:spPr>
          <a:xfrm>
            <a:off x="452591" y="4060181"/>
            <a:ext cx="5261289" cy="2120920"/>
          </a:xfrm>
          <a:prstGeom prst="rect">
            <a:avLst/>
          </a:prstGeom>
        </p:spPr>
      </p:pic>
      <p:pic>
        <p:nvPicPr>
          <p:cNvPr id="14" name="Image 13">
            <a:extLst>
              <a:ext uri="{FF2B5EF4-FFF2-40B4-BE49-F238E27FC236}">
                <a16:creationId xmlns:a16="http://schemas.microsoft.com/office/drawing/2014/main" id="{AE6C8C29-9F6B-CACD-344C-10B350F46D5F}"/>
              </a:ext>
            </a:extLst>
          </p:cNvPr>
          <p:cNvPicPr>
            <a:picLocks noChangeAspect="1"/>
          </p:cNvPicPr>
          <p:nvPr/>
        </p:nvPicPr>
        <p:blipFill>
          <a:blip r:embed="rId6"/>
          <a:stretch>
            <a:fillRect/>
          </a:stretch>
        </p:blipFill>
        <p:spPr>
          <a:xfrm>
            <a:off x="6707220" y="4489206"/>
            <a:ext cx="4448460" cy="1545333"/>
          </a:xfrm>
          <a:prstGeom prst="rect">
            <a:avLst/>
          </a:prstGeom>
          <a:solidFill>
            <a:schemeClr val="bg1"/>
          </a:solidFill>
        </p:spPr>
      </p:pic>
      <p:sp>
        <p:nvSpPr>
          <p:cNvPr id="15" name="ZoneTexte 14">
            <a:extLst>
              <a:ext uri="{FF2B5EF4-FFF2-40B4-BE49-F238E27FC236}">
                <a16:creationId xmlns:a16="http://schemas.microsoft.com/office/drawing/2014/main" id="{261AE3EF-592F-5A11-D7A7-914B2630F9FF}"/>
              </a:ext>
            </a:extLst>
          </p:cNvPr>
          <p:cNvSpPr txBox="1"/>
          <p:nvPr/>
        </p:nvSpPr>
        <p:spPr>
          <a:xfrm>
            <a:off x="6845968" y="5969067"/>
            <a:ext cx="3406702" cy="307777"/>
          </a:xfrm>
          <a:prstGeom prst="rect">
            <a:avLst/>
          </a:prstGeom>
          <a:noFill/>
        </p:spPr>
        <p:txBody>
          <a:bodyPr wrap="none" rtlCol="0">
            <a:spAutoFit/>
          </a:bodyPr>
          <a:lstStyle/>
          <a:p>
            <a:r>
              <a:rPr lang="fr-FR" sz="1400" dirty="0"/>
              <a:t>Jack et al, </a:t>
            </a:r>
            <a:r>
              <a:rPr lang="fr-FR" sz="1400" dirty="0" err="1"/>
              <a:t>Frontiers</a:t>
            </a:r>
            <a:r>
              <a:rPr lang="fr-FR" sz="1400" dirty="0"/>
              <a:t> in </a:t>
            </a:r>
            <a:r>
              <a:rPr lang="fr-FR" sz="1400" dirty="0" err="1"/>
              <a:t>Medicine</a:t>
            </a:r>
            <a:r>
              <a:rPr lang="fr-FR" sz="1400" dirty="0"/>
              <a:t>, 2022 </a:t>
            </a:r>
          </a:p>
        </p:txBody>
      </p:sp>
    </p:spTree>
    <p:extLst>
      <p:ext uri="{BB962C8B-B14F-4D97-AF65-F5344CB8AC3E}">
        <p14:creationId xmlns:p14="http://schemas.microsoft.com/office/powerpoint/2010/main" val="3524636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8974B8-186B-D2DA-D95A-F2D6343659FF}"/>
              </a:ext>
            </a:extLst>
          </p:cNvPr>
          <p:cNvSpPr>
            <a:spLocks noGrp="1"/>
          </p:cNvSpPr>
          <p:nvPr>
            <p:ph type="title"/>
          </p:nvPr>
        </p:nvSpPr>
        <p:spPr>
          <a:xfrm>
            <a:off x="1225867" y="272315"/>
            <a:ext cx="10058400" cy="856397"/>
          </a:xfrm>
        </p:spPr>
        <p:txBody>
          <a:bodyPr/>
          <a:lstStyle/>
          <a:p>
            <a:r>
              <a:rPr lang="fr-FR" dirty="0"/>
              <a:t>Publication du JAAD - 2014</a:t>
            </a:r>
          </a:p>
        </p:txBody>
      </p:sp>
      <p:pic>
        <p:nvPicPr>
          <p:cNvPr id="4" name="Picture 2">
            <a:extLst>
              <a:ext uri="{FF2B5EF4-FFF2-40B4-BE49-F238E27FC236}">
                <a16:creationId xmlns:a16="http://schemas.microsoft.com/office/drawing/2014/main" id="{9EE32C45-85BD-57BE-A132-21E9E0E1AA6C}"/>
              </a:ext>
            </a:extLst>
          </p:cNvPr>
          <p:cNvPicPr>
            <a:picLocks noChangeAspect="1"/>
          </p:cNvPicPr>
          <p:nvPr/>
        </p:nvPicPr>
        <p:blipFill>
          <a:blip r:embed="rId2"/>
          <a:stretch>
            <a:fillRect/>
          </a:stretch>
        </p:blipFill>
        <p:spPr>
          <a:xfrm>
            <a:off x="762518" y="1128712"/>
            <a:ext cx="4695307" cy="5079199"/>
          </a:xfrm>
          <a:prstGeom prst="rect">
            <a:avLst/>
          </a:prstGeom>
        </p:spPr>
      </p:pic>
      <p:sp>
        <p:nvSpPr>
          <p:cNvPr id="7" name="ZoneTexte 6">
            <a:extLst>
              <a:ext uri="{FF2B5EF4-FFF2-40B4-BE49-F238E27FC236}">
                <a16:creationId xmlns:a16="http://schemas.microsoft.com/office/drawing/2014/main" id="{9783FDF3-DC04-6F78-4123-09D69924EEF4}"/>
              </a:ext>
            </a:extLst>
          </p:cNvPr>
          <p:cNvSpPr txBox="1"/>
          <p:nvPr/>
        </p:nvSpPr>
        <p:spPr>
          <a:xfrm>
            <a:off x="5759115" y="2888722"/>
            <a:ext cx="6237605" cy="1477328"/>
          </a:xfrm>
          <a:prstGeom prst="rect">
            <a:avLst/>
          </a:prstGeom>
          <a:noFill/>
        </p:spPr>
        <p:txBody>
          <a:bodyPr wrap="none" rtlCol="0">
            <a:spAutoFit/>
          </a:bodyPr>
          <a:lstStyle/>
          <a:p>
            <a:r>
              <a:rPr lang="fr-FR" b="1" dirty="0"/>
              <a:t>Diagnostic : </a:t>
            </a:r>
            <a:br>
              <a:rPr lang="fr-FR" dirty="0"/>
            </a:br>
            <a:endParaRPr lang="fr-FR" dirty="0"/>
          </a:p>
          <a:p>
            <a:r>
              <a:rPr lang="fr-FR" dirty="0"/>
              <a:t>- Rappel et revisite des critères de </a:t>
            </a:r>
            <a:r>
              <a:rPr lang="fr-FR" dirty="0" err="1"/>
              <a:t>Hanifin</a:t>
            </a:r>
            <a:r>
              <a:rPr lang="fr-FR" dirty="0"/>
              <a:t> and </a:t>
            </a:r>
            <a:r>
              <a:rPr lang="fr-FR" dirty="0" err="1"/>
              <a:t>Rajika</a:t>
            </a:r>
            <a:r>
              <a:rPr lang="fr-FR" dirty="0"/>
              <a:t> </a:t>
            </a:r>
            <a:br>
              <a:rPr lang="fr-FR" dirty="0"/>
            </a:br>
            <a:br>
              <a:rPr lang="fr-FR" dirty="0"/>
            </a:br>
            <a:r>
              <a:rPr lang="fr-FR" dirty="0"/>
              <a:t>- Rappel de toujours exclure les diagnostic différentiels </a:t>
            </a:r>
          </a:p>
        </p:txBody>
      </p:sp>
    </p:spTree>
    <p:extLst>
      <p:ext uri="{BB962C8B-B14F-4D97-AF65-F5344CB8AC3E}">
        <p14:creationId xmlns:p14="http://schemas.microsoft.com/office/powerpoint/2010/main" val="898505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F374013-D1C7-FECF-171C-66C2043A278B}"/>
              </a:ext>
            </a:extLst>
          </p:cNvPr>
          <p:cNvSpPr>
            <a:spLocks noGrp="1"/>
          </p:cNvSpPr>
          <p:nvPr>
            <p:ph idx="1"/>
          </p:nvPr>
        </p:nvSpPr>
        <p:spPr>
          <a:xfrm>
            <a:off x="6915149" y="2108201"/>
            <a:ext cx="4659229" cy="3760891"/>
          </a:xfrm>
        </p:spPr>
        <p:txBody>
          <a:bodyPr/>
          <a:lstStyle/>
          <a:p>
            <a:r>
              <a:rPr lang="fr-FR" b="1" dirty="0"/>
              <a:t>Traitements topiques : </a:t>
            </a:r>
          </a:p>
          <a:p>
            <a:r>
              <a:rPr lang="fr-FR" b="1" dirty="0"/>
              <a:t>Évidences les plus fortes pour </a:t>
            </a:r>
            <a:br>
              <a:rPr lang="fr-FR" dirty="0"/>
            </a:br>
            <a:r>
              <a:rPr lang="fr-FR" dirty="0"/>
              <a:t>- usage d’</a:t>
            </a:r>
            <a:r>
              <a:rPr lang="fr-FR" dirty="0" err="1"/>
              <a:t>émolients</a:t>
            </a:r>
            <a:br>
              <a:rPr lang="fr-FR" dirty="0"/>
            </a:br>
            <a:r>
              <a:rPr lang="fr-FR" dirty="0"/>
              <a:t>- usage des CST et surveillance des E2nd</a:t>
            </a:r>
            <a:br>
              <a:rPr lang="fr-FR" dirty="0"/>
            </a:br>
            <a:r>
              <a:rPr lang="fr-FR" dirty="0"/>
              <a:t>- usage des ICT réactifs ET proactifs</a:t>
            </a:r>
            <a:br>
              <a:rPr lang="fr-FR" dirty="0"/>
            </a:br>
            <a:r>
              <a:rPr lang="fr-FR" dirty="0"/>
              <a:t>- contre l’usage d’antiseptiques routiniers</a:t>
            </a:r>
          </a:p>
        </p:txBody>
      </p:sp>
      <p:pic>
        <p:nvPicPr>
          <p:cNvPr id="4" name="Picture 2">
            <a:extLst>
              <a:ext uri="{FF2B5EF4-FFF2-40B4-BE49-F238E27FC236}">
                <a16:creationId xmlns:a16="http://schemas.microsoft.com/office/drawing/2014/main" id="{B8B64041-3621-7921-8CBF-041DBE0AF4ED}"/>
              </a:ext>
            </a:extLst>
          </p:cNvPr>
          <p:cNvPicPr>
            <a:picLocks noChangeAspect="1"/>
          </p:cNvPicPr>
          <p:nvPr/>
        </p:nvPicPr>
        <p:blipFill>
          <a:blip r:embed="rId2"/>
          <a:stretch>
            <a:fillRect/>
          </a:stretch>
        </p:blipFill>
        <p:spPr>
          <a:xfrm>
            <a:off x="293453" y="1737360"/>
            <a:ext cx="5999063" cy="4615238"/>
          </a:xfrm>
          <a:prstGeom prst="rect">
            <a:avLst/>
          </a:prstGeom>
        </p:spPr>
      </p:pic>
      <p:sp>
        <p:nvSpPr>
          <p:cNvPr id="5" name="Titre 1">
            <a:extLst>
              <a:ext uri="{FF2B5EF4-FFF2-40B4-BE49-F238E27FC236}">
                <a16:creationId xmlns:a16="http://schemas.microsoft.com/office/drawing/2014/main" id="{73A499E7-1B20-E976-A100-CEB826C4E784}"/>
              </a:ext>
            </a:extLst>
          </p:cNvPr>
          <p:cNvSpPr txBox="1">
            <a:spLocks/>
          </p:cNvSpPr>
          <p:nvPr/>
        </p:nvSpPr>
        <p:spPr>
          <a:xfrm>
            <a:off x="1066800" y="505402"/>
            <a:ext cx="10058400" cy="8563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a:lstStyle>
          <a:p>
            <a:r>
              <a:rPr lang="fr-FR" dirty="0"/>
              <a:t>Publication du JAAD - 2014</a:t>
            </a:r>
          </a:p>
        </p:txBody>
      </p:sp>
    </p:spTree>
    <p:extLst>
      <p:ext uri="{BB962C8B-B14F-4D97-AF65-F5344CB8AC3E}">
        <p14:creationId xmlns:p14="http://schemas.microsoft.com/office/powerpoint/2010/main" val="501031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F374013-D1C7-FECF-171C-66C2043A278B}"/>
              </a:ext>
            </a:extLst>
          </p:cNvPr>
          <p:cNvSpPr>
            <a:spLocks noGrp="1"/>
          </p:cNvSpPr>
          <p:nvPr>
            <p:ph idx="1"/>
          </p:nvPr>
        </p:nvSpPr>
        <p:spPr>
          <a:xfrm>
            <a:off x="7532771" y="2108201"/>
            <a:ext cx="3837071" cy="4076031"/>
          </a:xfrm>
        </p:spPr>
        <p:txBody>
          <a:bodyPr>
            <a:normAutofit fontScale="92500" lnSpcReduction="10000"/>
          </a:bodyPr>
          <a:lstStyle/>
          <a:p>
            <a:r>
              <a:rPr lang="fr-FR" b="1" dirty="0"/>
              <a:t>Traitements systémiques : </a:t>
            </a:r>
          </a:p>
          <a:p>
            <a:r>
              <a:rPr lang="fr-FR" b="1" dirty="0"/>
              <a:t>Évidences les plus fortes pour </a:t>
            </a:r>
            <a:br>
              <a:rPr lang="fr-FR" dirty="0"/>
            </a:br>
            <a:r>
              <a:rPr lang="fr-FR" dirty="0"/>
              <a:t>- usage d’antibiotiques systémiques si infection active</a:t>
            </a:r>
            <a:br>
              <a:rPr lang="fr-FR" dirty="0"/>
            </a:br>
            <a:r>
              <a:rPr lang="fr-FR" dirty="0"/>
              <a:t>- contre l’usage des anti histaminiques non sédatifs</a:t>
            </a:r>
            <a:br>
              <a:rPr lang="fr-FR" dirty="0"/>
            </a:br>
            <a:r>
              <a:rPr lang="fr-FR" dirty="0"/>
              <a:t>- usage des immunosuppresseurs classiques</a:t>
            </a:r>
            <a:br>
              <a:rPr lang="fr-FR" dirty="0"/>
            </a:br>
            <a:br>
              <a:rPr lang="fr-FR" dirty="0"/>
            </a:br>
            <a:r>
              <a:rPr lang="fr-FR" dirty="0"/>
              <a:t>- Absence des outils d’évaluation abordés initialement (EASI, POEM, DLQI, etc.)</a:t>
            </a:r>
            <a:br>
              <a:rPr lang="fr-FR" dirty="0"/>
            </a:br>
            <a:endParaRPr lang="fr-FR" dirty="0"/>
          </a:p>
        </p:txBody>
      </p:sp>
      <p:sp>
        <p:nvSpPr>
          <p:cNvPr id="5" name="Titre 1">
            <a:extLst>
              <a:ext uri="{FF2B5EF4-FFF2-40B4-BE49-F238E27FC236}">
                <a16:creationId xmlns:a16="http://schemas.microsoft.com/office/drawing/2014/main" id="{73A499E7-1B20-E976-A100-CEB826C4E784}"/>
              </a:ext>
            </a:extLst>
          </p:cNvPr>
          <p:cNvSpPr txBox="1">
            <a:spLocks/>
          </p:cNvSpPr>
          <p:nvPr/>
        </p:nvSpPr>
        <p:spPr>
          <a:xfrm>
            <a:off x="1066800" y="505402"/>
            <a:ext cx="10058400" cy="8563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a:lstStyle>
          <a:p>
            <a:r>
              <a:rPr lang="fr-FR" dirty="0"/>
              <a:t>Publication du JAAD - 2014</a:t>
            </a:r>
          </a:p>
        </p:txBody>
      </p:sp>
      <p:pic>
        <p:nvPicPr>
          <p:cNvPr id="2" name="Picture 2">
            <a:extLst>
              <a:ext uri="{FF2B5EF4-FFF2-40B4-BE49-F238E27FC236}">
                <a16:creationId xmlns:a16="http://schemas.microsoft.com/office/drawing/2014/main" id="{B3699D08-5CFF-E328-25A6-8F712E8C7541}"/>
              </a:ext>
            </a:extLst>
          </p:cNvPr>
          <p:cNvPicPr>
            <a:picLocks noChangeAspect="1"/>
          </p:cNvPicPr>
          <p:nvPr/>
        </p:nvPicPr>
        <p:blipFill>
          <a:blip r:embed="rId2"/>
          <a:stretch>
            <a:fillRect/>
          </a:stretch>
        </p:blipFill>
        <p:spPr>
          <a:xfrm>
            <a:off x="161976" y="2108201"/>
            <a:ext cx="7301641" cy="3931652"/>
          </a:xfrm>
          <a:prstGeom prst="rect">
            <a:avLst/>
          </a:prstGeom>
        </p:spPr>
      </p:pic>
      <p:sp>
        <p:nvSpPr>
          <p:cNvPr id="7" name="Explosion 2 6">
            <a:extLst>
              <a:ext uri="{FF2B5EF4-FFF2-40B4-BE49-F238E27FC236}">
                <a16:creationId xmlns:a16="http://schemas.microsoft.com/office/drawing/2014/main" id="{93F59A68-562B-08AF-5B9C-E9C9B5EB9569}"/>
              </a:ext>
            </a:extLst>
          </p:cNvPr>
          <p:cNvSpPr/>
          <p:nvPr/>
        </p:nvSpPr>
        <p:spPr>
          <a:xfrm>
            <a:off x="2598821" y="2020162"/>
            <a:ext cx="6287001" cy="2382253"/>
          </a:xfrm>
          <a:prstGeom prst="irregularSeal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A252388F-8957-B38C-3631-99A2791574F1}"/>
              </a:ext>
            </a:extLst>
          </p:cNvPr>
          <p:cNvSpPr txBox="1"/>
          <p:nvPr/>
        </p:nvSpPr>
        <p:spPr>
          <a:xfrm>
            <a:off x="4255722" y="2856195"/>
            <a:ext cx="3207895" cy="923330"/>
          </a:xfrm>
          <a:prstGeom prst="rect">
            <a:avLst/>
          </a:prstGeom>
          <a:noFill/>
        </p:spPr>
        <p:txBody>
          <a:bodyPr wrap="square" rtlCol="0">
            <a:spAutoFit/>
          </a:bodyPr>
          <a:lstStyle/>
          <a:p>
            <a:r>
              <a:rPr lang="fr-FR" dirty="0"/>
              <a:t>Les options thérapeutiques ont grandement évolué depuis 2014</a:t>
            </a:r>
          </a:p>
        </p:txBody>
      </p:sp>
    </p:spTree>
    <p:extLst>
      <p:ext uri="{BB962C8B-B14F-4D97-AF65-F5344CB8AC3E}">
        <p14:creationId xmlns:p14="http://schemas.microsoft.com/office/powerpoint/2010/main" val="6738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3C8A48-FFB3-3A4A-AF42-BBC525B0C10F}"/>
              </a:ext>
            </a:extLst>
          </p:cNvPr>
          <p:cNvSpPr>
            <a:spLocks noGrp="1"/>
          </p:cNvSpPr>
          <p:nvPr>
            <p:ph type="title"/>
          </p:nvPr>
        </p:nvSpPr>
        <p:spPr/>
        <p:txBody>
          <a:bodyPr/>
          <a:lstStyle/>
          <a:p>
            <a:r>
              <a:rPr lang="fr-FR" dirty="0"/>
              <a:t>Évolution des thérapies systémiques approuvées au </a:t>
            </a:r>
            <a:r>
              <a:rPr lang="fr-FR" b="1" dirty="0"/>
              <a:t>Canada</a:t>
            </a:r>
            <a:r>
              <a:rPr lang="fr-FR" dirty="0"/>
              <a:t> à travers les années</a:t>
            </a:r>
          </a:p>
        </p:txBody>
      </p:sp>
      <p:sp>
        <p:nvSpPr>
          <p:cNvPr id="5" name="Freeform 1">
            <a:extLst>
              <a:ext uri="{FF2B5EF4-FFF2-40B4-BE49-F238E27FC236}">
                <a16:creationId xmlns:a16="http://schemas.microsoft.com/office/drawing/2014/main" id="{2749A94C-D945-A0AC-CADC-7B2F45CC0EF5}"/>
              </a:ext>
            </a:extLst>
          </p:cNvPr>
          <p:cNvSpPr>
            <a:spLocks noChangeArrowheads="1"/>
          </p:cNvSpPr>
          <p:nvPr/>
        </p:nvSpPr>
        <p:spPr bwMode="auto">
          <a:xfrm>
            <a:off x="10761010" y="5370936"/>
            <a:ext cx="56752" cy="673353"/>
          </a:xfrm>
          <a:custGeom>
            <a:avLst/>
            <a:gdLst>
              <a:gd name="T0" fmla="*/ 81 w 164"/>
              <a:gd name="T1" fmla="*/ 1937 h 1938"/>
              <a:gd name="T2" fmla="*/ 81 w 164"/>
              <a:gd name="T3" fmla="*/ 1937 h 1938"/>
              <a:gd name="T4" fmla="*/ 0 w 164"/>
              <a:gd name="T5" fmla="*/ 1856 h 1938"/>
              <a:gd name="T6" fmla="*/ 0 w 164"/>
              <a:gd name="T7" fmla="*/ 1814 h 1938"/>
              <a:gd name="T8" fmla="*/ 81 w 164"/>
              <a:gd name="T9" fmla="*/ 1733 h 1938"/>
              <a:gd name="T10" fmla="*/ 163 w 164"/>
              <a:gd name="T11" fmla="*/ 1814 h 1938"/>
              <a:gd name="T12" fmla="*/ 163 w 164"/>
              <a:gd name="T13" fmla="*/ 1856 h 1938"/>
              <a:gd name="T14" fmla="*/ 81 w 164"/>
              <a:gd name="T15" fmla="*/ 1937 h 1938"/>
              <a:gd name="T16" fmla="*/ 81 w 164"/>
              <a:gd name="T17" fmla="*/ 1501 h 1938"/>
              <a:gd name="T18" fmla="*/ 81 w 164"/>
              <a:gd name="T19" fmla="*/ 1501 h 1938"/>
              <a:gd name="T20" fmla="*/ 0 w 164"/>
              <a:gd name="T21" fmla="*/ 1419 h 1938"/>
              <a:gd name="T22" fmla="*/ 0 w 164"/>
              <a:gd name="T23" fmla="*/ 1378 h 1938"/>
              <a:gd name="T24" fmla="*/ 81 w 164"/>
              <a:gd name="T25" fmla="*/ 1296 h 1938"/>
              <a:gd name="T26" fmla="*/ 163 w 164"/>
              <a:gd name="T27" fmla="*/ 1378 h 1938"/>
              <a:gd name="T28" fmla="*/ 163 w 164"/>
              <a:gd name="T29" fmla="*/ 1419 h 1938"/>
              <a:gd name="T30" fmla="*/ 81 w 164"/>
              <a:gd name="T31" fmla="*/ 1501 h 1938"/>
              <a:gd name="T32" fmla="*/ 81 w 164"/>
              <a:gd name="T33" fmla="*/ 1064 h 1938"/>
              <a:gd name="T34" fmla="*/ 81 w 164"/>
              <a:gd name="T35" fmla="*/ 1064 h 1938"/>
              <a:gd name="T36" fmla="*/ 0 w 164"/>
              <a:gd name="T37" fmla="*/ 982 h 1938"/>
              <a:gd name="T38" fmla="*/ 0 w 164"/>
              <a:gd name="T39" fmla="*/ 941 h 1938"/>
              <a:gd name="T40" fmla="*/ 81 w 164"/>
              <a:gd name="T41" fmla="*/ 873 h 1938"/>
              <a:gd name="T42" fmla="*/ 163 w 164"/>
              <a:gd name="T43" fmla="*/ 941 h 1938"/>
              <a:gd name="T44" fmla="*/ 163 w 164"/>
              <a:gd name="T45" fmla="*/ 982 h 1938"/>
              <a:gd name="T46" fmla="*/ 81 w 164"/>
              <a:gd name="T47" fmla="*/ 1064 h 1938"/>
              <a:gd name="T48" fmla="*/ 81 w 164"/>
              <a:gd name="T49" fmla="*/ 628 h 1938"/>
              <a:gd name="T50" fmla="*/ 81 w 164"/>
              <a:gd name="T51" fmla="*/ 628 h 1938"/>
              <a:gd name="T52" fmla="*/ 0 w 164"/>
              <a:gd name="T53" fmla="*/ 546 h 1938"/>
              <a:gd name="T54" fmla="*/ 0 w 164"/>
              <a:gd name="T55" fmla="*/ 505 h 1938"/>
              <a:gd name="T56" fmla="*/ 81 w 164"/>
              <a:gd name="T57" fmla="*/ 437 h 1938"/>
              <a:gd name="T58" fmla="*/ 163 w 164"/>
              <a:gd name="T59" fmla="*/ 505 h 1938"/>
              <a:gd name="T60" fmla="*/ 163 w 164"/>
              <a:gd name="T61" fmla="*/ 546 h 1938"/>
              <a:gd name="T62" fmla="*/ 81 w 164"/>
              <a:gd name="T63" fmla="*/ 628 h 1938"/>
              <a:gd name="T64" fmla="*/ 81 w 164"/>
              <a:gd name="T65" fmla="*/ 191 h 1938"/>
              <a:gd name="T66" fmla="*/ 81 w 164"/>
              <a:gd name="T67" fmla="*/ 191 h 1938"/>
              <a:gd name="T68" fmla="*/ 0 w 164"/>
              <a:gd name="T69" fmla="*/ 109 h 1938"/>
              <a:gd name="T70" fmla="*/ 0 w 164"/>
              <a:gd name="T71" fmla="*/ 82 h 1938"/>
              <a:gd name="T72" fmla="*/ 81 w 164"/>
              <a:gd name="T73" fmla="*/ 0 h 1938"/>
              <a:gd name="T74" fmla="*/ 163 w 164"/>
              <a:gd name="T75" fmla="*/ 82 h 1938"/>
              <a:gd name="T76" fmla="*/ 163 w 164"/>
              <a:gd name="T77" fmla="*/ 109 h 1938"/>
              <a:gd name="T78" fmla="*/ 81 w 164"/>
              <a:gd name="T79" fmla="*/ 191 h 1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4" h="1938">
                <a:moveTo>
                  <a:pt x="81" y="1937"/>
                </a:moveTo>
                <a:lnTo>
                  <a:pt x="81" y="1937"/>
                </a:lnTo>
                <a:cubicBezTo>
                  <a:pt x="40" y="1937"/>
                  <a:pt x="0" y="1897"/>
                  <a:pt x="0" y="1856"/>
                </a:cubicBezTo>
                <a:cubicBezTo>
                  <a:pt x="0" y="1814"/>
                  <a:pt x="0" y="1814"/>
                  <a:pt x="0" y="1814"/>
                </a:cubicBezTo>
                <a:cubicBezTo>
                  <a:pt x="0" y="1773"/>
                  <a:pt x="40" y="1733"/>
                  <a:pt x="81" y="1733"/>
                </a:cubicBezTo>
                <a:cubicBezTo>
                  <a:pt x="122" y="1733"/>
                  <a:pt x="163" y="1773"/>
                  <a:pt x="163" y="1814"/>
                </a:cubicBezTo>
                <a:cubicBezTo>
                  <a:pt x="163" y="1856"/>
                  <a:pt x="163" y="1856"/>
                  <a:pt x="163" y="1856"/>
                </a:cubicBezTo>
                <a:cubicBezTo>
                  <a:pt x="163" y="1897"/>
                  <a:pt x="122" y="1937"/>
                  <a:pt x="81" y="1937"/>
                </a:cubicBezTo>
                <a:close/>
                <a:moveTo>
                  <a:pt x="81" y="1501"/>
                </a:moveTo>
                <a:lnTo>
                  <a:pt x="81" y="1501"/>
                </a:lnTo>
                <a:cubicBezTo>
                  <a:pt x="40" y="1501"/>
                  <a:pt x="0" y="1460"/>
                  <a:pt x="0" y="1419"/>
                </a:cubicBezTo>
                <a:cubicBezTo>
                  <a:pt x="0" y="1378"/>
                  <a:pt x="0" y="1378"/>
                  <a:pt x="0" y="1378"/>
                </a:cubicBezTo>
                <a:cubicBezTo>
                  <a:pt x="0" y="1337"/>
                  <a:pt x="40" y="1296"/>
                  <a:pt x="81" y="1296"/>
                </a:cubicBezTo>
                <a:cubicBezTo>
                  <a:pt x="122" y="1296"/>
                  <a:pt x="163" y="1337"/>
                  <a:pt x="163" y="1378"/>
                </a:cubicBezTo>
                <a:cubicBezTo>
                  <a:pt x="163" y="1419"/>
                  <a:pt x="163" y="1419"/>
                  <a:pt x="163" y="1419"/>
                </a:cubicBezTo>
                <a:cubicBezTo>
                  <a:pt x="163" y="1460"/>
                  <a:pt x="122" y="1501"/>
                  <a:pt x="81" y="1501"/>
                </a:cubicBezTo>
                <a:close/>
                <a:moveTo>
                  <a:pt x="81" y="1064"/>
                </a:moveTo>
                <a:lnTo>
                  <a:pt x="81" y="1064"/>
                </a:lnTo>
                <a:cubicBezTo>
                  <a:pt x="40" y="1064"/>
                  <a:pt x="0" y="1023"/>
                  <a:pt x="0" y="982"/>
                </a:cubicBezTo>
                <a:cubicBezTo>
                  <a:pt x="0" y="941"/>
                  <a:pt x="0" y="941"/>
                  <a:pt x="0" y="941"/>
                </a:cubicBezTo>
                <a:cubicBezTo>
                  <a:pt x="0" y="900"/>
                  <a:pt x="40" y="873"/>
                  <a:pt x="81" y="873"/>
                </a:cubicBezTo>
                <a:cubicBezTo>
                  <a:pt x="122" y="873"/>
                  <a:pt x="163" y="900"/>
                  <a:pt x="163" y="941"/>
                </a:cubicBezTo>
                <a:cubicBezTo>
                  <a:pt x="163" y="982"/>
                  <a:pt x="163" y="982"/>
                  <a:pt x="163" y="982"/>
                </a:cubicBezTo>
                <a:cubicBezTo>
                  <a:pt x="163" y="1023"/>
                  <a:pt x="122" y="1064"/>
                  <a:pt x="81" y="1064"/>
                </a:cubicBezTo>
                <a:close/>
                <a:moveTo>
                  <a:pt x="81" y="628"/>
                </a:moveTo>
                <a:lnTo>
                  <a:pt x="81" y="628"/>
                </a:lnTo>
                <a:cubicBezTo>
                  <a:pt x="40" y="628"/>
                  <a:pt x="0" y="600"/>
                  <a:pt x="0" y="546"/>
                </a:cubicBezTo>
                <a:cubicBezTo>
                  <a:pt x="0" y="505"/>
                  <a:pt x="0" y="505"/>
                  <a:pt x="0" y="505"/>
                </a:cubicBezTo>
                <a:cubicBezTo>
                  <a:pt x="0" y="464"/>
                  <a:pt x="40" y="437"/>
                  <a:pt x="81" y="437"/>
                </a:cubicBezTo>
                <a:cubicBezTo>
                  <a:pt x="122" y="437"/>
                  <a:pt x="163" y="464"/>
                  <a:pt x="163" y="505"/>
                </a:cubicBezTo>
                <a:cubicBezTo>
                  <a:pt x="163" y="546"/>
                  <a:pt x="163" y="546"/>
                  <a:pt x="163" y="546"/>
                </a:cubicBezTo>
                <a:cubicBezTo>
                  <a:pt x="163" y="600"/>
                  <a:pt x="122" y="628"/>
                  <a:pt x="81" y="628"/>
                </a:cubicBezTo>
                <a:close/>
                <a:moveTo>
                  <a:pt x="81" y="191"/>
                </a:moveTo>
                <a:lnTo>
                  <a:pt x="81" y="191"/>
                </a:lnTo>
                <a:cubicBezTo>
                  <a:pt x="40" y="191"/>
                  <a:pt x="0" y="164"/>
                  <a:pt x="0" y="109"/>
                </a:cubicBezTo>
                <a:cubicBezTo>
                  <a:pt x="0" y="82"/>
                  <a:pt x="0" y="82"/>
                  <a:pt x="0" y="82"/>
                </a:cubicBezTo>
                <a:cubicBezTo>
                  <a:pt x="0" y="27"/>
                  <a:pt x="40" y="0"/>
                  <a:pt x="81" y="0"/>
                </a:cubicBezTo>
                <a:cubicBezTo>
                  <a:pt x="122" y="0"/>
                  <a:pt x="163" y="27"/>
                  <a:pt x="163" y="82"/>
                </a:cubicBezTo>
                <a:cubicBezTo>
                  <a:pt x="163" y="109"/>
                  <a:pt x="163" y="109"/>
                  <a:pt x="163" y="109"/>
                </a:cubicBezTo>
                <a:cubicBezTo>
                  <a:pt x="163" y="164"/>
                  <a:pt x="122" y="191"/>
                  <a:pt x="81" y="191"/>
                </a:cubicBezTo>
                <a:close/>
              </a:path>
            </a:pathLst>
          </a:custGeom>
          <a:solidFill>
            <a:schemeClr val="accent5"/>
          </a:solidFill>
          <a:ln>
            <a:noFill/>
          </a:ln>
          <a:effectLst/>
        </p:spPr>
        <p:txBody>
          <a:bodyPr wrap="none" anchor="ctr"/>
          <a:lstStyle/>
          <a:p>
            <a:endParaRPr lang="en-SV" sz="900"/>
          </a:p>
        </p:txBody>
      </p:sp>
      <p:sp>
        <p:nvSpPr>
          <p:cNvPr id="6" name="Freeform 2">
            <a:extLst>
              <a:ext uri="{FF2B5EF4-FFF2-40B4-BE49-F238E27FC236}">
                <a16:creationId xmlns:a16="http://schemas.microsoft.com/office/drawing/2014/main" id="{4B391017-D401-2930-D156-E13E511589F9}"/>
              </a:ext>
            </a:extLst>
          </p:cNvPr>
          <p:cNvSpPr>
            <a:spLocks noChangeArrowheads="1"/>
          </p:cNvSpPr>
          <p:nvPr/>
        </p:nvSpPr>
        <p:spPr bwMode="auto">
          <a:xfrm>
            <a:off x="627079" y="2727314"/>
            <a:ext cx="10927172" cy="3550796"/>
          </a:xfrm>
          <a:custGeom>
            <a:avLst/>
            <a:gdLst>
              <a:gd name="T0" fmla="*/ 1119 w 17012"/>
              <a:gd name="T1" fmla="*/ 14 h 10040"/>
              <a:gd name="T2" fmla="*/ 3820 w 17012"/>
              <a:gd name="T3" fmla="*/ 191 h 10040"/>
              <a:gd name="T4" fmla="*/ 4366 w 17012"/>
              <a:gd name="T5" fmla="*/ 341 h 10040"/>
              <a:gd name="T6" fmla="*/ 4475 w 17012"/>
              <a:gd name="T7" fmla="*/ 491 h 10040"/>
              <a:gd name="T8" fmla="*/ 4447 w 17012"/>
              <a:gd name="T9" fmla="*/ 627 h 10040"/>
              <a:gd name="T10" fmla="*/ 4011 w 17012"/>
              <a:gd name="T11" fmla="*/ 982 h 10040"/>
              <a:gd name="T12" fmla="*/ 2552 w 17012"/>
              <a:gd name="T13" fmla="*/ 1692 h 10040"/>
              <a:gd name="T14" fmla="*/ 2183 w 17012"/>
              <a:gd name="T15" fmla="*/ 2169 h 10040"/>
              <a:gd name="T16" fmla="*/ 2224 w 17012"/>
              <a:gd name="T17" fmla="*/ 2264 h 10040"/>
              <a:gd name="T18" fmla="*/ 2701 w 17012"/>
              <a:gd name="T19" fmla="*/ 2428 h 10040"/>
              <a:gd name="T20" fmla="*/ 5389 w 17012"/>
              <a:gd name="T21" fmla="*/ 2524 h 10040"/>
              <a:gd name="T22" fmla="*/ 9739 w 17012"/>
              <a:gd name="T23" fmla="*/ 2674 h 10040"/>
              <a:gd name="T24" fmla="*/ 10790 w 17012"/>
              <a:gd name="T25" fmla="*/ 3042 h 10040"/>
              <a:gd name="T26" fmla="*/ 10995 w 17012"/>
              <a:gd name="T27" fmla="*/ 3588 h 10040"/>
              <a:gd name="T28" fmla="*/ 10244 w 17012"/>
              <a:gd name="T29" fmla="*/ 4420 h 10040"/>
              <a:gd name="T30" fmla="*/ 7681 w 17012"/>
              <a:gd name="T31" fmla="*/ 5319 h 10040"/>
              <a:gd name="T32" fmla="*/ 6330 w 17012"/>
              <a:gd name="T33" fmla="*/ 6083 h 10040"/>
              <a:gd name="T34" fmla="*/ 6549 w 17012"/>
              <a:gd name="T35" fmla="*/ 7447 h 10040"/>
              <a:gd name="T36" fmla="*/ 7381 w 17012"/>
              <a:gd name="T37" fmla="*/ 8075 h 10040"/>
              <a:gd name="T38" fmla="*/ 9386 w 17012"/>
              <a:gd name="T39" fmla="*/ 8825 h 10040"/>
              <a:gd name="T40" fmla="*/ 14719 w 17012"/>
              <a:gd name="T41" fmla="*/ 9657 h 10040"/>
              <a:gd name="T42" fmla="*/ 16874 w 17012"/>
              <a:gd name="T43" fmla="*/ 9767 h 10040"/>
              <a:gd name="T44" fmla="*/ 16874 w 17012"/>
              <a:gd name="T45" fmla="*/ 10025 h 10040"/>
              <a:gd name="T46" fmla="*/ 12536 w 17012"/>
              <a:gd name="T47" fmla="*/ 9657 h 10040"/>
              <a:gd name="T48" fmla="*/ 8281 w 17012"/>
              <a:gd name="T49" fmla="*/ 8702 h 10040"/>
              <a:gd name="T50" fmla="*/ 7040 w 17012"/>
              <a:gd name="T51" fmla="*/ 8102 h 10040"/>
              <a:gd name="T52" fmla="*/ 6084 w 17012"/>
              <a:gd name="T53" fmla="*/ 7093 h 10040"/>
              <a:gd name="T54" fmla="*/ 6180 w 17012"/>
              <a:gd name="T55" fmla="*/ 5974 h 10040"/>
              <a:gd name="T56" fmla="*/ 7612 w 17012"/>
              <a:gd name="T57" fmla="*/ 5155 h 10040"/>
              <a:gd name="T58" fmla="*/ 10176 w 17012"/>
              <a:gd name="T59" fmla="*/ 4283 h 10040"/>
              <a:gd name="T60" fmla="*/ 10844 w 17012"/>
              <a:gd name="T61" fmla="*/ 3574 h 10040"/>
              <a:gd name="T62" fmla="*/ 10695 w 17012"/>
              <a:gd name="T63" fmla="*/ 3165 h 10040"/>
              <a:gd name="T64" fmla="*/ 9712 w 17012"/>
              <a:gd name="T65" fmla="*/ 2824 h 10040"/>
              <a:gd name="T66" fmla="*/ 5389 w 17012"/>
              <a:gd name="T67" fmla="*/ 2646 h 10040"/>
              <a:gd name="T68" fmla="*/ 2674 w 17012"/>
              <a:gd name="T69" fmla="*/ 2537 h 10040"/>
              <a:gd name="T70" fmla="*/ 2142 w 17012"/>
              <a:gd name="T71" fmla="*/ 2332 h 10040"/>
              <a:gd name="T72" fmla="*/ 2088 w 17012"/>
              <a:gd name="T73" fmla="*/ 2169 h 10040"/>
              <a:gd name="T74" fmla="*/ 2497 w 17012"/>
              <a:gd name="T75" fmla="*/ 1610 h 10040"/>
              <a:gd name="T76" fmla="*/ 3970 w 17012"/>
              <a:gd name="T77" fmla="*/ 900 h 10040"/>
              <a:gd name="T78" fmla="*/ 4366 w 17012"/>
              <a:gd name="T79" fmla="*/ 586 h 10040"/>
              <a:gd name="T80" fmla="*/ 4393 w 17012"/>
              <a:gd name="T81" fmla="*/ 491 h 10040"/>
              <a:gd name="T82" fmla="*/ 4325 w 17012"/>
              <a:gd name="T83" fmla="*/ 423 h 10040"/>
              <a:gd name="T84" fmla="*/ 3807 w 17012"/>
              <a:gd name="T85" fmla="*/ 273 h 10040"/>
              <a:gd name="T86" fmla="*/ 1119 w 17012"/>
              <a:gd name="T87" fmla="*/ 82 h 10040"/>
              <a:gd name="T88" fmla="*/ 0 w 17012"/>
              <a:gd name="T89" fmla="*/ 27 h 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12" h="10040">
                <a:moveTo>
                  <a:pt x="28" y="0"/>
                </a:moveTo>
                <a:lnTo>
                  <a:pt x="28" y="0"/>
                </a:lnTo>
                <a:cubicBezTo>
                  <a:pt x="396" y="0"/>
                  <a:pt x="751" y="0"/>
                  <a:pt x="1119" y="14"/>
                </a:cubicBezTo>
                <a:cubicBezTo>
                  <a:pt x="1474" y="27"/>
                  <a:pt x="1842" y="27"/>
                  <a:pt x="2197" y="55"/>
                </a:cubicBezTo>
                <a:cubicBezTo>
                  <a:pt x="2565" y="68"/>
                  <a:pt x="2920" y="95"/>
                  <a:pt x="3288" y="123"/>
                </a:cubicBezTo>
                <a:cubicBezTo>
                  <a:pt x="3465" y="150"/>
                  <a:pt x="3643" y="164"/>
                  <a:pt x="3820" y="191"/>
                </a:cubicBezTo>
                <a:cubicBezTo>
                  <a:pt x="3915" y="218"/>
                  <a:pt x="4011" y="232"/>
                  <a:pt x="4093" y="245"/>
                </a:cubicBezTo>
                <a:cubicBezTo>
                  <a:pt x="4134" y="259"/>
                  <a:pt x="4189" y="273"/>
                  <a:pt x="4229" y="286"/>
                </a:cubicBezTo>
                <a:cubicBezTo>
                  <a:pt x="4270" y="300"/>
                  <a:pt x="4311" y="327"/>
                  <a:pt x="4366" y="341"/>
                </a:cubicBezTo>
                <a:cubicBezTo>
                  <a:pt x="4379" y="355"/>
                  <a:pt x="4407" y="368"/>
                  <a:pt x="4420" y="396"/>
                </a:cubicBezTo>
                <a:cubicBezTo>
                  <a:pt x="4447" y="409"/>
                  <a:pt x="4461" y="437"/>
                  <a:pt x="4475" y="464"/>
                </a:cubicBezTo>
                <a:cubicBezTo>
                  <a:pt x="4475" y="477"/>
                  <a:pt x="4475" y="477"/>
                  <a:pt x="4475" y="491"/>
                </a:cubicBezTo>
                <a:cubicBezTo>
                  <a:pt x="4475" y="505"/>
                  <a:pt x="4475" y="505"/>
                  <a:pt x="4475" y="518"/>
                </a:cubicBezTo>
                <a:cubicBezTo>
                  <a:pt x="4475" y="532"/>
                  <a:pt x="4475" y="546"/>
                  <a:pt x="4475" y="559"/>
                </a:cubicBezTo>
                <a:cubicBezTo>
                  <a:pt x="4461" y="573"/>
                  <a:pt x="4461" y="600"/>
                  <a:pt x="4447" y="627"/>
                </a:cubicBezTo>
                <a:cubicBezTo>
                  <a:pt x="4420" y="668"/>
                  <a:pt x="4393" y="709"/>
                  <a:pt x="4352" y="750"/>
                </a:cubicBezTo>
                <a:cubicBezTo>
                  <a:pt x="4325" y="778"/>
                  <a:pt x="4284" y="805"/>
                  <a:pt x="4243" y="832"/>
                </a:cubicBezTo>
                <a:cubicBezTo>
                  <a:pt x="4175" y="900"/>
                  <a:pt x="4093" y="941"/>
                  <a:pt x="4011" y="982"/>
                </a:cubicBezTo>
                <a:cubicBezTo>
                  <a:pt x="3929" y="1023"/>
                  <a:pt x="3847" y="1064"/>
                  <a:pt x="3766" y="1105"/>
                </a:cubicBezTo>
                <a:cubicBezTo>
                  <a:pt x="3438" y="1269"/>
                  <a:pt x="3097" y="1391"/>
                  <a:pt x="2783" y="1569"/>
                </a:cubicBezTo>
                <a:cubicBezTo>
                  <a:pt x="2701" y="1610"/>
                  <a:pt x="2633" y="1651"/>
                  <a:pt x="2552" y="1692"/>
                </a:cubicBezTo>
                <a:cubicBezTo>
                  <a:pt x="2483" y="1746"/>
                  <a:pt x="2415" y="1801"/>
                  <a:pt x="2347" y="1855"/>
                </a:cubicBezTo>
                <a:cubicBezTo>
                  <a:pt x="2279" y="1910"/>
                  <a:pt x="2238" y="1978"/>
                  <a:pt x="2210" y="2060"/>
                </a:cubicBezTo>
                <a:cubicBezTo>
                  <a:pt x="2197" y="2087"/>
                  <a:pt x="2183" y="2128"/>
                  <a:pt x="2183" y="2169"/>
                </a:cubicBezTo>
                <a:cubicBezTo>
                  <a:pt x="2197" y="2183"/>
                  <a:pt x="2197" y="2183"/>
                  <a:pt x="2197" y="2196"/>
                </a:cubicBezTo>
                <a:cubicBezTo>
                  <a:pt x="2197" y="2210"/>
                  <a:pt x="2197" y="2210"/>
                  <a:pt x="2197" y="2223"/>
                </a:cubicBezTo>
                <a:cubicBezTo>
                  <a:pt x="2210" y="2237"/>
                  <a:pt x="2210" y="2251"/>
                  <a:pt x="2224" y="2264"/>
                </a:cubicBezTo>
                <a:cubicBezTo>
                  <a:pt x="2251" y="2292"/>
                  <a:pt x="2279" y="2305"/>
                  <a:pt x="2319" y="2332"/>
                </a:cubicBezTo>
                <a:cubicBezTo>
                  <a:pt x="2360" y="2346"/>
                  <a:pt x="2401" y="2360"/>
                  <a:pt x="2442" y="2374"/>
                </a:cubicBezTo>
                <a:cubicBezTo>
                  <a:pt x="2524" y="2401"/>
                  <a:pt x="2606" y="2415"/>
                  <a:pt x="2701" y="2428"/>
                </a:cubicBezTo>
                <a:cubicBezTo>
                  <a:pt x="2865" y="2456"/>
                  <a:pt x="3056" y="2483"/>
                  <a:pt x="3233" y="2496"/>
                </a:cubicBezTo>
                <a:cubicBezTo>
                  <a:pt x="3588" y="2524"/>
                  <a:pt x="3943" y="2524"/>
                  <a:pt x="4311" y="2524"/>
                </a:cubicBezTo>
                <a:cubicBezTo>
                  <a:pt x="4666" y="2537"/>
                  <a:pt x="5034" y="2524"/>
                  <a:pt x="5389" y="2524"/>
                </a:cubicBezTo>
                <a:cubicBezTo>
                  <a:pt x="6112" y="2524"/>
                  <a:pt x="6835" y="2510"/>
                  <a:pt x="7572" y="2524"/>
                </a:cubicBezTo>
                <a:cubicBezTo>
                  <a:pt x="7926" y="2524"/>
                  <a:pt x="8295" y="2537"/>
                  <a:pt x="8649" y="2565"/>
                </a:cubicBezTo>
                <a:cubicBezTo>
                  <a:pt x="9018" y="2578"/>
                  <a:pt x="9372" y="2619"/>
                  <a:pt x="9739" y="2674"/>
                </a:cubicBezTo>
                <a:cubicBezTo>
                  <a:pt x="9917" y="2701"/>
                  <a:pt x="10094" y="2742"/>
                  <a:pt x="10272" y="2797"/>
                </a:cubicBezTo>
                <a:cubicBezTo>
                  <a:pt x="10367" y="2824"/>
                  <a:pt x="10449" y="2851"/>
                  <a:pt x="10544" y="2892"/>
                </a:cubicBezTo>
                <a:cubicBezTo>
                  <a:pt x="10627" y="2933"/>
                  <a:pt x="10708" y="2974"/>
                  <a:pt x="10790" y="3042"/>
                </a:cubicBezTo>
                <a:cubicBezTo>
                  <a:pt x="10858" y="3096"/>
                  <a:pt x="10940" y="3178"/>
                  <a:pt x="10981" y="3288"/>
                </a:cubicBezTo>
                <a:cubicBezTo>
                  <a:pt x="10995" y="3342"/>
                  <a:pt x="11008" y="3397"/>
                  <a:pt x="11008" y="3451"/>
                </a:cubicBezTo>
                <a:cubicBezTo>
                  <a:pt x="11008" y="3492"/>
                  <a:pt x="10995" y="3547"/>
                  <a:pt x="10995" y="3588"/>
                </a:cubicBezTo>
                <a:cubicBezTo>
                  <a:pt x="10981" y="3697"/>
                  <a:pt x="10940" y="3792"/>
                  <a:pt x="10885" y="3874"/>
                </a:cubicBezTo>
                <a:cubicBezTo>
                  <a:pt x="10844" y="3956"/>
                  <a:pt x="10776" y="4038"/>
                  <a:pt x="10708" y="4106"/>
                </a:cubicBezTo>
                <a:cubicBezTo>
                  <a:pt x="10572" y="4242"/>
                  <a:pt x="10408" y="4338"/>
                  <a:pt x="10244" y="4420"/>
                </a:cubicBezTo>
                <a:cubicBezTo>
                  <a:pt x="10081" y="4514"/>
                  <a:pt x="9917" y="4583"/>
                  <a:pt x="9739" y="4651"/>
                </a:cubicBezTo>
                <a:cubicBezTo>
                  <a:pt x="9399" y="4787"/>
                  <a:pt x="9059" y="4883"/>
                  <a:pt x="8704" y="4992"/>
                </a:cubicBezTo>
                <a:cubicBezTo>
                  <a:pt x="8363" y="5101"/>
                  <a:pt x="8022" y="5196"/>
                  <a:pt x="7681" y="5319"/>
                </a:cubicBezTo>
                <a:cubicBezTo>
                  <a:pt x="7503" y="5374"/>
                  <a:pt x="7340" y="5442"/>
                  <a:pt x="7176" y="5510"/>
                </a:cubicBezTo>
                <a:cubicBezTo>
                  <a:pt x="7012" y="5578"/>
                  <a:pt x="6848" y="5660"/>
                  <a:pt x="6712" y="5756"/>
                </a:cubicBezTo>
                <a:cubicBezTo>
                  <a:pt x="6562" y="5837"/>
                  <a:pt x="6426" y="5947"/>
                  <a:pt x="6330" y="6083"/>
                </a:cubicBezTo>
                <a:cubicBezTo>
                  <a:pt x="6221" y="6220"/>
                  <a:pt x="6167" y="6369"/>
                  <a:pt x="6167" y="6533"/>
                </a:cubicBezTo>
                <a:cubicBezTo>
                  <a:pt x="6167" y="6697"/>
                  <a:pt x="6207" y="6861"/>
                  <a:pt x="6262" y="7011"/>
                </a:cubicBezTo>
                <a:cubicBezTo>
                  <a:pt x="6330" y="7174"/>
                  <a:pt x="6426" y="7311"/>
                  <a:pt x="6549" y="7447"/>
                </a:cubicBezTo>
                <a:cubicBezTo>
                  <a:pt x="6658" y="7570"/>
                  <a:pt x="6794" y="7679"/>
                  <a:pt x="6930" y="7788"/>
                </a:cubicBezTo>
                <a:cubicBezTo>
                  <a:pt x="7012" y="7843"/>
                  <a:pt x="7081" y="7884"/>
                  <a:pt x="7149" y="7938"/>
                </a:cubicBezTo>
                <a:cubicBezTo>
                  <a:pt x="7230" y="7979"/>
                  <a:pt x="7299" y="8034"/>
                  <a:pt x="7381" y="8075"/>
                </a:cubicBezTo>
                <a:cubicBezTo>
                  <a:pt x="7544" y="8157"/>
                  <a:pt x="7694" y="8239"/>
                  <a:pt x="7858" y="8307"/>
                </a:cubicBezTo>
                <a:cubicBezTo>
                  <a:pt x="8022" y="8375"/>
                  <a:pt x="8186" y="8443"/>
                  <a:pt x="8363" y="8511"/>
                </a:cubicBezTo>
                <a:cubicBezTo>
                  <a:pt x="8690" y="8634"/>
                  <a:pt x="9031" y="8730"/>
                  <a:pt x="9386" y="8825"/>
                </a:cubicBezTo>
                <a:cubicBezTo>
                  <a:pt x="9726" y="8921"/>
                  <a:pt x="10081" y="9003"/>
                  <a:pt x="10435" y="9071"/>
                </a:cubicBezTo>
                <a:cubicBezTo>
                  <a:pt x="11131" y="9221"/>
                  <a:pt x="11854" y="9330"/>
                  <a:pt x="12563" y="9425"/>
                </a:cubicBezTo>
                <a:cubicBezTo>
                  <a:pt x="13273" y="9521"/>
                  <a:pt x="13996" y="9589"/>
                  <a:pt x="14719" y="9657"/>
                </a:cubicBezTo>
                <a:cubicBezTo>
                  <a:pt x="15074" y="9684"/>
                  <a:pt x="15442" y="9698"/>
                  <a:pt x="15796" y="9725"/>
                </a:cubicBezTo>
                <a:cubicBezTo>
                  <a:pt x="16151" y="9739"/>
                  <a:pt x="16520" y="9767"/>
                  <a:pt x="16874" y="9767"/>
                </a:cubicBezTo>
                <a:lnTo>
                  <a:pt x="16874" y="9767"/>
                </a:lnTo>
                <a:cubicBezTo>
                  <a:pt x="16942" y="9767"/>
                  <a:pt x="17011" y="9835"/>
                  <a:pt x="16997" y="9903"/>
                </a:cubicBezTo>
                <a:cubicBezTo>
                  <a:pt x="16997" y="9971"/>
                  <a:pt x="16942" y="10039"/>
                  <a:pt x="16874" y="10025"/>
                </a:cubicBezTo>
                <a:lnTo>
                  <a:pt x="16874" y="10025"/>
                </a:lnTo>
                <a:cubicBezTo>
                  <a:pt x="16506" y="10025"/>
                  <a:pt x="16138" y="9998"/>
                  <a:pt x="15783" y="9985"/>
                </a:cubicBezTo>
                <a:cubicBezTo>
                  <a:pt x="15414" y="9957"/>
                  <a:pt x="15060" y="9930"/>
                  <a:pt x="14692" y="9903"/>
                </a:cubicBezTo>
                <a:cubicBezTo>
                  <a:pt x="13969" y="9835"/>
                  <a:pt x="13246" y="9767"/>
                  <a:pt x="12536" y="9657"/>
                </a:cubicBezTo>
                <a:cubicBezTo>
                  <a:pt x="11813" y="9562"/>
                  <a:pt x="11104" y="9453"/>
                  <a:pt x="10381" y="9289"/>
                </a:cubicBezTo>
                <a:cubicBezTo>
                  <a:pt x="10026" y="9221"/>
                  <a:pt x="9671" y="9139"/>
                  <a:pt x="9331" y="9030"/>
                </a:cubicBezTo>
                <a:cubicBezTo>
                  <a:pt x="8977" y="8934"/>
                  <a:pt x="8622" y="8825"/>
                  <a:pt x="8281" y="8702"/>
                </a:cubicBezTo>
                <a:cubicBezTo>
                  <a:pt x="8117" y="8634"/>
                  <a:pt x="7940" y="8566"/>
                  <a:pt x="7776" y="8498"/>
                </a:cubicBezTo>
                <a:cubicBezTo>
                  <a:pt x="7612" y="8416"/>
                  <a:pt x="7449" y="8334"/>
                  <a:pt x="7285" y="8252"/>
                </a:cubicBezTo>
                <a:cubicBezTo>
                  <a:pt x="7203" y="8198"/>
                  <a:pt x="7121" y="8157"/>
                  <a:pt x="7040" y="8102"/>
                </a:cubicBezTo>
                <a:cubicBezTo>
                  <a:pt x="6972" y="8061"/>
                  <a:pt x="6889" y="8006"/>
                  <a:pt x="6821" y="7952"/>
                </a:cubicBezTo>
                <a:cubicBezTo>
                  <a:pt x="6671" y="7843"/>
                  <a:pt x="6521" y="7720"/>
                  <a:pt x="6398" y="7570"/>
                </a:cubicBezTo>
                <a:cubicBezTo>
                  <a:pt x="6276" y="7434"/>
                  <a:pt x="6167" y="7270"/>
                  <a:pt x="6084" y="7093"/>
                </a:cubicBezTo>
                <a:cubicBezTo>
                  <a:pt x="6016" y="6915"/>
                  <a:pt x="5975" y="6724"/>
                  <a:pt x="5975" y="6520"/>
                </a:cubicBezTo>
                <a:cubicBezTo>
                  <a:pt x="5975" y="6424"/>
                  <a:pt x="5989" y="6329"/>
                  <a:pt x="6030" y="6233"/>
                </a:cubicBezTo>
                <a:cubicBezTo>
                  <a:pt x="6071" y="6138"/>
                  <a:pt x="6112" y="6042"/>
                  <a:pt x="6180" y="5974"/>
                </a:cubicBezTo>
                <a:cubicBezTo>
                  <a:pt x="6303" y="5810"/>
                  <a:pt x="6453" y="5688"/>
                  <a:pt x="6603" y="5592"/>
                </a:cubicBezTo>
                <a:cubicBezTo>
                  <a:pt x="6767" y="5496"/>
                  <a:pt x="6930" y="5415"/>
                  <a:pt x="7108" y="5347"/>
                </a:cubicBezTo>
                <a:cubicBezTo>
                  <a:pt x="7271" y="5265"/>
                  <a:pt x="7449" y="5210"/>
                  <a:pt x="7612" y="5155"/>
                </a:cubicBezTo>
                <a:cubicBezTo>
                  <a:pt x="7967" y="5033"/>
                  <a:pt x="8308" y="4937"/>
                  <a:pt x="8663" y="4828"/>
                </a:cubicBezTo>
                <a:cubicBezTo>
                  <a:pt x="9004" y="4732"/>
                  <a:pt x="9345" y="4623"/>
                  <a:pt x="9685" y="4501"/>
                </a:cubicBezTo>
                <a:cubicBezTo>
                  <a:pt x="9849" y="4434"/>
                  <a:pt x="10012" y="4365"/>
                  <a:pt x="10176" y="4283"/>
                </a:cubicBezTo>
                <a:cubicBezTo>
                  <a:pt x="10326" y="4202"/>
                  <a:pt x="10476" y="4106"/>
                  <a:pt x="10599" y="3983"/>
                </a:cubicBezTo>
                <a:cubicBezTo>
                  <a:pt x="10654" y="3929"/>
                  <a:pt x="10708" y="3860"/>
                  <a:pt x="10749" y="3792"/>
                </a:cubicBezTo>
                <a:cubicBezTo>
                  <a:pt x="10790" y="3724"/>
                  <a:pt x="10817" y="3642"/>
                  <a:pt x="10844" y="3574"/>
                </a:cubicBezTo>
                <a:cubicBezTo>
                  <a:pt x="10844" y="3533"/>
                  <a:pt x="10844" y="3492"/>
                  <a:pt x="10844" y="3451"/>
                </a:cubicBezTo>
                <a:cubicBezTo>
                  <a:pt x="10844" y="3410"/>
                  <a:pt x="10844" y="3369"/>
                  <a:pt x="10831" y="3342"/>
                </a:cubicBezTo>
                <a:cubicBezTo>
                  <a:pt x="10804" y="3274"/>
                  <a:pt x="10749" y="3206"/>
                  <a:pt x="10695" y="3165"/>
                </a:cubicBezTo>
                <a:cubicBezTo>
                  <a:pt x="10627" y="3110"/>
                  <a:pt x="10558" y="3069"/>
                  <a:pt x="10476" y="3028"/>
                </a:cubicBezTo>
                <a:cubicBezTo>
                  <a:pt x="10394" y="2987"/>
                  <a:pt x="10313" y="2960"/>
                  <a:pt x="10231" y="2933"/>
                </a:cubicBezTo>
                <a:cubicBezTo>
                  <a:pt x="10067" y="2892"/>
                  <a:pt x="9890" y="2851"/>
                  <a:pt x="9712" y="2824"/>
                </a:cubicBezTo>
                <a:cubicBezTo>
                  <a:pt x="9358" y="2755"/>
                  <a:pt x="9004" y="2728"/>
                  <a:pt x="8649" y="2701"/>
                </a:cubicBezTo>
                <a:cubicBezTo>
                  <a:pt x="8281" y="2674"/>
                  <a:pt x="7926" y="2660"/>
                  <a:pt x="7558" y="2660"/>
                </a:cubicBezTo>
                <a:cubicBezTo>
                  <a:pt x="6835" y="2646"/>
                  <a:pt x="6112" y="2646"/>
                  <a:pt x="5389" y="2646"/>
                </a:cubicBezTo>
                <a:cubicBezTo>
                  <a:pt x="5034" y="2646"/>
                  <a:pt x="4666" y="2646"/>
                  <a:pt x="4311" y="2646"/>
                </a:cubicBezTo>
                <a:cubicBezTo>
                  <a:pt x="3943" y="2633"/>
                  <a:pt x="3588" y="2633"/>
                  <a:pt x="3220" y="2605"/>
                </a:cubicBezTo>
                <a:cubicBezTo>
                  <a:pt x="3043" y="2592"/>
                  <a:pt x="2865" y="2565"/>
                  <a:pt x="2674" y="2537"/>
                </a:cubicBezTo>
                <a:cubicBezTo>
                  <a:pt x="2592" y="2524"/>
                  <a:pt x="2497" y="2496"/>
                  <a:pt x="2401" y="2469"/>
                </a:cubicBezTo>
                <a:cubicBezTo>
                  <a:pt x="2360" y="2456"/>
                  <a:pt x="2319" y="2442"/>
                  <a:pt x="2279" y="2415"/>
                </a:cubicBezTo>
                <a:cubicBezTo>
                  <a:pt x="2224" y="2401"/>
                  <a:pt x="2183" y="2374"/>
                  <a:pt x="2142" y="2332"/>
                </a:cubicBezTo>
                <a:cubicBezTo>
                  <a:pt x="2129" y="2305"/>
                  <a:pt x="2115" y="2292"/>
                  <a:pt x="2101" y="2251"/>
                </a:cubicBezTo>
                <a:cubicBezTo>
                  <a:pt x="2101" y="2237"/>
                  <a:pt x="2088" y="2223"/>
                  <a:pt x="2088" y="2210"/>
                </a:cubicBezTo>
                <a:cubicBezTo>
                  <a:pt x="2088" y="2196"/>
                  <a:pt x="2088" y="2183"/>
                  <a:pt x="2088" y="2169"/>
                </a:cubicBezTo>
                <a:cubicBezTo>
                  <a:pt x="2088" y="2128"/>
                  <a:pt x="2088" y="2074"/>
                  <a:pt x="2115" y="2019"/>
                </a:cubicBezTo>
                <a:cubicBezTo>
                  <a:pt x="2142" y="1923"/>
                  <a:pt x="2210" y="1841"/>
                  <a:pt x="2279" y="1787"/>
                </a:cubicBezTo>
                <a:cubicBezTo>
                  <a:pt x="2347" y="1719"/>
                  <a:pt x="2415" y="1664"/>
                  <a:pt x="2497" y="1610"/>
                </a:cubicBezTo>
                <a:cubicBezTo>
                  <a:pt x="2579" y="1569"/>
                  <a:pt x="2661" y="1514"/>
                  <a:pt x="2742" y="1473"/>
                </a:cubicBezTo>
                <a:cubicBezTo>
                  <a:pt x="3070" y="1310"/>
                  <a:pt x="3397" y="1173"/>
                  <a:pt x="3725" y="1023"/>
                </a:cubicBezTo>
                <a:cubicBezTo>
                  <a:pt x="3807" y="982"/>
                  <a:pt x="3888" y="955"/>
                  <a:pt x="3970" y="900"/>
                </a:cubicBezTo>
                <a:cubicBezTo>
                  <a:pt x="4052" y="859"/>
                  <a:pt x="4120" y="819"/>
                  <a:pt x="4189" y="764"/>
                </a:cubicBezTo>
                <a:cubicBezTo>
                  <a:pt x="4229" y="737"/>
                  <a:pt x="4257" y="709"/>
                  <a:pt x="4298" y="682"/>
                </a:cubicBezTo>
                <a:cubicBezTo>
                  <a:pt x="4325" y="655"/>
                  <a:pt x="4352" y="627"/>
                  <a:pt x="4366" y="586"/>
                </a:cubicBezTo>
                <a:cubicBezTo>
                  <a:pt x="4379" y="573"/>
                  <a:pt x="4379" y="546"/>
                  <a:pt x="4379" y="532"/>
                </a:cubicBezTo>
                <a:cubicBezTo>
                  <a:pt x="4393" y="518"/>
                  <a:pt x="4393" y="518"/>
                  <a:pt x="4393" y="505"/>
                </a:cubicBezTo>
                <a:lnTo>
                  <a:pt x="4393" y="491"/>
                </a:lnTo>
                <a:lnTo>
                  <a:pt x="4393" y="491"/>
                </a:lnTo>
                <a:cubicBezTo>
                  <a:pt x="4393" y="477"/>
                  <a:pt x="4379" y="464"/>
                  <a:pt x="4366" y="450"/>
                </a:cubicBezTo>
                <a:cubicBezTo>
                  <a:pt x="4352" y="437"/>
                  <a:pt x="4338" y="423"/>
                  <a:pt x="4325" y="423"/>
                </a:cubicBezTo>
                <a:cubicBezTo>
                  <a:pt x="4284" y="396"/>
                  <a:pt x="4243" y="382"/>
                  <a:pt x="4202" y="368"/>
                </a:cubicBezTo>
                <a:cubicBezTo>
                  <a:pt x="4161" y="355"/>
                  <a:pt x="4120" y="341"/>
                  <a:pt x="4079" y="327"/>
                </a:cubicBezTo>
                <a:cubicBezTo>
                  <a:pt x="3984" y="314"/>
                  <a:pt x="3902" y="286"/>
                  <a:pt x="3807" y="273"/>
                </a:cubicBezTo>
                <a:cubicBezTo>
                  <a:pt x="3629" y="245"/>
                  <a:pt x="3452" y="218"/>
                  <a:pt x="3274" y="204"/>
                </a:cubicBezTo>
                <a:cubicBezTo>
                  <a:pt x="2920" y="164"/>
                  <a:pt x="2552" y="136"/>
                  <a:pt x="2197" y="123"/>
                </a:cubicBezTo>
                <a:cubicBezTo>
                  <a:pt x="1842" y="95"/>
                  <a:pt x="1474" y="82"/>
                  <a:pt x="1119" y="82"/>
                </a:cubicBezTo>
                <a:cubicBezTo>
                  <a:pt x="751" y="68"/>
                  <a:pt x="396" y="55"/>
                  <a:pt x="28" y="55"/>
                </a:cubicBezTo>
                <a:lnTo>
                  <a:pt x="28" y="55"/>
                </a:lnTo>
                <a:cubicBezTo>
                  <a:pt x="14" y="55"/>
                  <a:pt x="0" y="41"/>
                  <a:pt x="0" y="27"/>
                </a:cubicBezTo>
                <a:cubicBezTo>
                  <a:pt x="0" y="14"/>
                  <a:pt x="14" y="0"/>
                  <a:pt x="28" y="0"/>
                </a:cubicBezTo>
              </a:path>
            </a:pathLst>
          </a:custGeom>
          <a:solidFill>
            <a:schemeClr val="bg1">
              <a:lumMod val="95000"/>
            </a:schemeClr>
          </a:solidFill>
          <a:ln>
            <a:solidFill>
              <a:srgbClr val="FFC000"/>
            </a:solidFill>
          </a:ln>
          <a:effectLst/>
        </p:spPr>
        <p:txBody>
          <a:bodyPr wrap="none" anchor="ctr"/>
          <a:lstStyle/>
          <a:p>
            <a:endParaRPr lang="en-SV" sz="900"/>
          </a:p>
        </p:txBody>
      </p:sp>
      <p:grpSp>
        <p:nvGrpSpPr>
          <p:cNvPr id="7" name="Group 3">
            <a:extLst>
              <a:ext uri="{FF2B5EF4-FFF2-40B4-BE49-F238E27FC236}">
                <a16:creationId xmlns:a16="http://schemas.microsoft.com/office/drawing/2014/main" id="{C0AF7627-EEA9-C887-EF76-1950CA88BD49}"/>
              </a:ext>
            </a:extLst>
          </p:cNvPr>
          <p:cNvGrpSpPr/>
          <p:nvPr/>
        </p:nvGrpSpPr>
        <p:grpSpPr>
          <a:xfrm>
            <a:off x="10080900" y="4184755"/>
            <a:ext cx="1333066" cy="1161623"/>
            <a:chOff x="15537700" y="6099082"/>
            <a:chExt cx="3752309" cy="4203975"/>
          </a:xfrm>
          <a:solidFill>
            <a:schemeClr val="accent5"/>
          </a:solidFill>
        </p:grpSpPr>
        <p:sp>
          <p:nvSpPr>
            <p:cNvPr id="8" name="Freeform 4">
              <a:extLst>
                <a:ext uri="{FF2B5EF4-FFF2-40B4-BE49-F238E27FC236}">
                  <a16:creationId xmlns:a16="http://schemas.microsoft.com/office/drawing/2014/main" id="{180DF4BD-A09F-476E-FC90-CF482A08D779}"/>
                </a:ext>
              </a:extLst>
            </p:cNvPr>
            <p:cNvSpPr>
              <a:spLocks noChangeArrowheads="1"/>
            </p:cNvSpPr>
            <p:nvPr/>
          </p:nvSpPr>
          <p:spPr bwMode="auto">
            <a:xfrm>
              <a:off x="17452072" y="9344134"/>
              <a:ext cx="1247296" cy="958923"/>
            </a:xfrm>
            <a:custGeom>
              <a:avLst/>
              <a:gdLst>
                <a:gd name="T0" fmla="*/ 1583 w 1584"/>
                <a:gd name="T1" fmla="*/ 0 h 1215"/>
                <a:gd name="T2" fmla="*/ 0 w 1584"/>
                <a:gd name="T3" fmla="*/ 0 h 1215"/>
                <a:gd name="T4" fmla="*/ 0 w 1584"/>
                <a:gd name="T5" fmla="*/ 1214 h 1215"/>
                <a:gd name="T6" fmla="*/ 1583 w 1584"/>
                <a:gd name="T7" fmla="*/ 0 h 1215"/>
              </a:gdLst>
              <a:ahLst/>
              <a:cxnLst>
                <a:cxn ang="0">
                  <a:pos x="T0" y="T1"/>
                </a:cxn>
                <a:cxn ang="0">
                  <a:pos x="T2" y="T3"/>
                </a:cxn>
                <a:cxn ang="0">
                  <a:pos x="T4" y="T5"/>
                </a:cxn>
                <a:cxn ang="0">
                  <a:pos x="T6" y="T7"/>
                </a:cxn>
              </a:cxnLst>
              <a:rect l="0" t="0" r="r" b="b"/>
              <a:pathLst>
                <a:path w="1584" h="1215">
                  <a:moveTo>
                    <a:pt x="1583" y="0"/>
                  </a:moveTo>
                  <a:lnTo>
                    <a:pt x="0" y="0"/>
                  </a:lnTo>
                  <a:lnTo>
                    <a:pt x="0" y="1214"/>
                  </a:lnTo>
                  <a:lnTo>
                    <a:pt x="1583"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900"/>
            </a:p>
          </p:txBody>
        </p:sp>
        <p:sp>
          <p:nvSpPr>
            <p:cNvPr id="9" name="Freeform 5">
              <a:extLst>
                <a:ext uri="{FF2B5EF4-FFF2-40B4-BE49-F238E27FC236}">
                  <a16:creationId xmlns:a16="http://schemas.microsoft.com/office/drawing/2014/main" id="{C4EE5479-B431-5BCC-5110-304BD516FF39}"/>
                </a:ext>
              </a:extLst>
            </p:cNvPr>
            <p:cNvSpPr>
              <a:spLocks noChangeArrowheads="1"/>
            </p:cNvSpPr>
            <p:nvPr/>
          </p:nvSpPr>
          <p:spPr bwMode="auto">
            <a:xfrm>
              <a:off x="15537700" y="6099082"/>
              <a:ext cx="3752309" cy="3752309"/>
            </a:xfrm>
            <a:custGeom>
              <a:avLst/>
              <a:gdLst>
                <a:gd name="T0" fmla="*/ 2387 w 4762"/>
                <a:gd name="T1" fmla="*/ 4761 h 4762"/>
                <a:gd name="T2" fmla="*/ 2387 w 4762"/>
                <a:gd name="T3" fmla="*/ 4761 h 4762"/>
                <a:gd name="T4" fmla="*/ 0 w 4762"/>
                <a:gd name="T5" fmla="*/ 2388 h 4762"/>
                <a:gd name="T6" fmla="*/ 2387 w 4762"/>
                <a:gd name="T7" fmla="*/ 0 h 4762"/>
                <a:gd name="T8" fmla="*/ 4761 w 4762"/>
                <a:gd name="T9" fmla="*/ 2388 h 4762"/>
                <a:gd name="T10" fmla="*/ 2387 w 4762"/>
                <a:gd name="T11" fmla="*/ 4761 h 4762"/>
              </a:gdLst>
              <a:ahLst/>
              <a:cxnLst>
                <a:cxn ang="0">
                  <a:pos x="T0" y="T1"/>
                </a:cxn>
                <a:cxn ang="0">
                  <a:pos x="T2" y="T3"/>
                </a:cxn>
                <a:cxn ang="0">
                  <a:pos x="T4" y="T5"/>
                </a:cxn>
                <a:cxn ang="0">
                  <a:pos x="T6" y="T7"/>
                </a:cxn>
                <a:cxn ang="0">
                  <a:pos x="T8" y="T9"/>
                </a:cxn>
                <a:cxn ang="0">
                  <a:pos x="T10" y="T11"/>
                </a:cxn>
              </a:cxnLst>
              <a:rect l="0" t="0" r="r" b="b"/>
              <a:pathLst>
                <a:path w="4762" h="4762">
                  <a:moveTo>
                    <a:pt x="2387" y="4761"/>
                  </a:moveTo>
                  <a:lnTo>
                    <a:pt x="2387" y="4761"/>
                  </a:lnTo>
                  <a:cubicBezTo>
                    <a:pt x="1064" y="4761"/>
                    <a:pt x="0" y="3696"/>
                    <a:pt x="0" y="2388"/>
                  </a:cubicBezTo>
                  <a:cubicBezTo>
                    <a:pt x="0" y="1065"/>
                    <a:pt x="1064" y="0"/>
                    <a:pt x="2387" y="0"/>
                  </a:cubicBezTo>
                  <a:cubicBezTo>
                    <a:pt x="3697" y="0"/>
                    <a:pt x="4761" y="1065"/>
                    <a:pt x="4761" y="2388"/>
                  </a:cubicBezTo>
                  <a:cubicBezTo>
                    <a:pt x="4761" y="3696"/>
                    <a:pt x="3697" y="4761"/>
                    <a:pt x="2387" y="47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900"/>
            </a:p>
          </p:txBody>
        </p:sp>
      </p:grpSp>
      <p:sp>
        <p:nvSpPr>
          <p:cNvPr id="10" name="Freeform 6">
            <a:extLst>
              <a:ext uri="{FF2B5EF4-FFF2-40B4-BE49-F238E27FC236}">
                <a16:creationId xmlns:a16="http://schemas.microsoft.com/office/drawing/2014/main" id="{E232E449-1B33-5AF9-6813-F7CE1CDF9A95}"/>
              </a:ext>
            </a:extLst>
          </p:cNvPr>
          <p:cNvSpPr>
            <a:spLocks noChangeArrowheads="1"/>
          </p:cNvSpPr>
          <p:nvPr/>
        </p:nvSpPr>
        <p:spPr bwMode="auto">
          <a:xfrm>
            <a:off x="10665912" y="6138246"/>
            <a:ext cx="190196" cy="194798"/>
          </a:xfrm>
          <a:custGeom>
            <a:avLst/>
            <a:gdLst>
              <a:gd name="T0" fmla="*/ 0 w 547"/>
              <a:gd name="T1" fmla="*/ 287 h 561"/>
              <a:gd name="T2" fmla="*/ 0 w 547"/>
              <a:gd name="T3" fmla="*/ 287 h 561"/>
              <a:gd name="T4" fmla="*/ 273 w 547"/>
              <a:gd name="T5" fmla="*/ 0 h 561"/>
              <a:gd name="T6" fmla="*/ 546 w 547"/>
              <a:gd name="T7" fmla="*/ 287 h 561"/>
              <a:gd name="T8" fmla="*/ 273 w 547"/>
              <a:gd name="T9" fmla="*/ 560 h 561"/>
              <a:gd name="T10" fmla="*/ 0 w 547"/>
              <a:gd name="T11" fmla="*/ 287 h 561"/>
            </a:gdLst>
            <a:ahLst/>
            <a:cxnLst>
              <a:cxn ang="0">
                <a:pos x="T0" y="T1"/>
              </a:cxn>
              <a:cxn ang="0">
                <a:pos x="T2" y="T3"/>
              </a:cxn>
              <a:cxn ang="0">
                <a:pos x="T4" y="T5"/>
              </a:cxn>
              <a:cxn ang="0">
                <a:pos x="T6" y="T7"/>
              </a:cxn>
              <a:cxn ang="0">
                <a:pos x="T8" y="T9"/>
              </a:cxn>
              <a:cxn ang="0">
                <a:pos x="T10" y="T11"/>
              </a:cxn>
            </a:cxnLst>
            <a:rect l="0" t="0" r="r" b="b"/>
            <a:pathLst>
              <a:path w="547" h="561">
                <a:moveTo>
                  <a:pt x="0" y="287"/>
                </a:moveTo>
                <a:lnTo>
                  <a:pt x="0" y="287"/>
                </a:lnTo>
                <a:cubicBezTo>
                  <a:pt x="0" y="137"/>
                  <a:pt x="123" y="0"/>
                  <a:pt x="273" y="0"/>
                </a:cubicBezTo>
                <a:cubicBezTo>
                  <a:pt x="423" y="0"/>
                  <a:pt x="546" y="137"/>
                  <a:pt x="546" y="287"/>
                </a:cubicBezTo>
                <a:cubicBezTo>
                  <a:pt x="546" y="437"/>
                  <a:pt x="423" y="560"/>
                  <a:pt x="273" y="560"/>
                </a:cubicBezTo>
                <a:cubicBezTo>
                  <a:pt x="123" y="560"/>
                  <a:pt x="0" y="437"/>
                  <a:pt x="0" y="287"/>
                </a:cubicBezTo>
              </a:path>
            </a:pathLst>
          </a:custGeom>
          <a:solidFill>
            <a:schemeClr val="accent5"/>
          </a:solidFill>
          <a:ln>
            <a:noFill/>
          </a:ln>
          <a:effectLst/>
        </p:spPr>
        <p:txBody>
          <a:bodyPr wrap="none" anchor="ctr"/>
          <a:lstStyle/>
          <a:p>
            <a:endParaRPr lang="en-SV" sz="900"/>
          </a:p>
        </p:txBody>
      </p:sp>
      <p:sp>
        <p:nvSpPr>
          <p:cNvPr id="11" name="Freeform 7">
            <a:extLst>
              <a:ext uri="{FF2B5EF4-FFF2-40B4-BE49-F238E27FC236}">
                <a16:creationId xmlns:a16="http://schemas.microsoft.com/office/drawing/2014/main" id="{C456E15C-4B05-F9C9-FF17-B46562D6E354}"/>
              </a:ext>
            </a:extLst>
          </p:cNvPr>
          <p:cNvSpPr>
            <a:spLocks noChangeArrowheads="1"/>
          </p:cNvSpPr>
          <p:nvPr/>
        </p:nvSpPr>
        <p:spPr bwMode="auto">
          <a:xfrm>
            <a:off x="8089736" y="5458622"/>
            <a:ext cx="47549" cy="450947"/>
          </a:xfrm>
          <a:custGeom>
            <a:avLst/>
            <a:gdLst>
              <a:gd name="T0" fmla="*/ 68 w 138"/>
              <a:gd name="T1" fmla="*/ 1296 h 1297"/>
              <a:gd name="T2" fmla="*/ 68 w 138"/>
              <a:gd name="T3" fmla="*/ 1296 h 1297"/>
              <a:gd name="T4" fmla="*/ 0 w 138"/>
              <a:gd name="T5" fmla="*/ 1228 h 1297"/>
              <a:gd name="T6" fmla="*/ 0 w 138"/>
              <a:gd name="T7" fmla="*/ 1200 h 1297"/>
              <a:gd name="T8" fmla="*/ 68 w 138"/>
              <a:gd name="T9" fmla="*/ 1132 h 1297"/>
              <a:gd name="T10" fmla="*/ 137 w 138"/>
              <a:gd name="T11" fmla="*/ 1200 h 1297"/>
              <a:gd name="T12" fmla="*/ 137 w 138"/>
              <a:gd name="T13" fmla="*/ 1228 h 1297"/>
              <a:gd name="T14" fmla="*/ 68 w 138"/>
              <a:gd name="T15" fmla="*/ 1296 h 1297"/>
              <a:gd name="T16" fmla="*/ 68 w 138"/>
              <a:gd name="T17" fmla="*/ 928 h 1297"/>
              <a:gd name="T18" fmla="*/ 68 w 138"/>
              <a:gd name="T19" fmla="*/ 928 h 1297"/>
              <a:gd name="T20" fmla="*/ 0 w 138"/>
              <a:gd name="T21" fmla="*/ 859 h 1297"/>
              <a:gd name="T22" fmla="*/ 0 w 138"/>
              <a:gd name="T23" fmla="*/ 819 h 1297"/>
              <a:gd name="T24" fmla="*/ 68 w 138"/>
              <a:gd name="T25" fmla="*/ 750 h 1297"/>
              <a:gd name="T26" fmla="*/ 137 w 138"/>
              <a:gd name="T27" fmla="*/ 819 h 1297"/>
              <a:gd name="T28" fmla="*/ 137 w 138"/>
              <a:gd name="T29" fmla="*/ 859 h 1297"/>
              <a:gd name="T30" fmla="*/ 68 w 138"/>
              <a:gd name="T31" fmla="*/ 928 h 1297"/>
              <a:gd name="T32" fmla="*/ 68 w 138"/>
              <a:gd name="T33" fmla="*/ 546 h 1297"/>
              <a:gd name="T34" fmla="*/ 68 w 138"/>
              <a:gd name="T35" fmla="*/ 546 h 1297"/>
              <a:gd name="T36" fmla="*/ 0 w 138"/>
              <a:gd name="T37" fmla="*/ 477 h 1297"/>
              <a:gd name="T38" fmla="*/ 0 w 138"/>
              <a:gd name="T39" fmla="*/ 437 h 1297"/>
              <a:gd name="T40" fmla="*/ 68 w 138"/>
              <a:gd name="T41" fmla="*/ 368 h 1297"/>
              <a:gd name="T42" fmla="*/ 137 w 138"/>
              <a:gd name="T43" fmla="*/ 437 h 1297"/>
              <a:gd name="T44" fmla="*/ 137 w 138"/>
              <a:gd name="T45" fmla="*/ 477 h 1297"/>
              <a:gd name="T46" fmla="*/ 68 w 138"/>
              <a:gd name="T47" fmla="*/ 546 h 1297"/>
              <a:gd name="T48" fmla="*/ 68 w 138"/>
              <a:gd name="T49" fmla="*/ 164 h 1297"/>
              <a:gd name="T50" fmla="*/ 68 w 138"/>
              <a:gd name="T51" fmla="*/ 164 h 1297"/>
              <a:gd name="T52" fmla="*/ 0 w 138"/>
              <a:gd name="T53" fmla="*/ 95 h 1297"/>
              <a:gd name="T54" fmla="*/ 0 w 138"/>
              <a:gd name="T55" fmla="*/ 68 h 1297"/>
              <a:gd name="T56" fmla="*/ 68 w 138"/>
              <a:gd name="T57" fmla="*/ 0 h 1297"/>
              <a:gd name="T58" fmla="*/ 137 w 138"/>
              <a:gd name="T59" fmla="*/ 68 h 1297"/>
              <a:gd name="T60" fmla="*/ 137 w 138"/>
              <a:gd name="T61" fmla="*/ 95 h 1297"/>
              <a:gd name="T62" fmla="*/ 68 w 138"/>
              <a:gd name="T63" fmla="*/ 164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1297">
                <a:moveTo>
                  <a:pt x="68" y="1296"/>
                </a:moveTo>
                <a:lnTo>
                  <a:pt x="68" y="1296"/>
                </a:lnTo>
                <a:cubicBezTo>
                  <a:pt x="28" y="1296"/>
                  <a:pt x="0" y="1269"/>
                  <a:pt x="0" y="1228"/>
                </a:cubicBezTo>
                <a:cubicBezTo>
                  <a:pt x="0" y="1200"/>
                  <a:pt x="0" y="1200"/>
                  <a:pt x="0" y="1200"/>
                </a:cubicBezTo>
                <a:cubicBezTo>
                  <a:pt x="0" y="1160"/>
                  <a:pt x="28" y="1132"/>
                  <a:pt x="68" y="1132"/>
                </a:cubicBezTo>
                <a:cubicBezTo>
                  <a:pt x="110" y="1132"/>
                  <a:pt x="137" y="1160"/>
                  <a:pt x="137" y="1200"/>
                </a:cubicBezTo>
                <a:cubicBezTo>
                  <a:pt x="137" y="1228"/>
                  <a:pt x="137" y="1228"/>
                  <a:pt x="137" y="1228"/>
                </a:cubicBezTo>
                <a:cubicBezTo>
                  <a:pt x="137" y="1269"/>
                  <a:pt x="110" y="1296"/>
                  <a:pt x="68" y="1296"/>
                </a:cubicBezTo>
                <a:close/>
                <a:moveTo>
                  <a:pt x="68" y="928"/>
                </a:moveTo>
                <a:lnTo>
                  <a:pt x="68" y="928"/>
                </a:lnTo>
                <a:cubicBezTo>
                  <a:pt x="28" y="928"/>
                  <a:pt x="0" y="887"/>
                  <a:pt x="0" y="859"/>
                </a:cubicBezTo>
                <a:cubicBezTo>
                  <a:pt x="0" y="819"/>
                  <a:pt x="0" y="819"/>
                  <a:pt x="0" y="819"/>
                </a:cubicBezTo>
                <a:cubicBezTo>
                  <a:pt x="0" y="778"/>
                  <a:pt x="28" y="750"/>
                  <a:pt x="68" y="750"/>
                </a:cubicBezTo>
                <a:cubicBezTo>
                  <a:pt x="110" y="750"/>
                  <a:pt x="137" y="778"/>
                  <a:pt x="137" y="819"/>
                </a:cubicBezTo>
                <a:cubicBezTo>
                  <a:pt x="137" y="859"/>
                  <a:pt x="137" y="859"/>
                  <a:pt x="137" y="859"/>
                </a:cubicBezTo>
                <a:cubicBezTo>
                  <a:pt x="137" y="887"/>
                  <a:pt x="110" y="928"/>
                  <a:pt x="68" y="928"/>
                </a:cubicBezTo>
                <a:close/>
                <a:moveTo>
                  <a:pt x="68" y="546"/>
                </a:moveTo>
                <a:lnTo>
                  <a:pt x="68" y="546"/>
                </a:lnTo>
                <a:cubicBezTo>
                  <a:pt x="28" y="546"/>
                  <a:pt x="0" y="518"/>
                  <a:pt x="0" y="477"/>
                </a:cubicBezTo>
                <a:cubicBezTo>
                  <a:pt x="0" y="437"/>
                  <a:pt x="0" y="437"/>
                  <a:pt x="0" y="437"/>
                </a:cubicBezTo>
                <a:cubicBezTo>
                  <a:pt x="0" y="409"/>
                  <a:pt x="28" y="368"/>
                  <a:pt x="68" y="368"/>
                </a:cubicBezTo>
                <a:cubicBezTo>
                  <a:pt x="110" y="368"/>
                  <a:pt x="137" y="409"/>
                  <a:pt x="137" y="437"/>
                </a:cubicBezTo>
                <a:cubicBezTo>
                  <a:pt x="137" y="477"/>
                  <a:pt x="137" y="477"/>
                  <a:pt x="137" y="477"/>
                </a:cubicBezTo>
                <a:cubicBezTo>
                  <a:pt x="137" y="518"/>
                  <a:pt x="110" y="546"/>
                  <a:pt x="68" y="546"/>
                </a:cubicBezTo>
                <a:close/>
                <a:moveTo>
                  <a:pt x="68" y="164"/>
                </a:moveTo>
                <a:lnTo>
                  <a:pt x="68" y="164"/>
                </a:lnTo>
                <a:cubicBezTo>
                  <a:pt x="28" y="164"/>
                  <a:pt x="0" y="136"/>
                  <a:pt x="0" y="95"/>
                </a:cubicBezTo>
                <a:cubicBezTo>
                  <a:pt x="0" y="68"/>
                  <a:pt x="0" y="68"/>
                  <a:pt x="0" y="68"/>
                </a:cubicBezTo>
                <a:cubicBezTo>
                  <a:pt x="0" y="27"/>
                  <a:pt x="28" y="0"/>
                  <a:pt x="68" y="0"/>
                </a:cubicBezTo>
                <a:cubicBezTo>
                  <a:pt x="110" y="0"/>
                  <a:pt x="137" y="27"/>
                  <a:pt x="137" y="68"/>
                </a:cubicBezTo>
                <a:cubicBezTo>
                  <a:pt x="137" y="95"/>
                  <a:pt x="137" y="95"/>
                  <a:pt x="137" y="95"/>
                </a:cubicBezTo>
                <a:cubicBezTo>
                  <a:pt x="137" y="136"/>
                  <a:pt x="110" y="164"/>
                  <a:pt x="68" y="164"/>
                </a:cubicBezTo>
                <a:close/>
              </a:path>
            </a:pathLst>
          </a:custGeom>
          <a:solidFill>
            <a:schemeClr val="accent4"/>
          </a:solidFill>
          <a:ln>
            <a:noFill/>
          </a:ln>
          <a:effectLst/>
        </p:spPr>
        <p:txBody>
          <a:bodyPr wrap="none" anchor="ctr"/>
          <a:lstStyle/>
          <a:p>
            <a:endParaRPr lang="en-SV" sz="900"/>
          </a:p>
        </p:txBody>
      </p:sp>
      <p:sp>
        <p:nvSpPr>
          <p:cNvPr id="12" name="Freeform 8">
            <a:extLst>
              <a:ext uri="{FF2B5EF4-FFF2-40B4-BE49-F238E27FC236}">
                <a16:creationId xmlns:a16="http://schemas.microsoft.com/office/drawing/2014/main" id="{D624CF7C-93B2-F036-E24E-28E90115A469}"/>
              </a:ext>
            </a:extLst>
          </p:cNvPr>
          <p:cNvSpPr>
            <a:spLocks noChangeArrowheads="1"/>
          </p:cNvSpPr>
          <p:nvPr/>
        </p:nvSpPr>
        <p:spPr bwMode="auto">
          <a:xfrm>
            <a:off x="8030683" y="5983084"/>
            <a:ext cx="165654" cy="165654"/>
          </a:xfrm>
          <a:custGeom>
            <a:avLst/>
            <a:gdLst>
              <a:gd name="T0" fmla="*/ 0 w 478"/>
              <a:gd name="T1" fmla="*/ 245 h 478"/>
              <a:gd name="T2" fmla="*/ 0 w 478"/>
              <a:gd name="T3" fmla="*/ 245 h 478"/>
              <a:gd name="T4" fmla="*/ 231 w 478"/>
              <a:gd name="T5" fmla="*/ 0 h 478"/>
              <a:gd name="T6" fmla="*/ 477 w 478"/>
              <a:gd name="T7" fmla="*/ 245 h 478"/>
              <a:gd name="T8" fmla="*/ 231 w 478"/>
              <a:gd name="T9" fmla="*/ 477 h 478"/>
              <a:gd name="T10" fmla="*/ 0 w 478"/>
              <a:gd name="T11" fmla="*/ 245 h 478"/>
            </a:gdLst>
            <a:ahLst/>
            <a:cxnLst>
              <a:cxn ang="0">
                <a:pos x="T0" y="T1"/>
              </a:cxn>
              <a:cxn ang="0">
                <a:pos x="T2" y="T3"/>
              </a:cxn>
              <a:cxn ang="0">
                <a:pos x="T4" y="T5"/>
              </a:cxn>
              <a:cxn ang="0">
                <a:pos x="T6" y="T7"/>
              </a:cxn>
              <a:cxn ang="0">
                <a:pos x="T8" y="T9"/>
              </a:cxn>
              <a:cxn ang="0">
                <a:pos x="T10" y="T11"/>
              </a:cxn>
            </a:cxnLst>
            <a:rect l="0" t="0" r="r" b="b"/>
            <a:pathLst>
              <a:path w="478" h="478">
                <a:moveTo>
                  <a:pt x="0" y="245"/>
                </a:moveTo>
                <a:lnTo>
                  <a:pt x="0" y="245"/>
                </a:lnTo>
                <a:cubicBezTo>
                  <a:pt x="0" y="109"/>
                  <a:pt x="95" y="0"/>
                  <a:pt x="231" y="0"/>
                </a:cubicBezTo>
                <a:cubicBezTo>
                  <a:pt x="368" y="0"/>
                  <a:pt x="477" y="109"/>
                  <a:pt x="477" y="245"/>
                </a:cubicBezTo>
                <a:cubicBezTo>
                  <a:pt x="477" y="368"/>
                  <a:pt x="368" y="477"/>
                  <a:pt x="231" y="477"/>
                </a:cubicBezTo>
                <a:cubicBezTo>
                  <a:pt x="95" y="477"/>
                  <a:pt x="0" y="368"/>
                  <a:pt x="0" y="245"/>
                </a:cubicBezTo>
              </a:path>
            </a:pathLst>
          </a:custGeom>
          <a:solidFill>
            <a:schemeClr val="accent4"/>
          </a:solidFill>
          <a:ln>
            <a:noFill/>
          </a:ln>
          <a:effectLst/>
        </p:spPr>
        <p:txBody>
          <a:bodyPr wrap="none" anchor="ctr"/>
          <a:lstStyle/>
          <a:p>
            <a:endParaRPr lang="en-SV" sz="900"/>
          </a:p>
        </p:txBody>
      </p:sp>
      <p:sp>
        <p:nvSpPr>
          <p:cNvPr id="13" name="Freeform 9">
            <a:extLst>
              <a:ext uri="{FF2B5EF4-FFF2-40B4-BE49-F238E27FC236}">
                <a16:creationId xmlns:a16="http://schemas.microsoft.com/office/drawing/2014/main" id="{22C47C3F-4761-B768-E271-D9A7BA7D30AF}"/>
              </a:ext>
            </a:extLst>
          </p:cNvPr>
          <p:cNvSpPr>
            <a:spLocks noChangeArrowheads="1"/>
          </p:cNvSpPr>
          <p:nvPr/>
        </p:nvSpPr>
        <p:spPr bwMode="auto">
          <a:xfrm>
            <a:off x="7625667" y="3435943"/>
            <a:ext cx="38347" cy="355849"/>
          </a:xfrm>
          <a:custGeom>
            <a:avLst/>
            <a:gdLst>
              <a:gd name="T0" fmla="*/ 55 w 110"/>
              <a:gd name="T1" fmla="*/ 1023 h 1024"/>
              <a:gd name="T2" fmla="*/ 55 w 110"/>
              <a:gd name="T3" fmla="*/ 1023 h 1024"/>
              <a:gd name="T4" fmla="*/ 0 w 110"/>
              <a:gd name="T5" fmla="*/ 969 h 1024"/>
              <a:gd name="T6" fmla="*/ 0 w 110"/>
              <a:gd name="T7" fmla="*/ 941 h 1024"/>
              <a:gd name="T8" fmla="*/ 55 w 110"/>
              <a:gd name="T9" fmla="*/ 887 h 1024"/>
              <a:gd name="T10" fmla="*/ 109 w 110"/>
              <a:gd name="T11" fmla="*/ 941 h 1024"/>
              <a:gd name="T12" fmla="*/ 109 w 110"/>
              <a:gd name="T13" fmla="*/ 969 h 1024"/>
              <a:gd name="T14" fmla="*/ 55 w 110"/>
              <a:gd name="T15" fmla="*/ 1023 h 1024"/>
              <a:gd name="T16" fmla="*/ 55 w 110"/>
              <a:gd name="T17" fmla="*/ 723 h 1024"/>
              <a:gd name="T18" fmla="*/ 55 w 110"/>
              <a:gd name="T19" fmla="*/ 723 h 1024"/>
              <a:gd name="T20" fmla="*/ 0 w 110"/>
              <a:gd name="T21" fmla="*/ 668 h 1024"/>
              <a:gd name="T22" fmla="*/ 0 w 110"/>
              <a:gd name="T23" fmla="*/ 641 h 1024"/>
              <a:gd name="T24" fmla="*/ 55 w 110"/>
              <a:gd name="T25" fmla="*/ 587 h 1024"/>
              <a:gd name="T26" fmla="*/ 109 w 110"/>
              <a:gd name="T27" fmla="*/ 641 h 1024"/>
              <a:gd name="T28" fmla="*/ 109 w 110"/>
              <a:gd name="T29" fmla="*/ 668 h 1024"/>
              <a:gd name="T30" fmla="*/ 55 w 110"/>
              <a:gd name="T31" fmla="*/ 723 h 1024"/>
              <a:gd name="T32" fmla="*/ 55 w 110"/>
              <a:gd name="T33" fmla="*/ 423 h 1024"/>
              <a:gd name="T34" fmla="*/ 55 w 110"/>
              <a:gd name="T35" fmla="*/ 423 h 1024"/>
              <a:gd name="T36" fmla="*/ 0 w 110"/>
              <a:gd name="T37" fmla="*/ 369 h 1024"/>
              <a:gd name="T38" fmla="*/ 0 w 110"/>
              <a:gd name="T39" fmla="*/ 341 h 1024"/>
              <a:gd name="T40" fmla="*/ 55 w 110"/>
              <a:gd name="T41" fmla="*/ 286 h 1024"/>
              <a:gd name="T42" fmla="*/ 109 w 110"/>
              <a:gd name="T43" fmla="*/ 341 h 1024"/>
              <a:gd name="T44" fmla="*/ 109 w 110"/>
              <a:gd name="T45" fmla="*/ 369 h 1024"/>
              <a:gd name="T46" fmla="*/ 55 w 110"/>
              <a:gd name="T47" fmla="*/ 423 h 1024"/>
              <a:gd name="T48" fmla="*/ 55 w 110"/>
              <a:gd name="T49" fmla="*/ 137 h 1024"/>
              <a:gd name="T50" fmla="*/ 55 w 110"/>
              <a:gd name="T51" fmla="*/ 137 h 1024"/>
              <a:gd name="T52" fmla="*/ 0 w 110"/>
              <a:gd name="T53" fmla="*/ 82 h 1024"/>
              <a:gd name="T54" fmla="*/ 0 w 110"/>
              <a:gd name="T55" fmla="*/ 55 h 1024"/>
              <a:gd name="T56" fmla="*/ 55 w 110"/>
              <a:gd name="T57" fmla="*/ 0 h 1024"/>
              <a:gd name="T58" fmla="*/ 109 w 110"/>
              <a:gd name="T59" fmla="*/ 55 h 1024"/>
              <a:gd name="T60" fmla="*/ 109 w 110"/>
              <a:gd name="T61" fmla="*/ 82 h 1024"/>
              <a:gd name="T62" fmla="*/ 55 w 110"/>
              <a:gd name="T63" fmla="*/ 137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 h="1024">
                <a:moveTo>
                  <a:pt x="55" y="1023"/>
                </a:moveTo>
                <a:lnTo>
                  <a:pt x="55" y="1023"/>
                </a:lnTo>
                <a:cubicBezTo>
                  <a:pt x="27" y="1023"/>
                  <a:pt x="0" y="996"/>
                  <a:pt x="0" y="969"/>
                </a:cubicBezTo>
                <a:cubicBezTo>
                  <a:pt x="0" y="941"/>
                  <a:pt x="0" y="941"/>
                  <a:pt x="0" y="941"/>
                </a:cubicBezTo>
                <a:cubicBezTo>
                  <a:pt x="0" y="914"/>
                  <a:pt x="27" y="887"/>
                  <a:pt x="55" y="887"/>
                </a:cubicBezTo>
                <a:cubicBezTo>
                  <a:pt x="82" y="887"/>
                  <a:pt x="109" y="914"/>
                  <a:pt x="109" y="941"/>
                </a:cubicBezTo>
                <a:cubicBezTo>
                  <a:pt x="109" y="969"/>
                  <a:pt x="109" y="969"/>
                  <a:pt x="109" y="969"/>
                </a:cubicBezTo>
                <a:cubicBezTo>
                  <a:pt x="109" y="996"/>
                  <a:pt x="82" y="1023"/>
                  <a:pt x="55" y="1023"/>
                </a:cubicBezTo>
                <a:close/>
                <a:moveTo>
                  <a:pt x="55" y="723"/>
                </a:moveTo>
                <a:lnTo>
                  <a:pt x="55" y="723"/>
                </a:lnTo>
                <a:cubicBezTo>
                  <a:pt x="27" y="723"/>
                  <a:pt x="0" y="696"/>
                  <a:pt x="0" y="668"/>
                </a:cubicBezTo>
                <a:cubicBezTo>
                  <a:pt x="0" y="641"/>
                  <a:pt x="0" y="641"/>
                  <a:pt x="0" y="641"/>
                </a:cubicBezTo>
                <a:cubicBezTo>
                  <a:pt x="0" y="614"/>
                  <a:pt x="27" y="587"/>
                  <a:pt x="55" y="587"/>
                </a:cubicBezTo>
                <a:cubicBezTo>
                  <a:pt x="82" y="587"/>
                  <a:pt x="109" y="614"/>
                  <a:pt x="109" y="641"/>
                </a:cubicBezTo>
                <a:cubicBezTo>
                  <a:pt x="109" y="668"/>
                  <a:pt x="109" y="668"/>
                  <a:pt x="109" y="668"/>
                </a:cubicBezTo>
                <a:cubicBezTo>
                  <a:pt x="109" y="696"/>
                  <a:pt x="82" y="723"/>
                  <a:pt x="55" y="723"/>
                </a:cubicBezTo>
                <a:close/>
                <a:moveTo>
                  <a:pt x="55" y="423"/>
                </a:moveTo>
                <a:lnTo>
                  <a:pt x="55" y="423"/>
                </a:lnTo>
                <a:cubicBezTo>
                  <a:pt x="27" y="423"/>
                  <a:pt x="0" y="410"/>
                  <a:pt x="0" y="369"/>
                </a:cubicBezTo>
                <a:cubicBezTo>
                  <a:pt x="0" y="341"/>
                  <a:pt x="0" y="341"/>
                  <a:pt x="0" y="341"/>
                </a:cubicBezTo>
                <a:cubicBezTo>
                  <a:pt x="0" y="314"/>
                  <a:pt x="27" y="286"/>
                  <a:pt x="55" y="286"/>
                </a:cubicBezTo>
                <a:cubicBezTo>
                  <a:pt x="82" y="286"/>
                  <a:pt x="109" y="314"/>
                  <a:pt x="109" y="341"/>
                </a:cubicBezTo>
                <a:cubicBezTo>
                  <a:pt x="109" y="369"/>
                  <a:pt x="109" y="369"/>
                  <a:pt x="109" y="369"/>
                </a:cubicBezTo>
                <a:cubicBezTo>
                  <a:pt x="109" y="410"/>
                  <a:pt x="82" y="423"/>
                  <a:pt x="55" y="423"/>
                </a:cubicBezTo>
                <a:close/>
                <a:moveTo>
                  <a:pt x="55" y="137"/>
                </a:moveTo>
                <a:lnTo>
                  <a:pt x="55" y="137"/>
                </a:lnTo>
                <a:cubicBezTo>
                  <a:pt x="27" y="137"/>
                  <a:pt x="0" y="109"/>
                  <a:pt x="0" y="82"/>
                </a:cubicBezTo>
                <a:cubicBezTo>
                  <a:pt x="0" y="55"/>
                  <a:pt x="0" y="55"/>
                  <a:pt x="0" y="55"/>
                </a:cubicBezTo>
                <a:cubicBezTo>
                  <a:pt x="0" y="14"/>
                  <a:pt x="27" y="0"/>
                  <a:pt x="55" y="0"/>
                </a:cubicBezTo>
                <a:cubicBezTo>
                  <a:pt x="82" y="0"/>
                  <a:pt x="109" y="14"/>
                  <a:pt x="109" y="55"/>
                </a:cubicBezTo>
                <a:cubicBezTo>
                  <a:pt x="109" y="82"/>
                  <a:pt x="109" y="82"/>
                  <a:pt x="109" y="82"/>
                </a:cubicBezTo>
                <a:cubicBezTo>
                  <a:pt x="109" y="109"/>
                  <a:pt x="82" y="137"/>
                  <a:pt x="55" y="137"/>
                </a:cubicBezTo>
                <a:close/>
              </a:path>
            </a:pathLst>
          </a:custGeom>
          <a:solidFill>
            <a:schemeClr val="accent3"/>
          </a:solidFill>
          <a:ln>
            <a:noFill/>
          </a:ln>
          <a:effectLst/>
        </p:spPr>
        <p:txBody>
          <a:bodyPr wrap="none" anchor="ctr"/>
          <a:lstStyle/>
          <a:p>
            <a:endParaRPr lang="en-SV" sz="900"/>
          </a:p>
        </p:txBody>
      </p:sp>
      <p:sp>
        <p:nvSpPr>
          <p:cNvPr id="14" name="Freeform 10">
            <a:extLst>
              <a:ext uri="{FF2B5EF4-FFF2-40B4-BE49-F238E27FC236}">
                <a16:creationId xmlns:a16="http://schemas.microsoft.com/office/drawing/2014/main" id="{6BE03A54-DDF8-1222-5473-AD99541B831D}"/>
              </a:ext>
            </a:extLst>
          </p:cNvPr>
          <p:cNvSpPr>
            <a:spLocks noChangeArrowheads="1"/>
          </p:cNvSpPr>
          <p:nvPr/>
        </p:nvSpPr>
        <p:spPr bwMode="auto">
          <a:xfrm>
            <a:off x="7569805" y="3856285"/>
            <a:ext cx="133443" cy="128842"/>
          </a:xfrm>
          <a:custGeom>
            <a:avLst/>
            <a:gdLst>
              <a:gd name="T0" fmla="*/ 0 w 383"/>
              <a:gd name="T1" fmla="*/ 191 h 369"/>
              <a:gd name="T2" fmla="*/ 0 w 383"/>
              <a:gd name="T3" fmla="*/ 191 h 369"/>
              <a:gd name="T4" fmla="*/ 191 w 383"/>
              <a:gd name="T5" fmla="*/ 0 h 369"/>
              <a:gd name="T6" fmla="*/ 382 w 383"/>
              <a:gd name="T7" fmla="*/ 191 h 369"/>
              <a:gd name="T8" fmla="*/ 191 w 383"/>
              <a:gd name="T9" fmla="*/ 368 h 369"/>
              <a:gd name="T10" fmla="*/ 0 w 383"/>
              <a:gd name="T11" fmla="*/ 191 h 369"/>
            </a:gdLst>
            <a:ahLst/>
            <a:cxnLst>
              <a:cxn ang="0">
                <a:pos x="T0" y="T1"/>
              </a:cxn>
              <a:cxn ang="0">
                <a:pos x="T2" y="T3"/>
              </a:cxn>
              <a:cxn ang="0">
                <a:pos x="T4" y="T5"/>
              </a:cxn>
              <a:cxn ang="0">
                <a:pos x="T6" y="T7"/>
              </a:cxn>
              <a:cxn ang="0">
                <a:pos x="T8" y="T9"/>
              </a:cxn>
              <a:cxn ang="0">
                <a:pos x="T10" y="T11"/>
              </a:cxn>
            </a:cxnLst>
            <a:rect l="0" t="0" r="r" b="b"/>
            <a:pathLst>
              <a:path w="383" h="369">
                <a:moveTo>
                  <a:pt x="0" y="191"/>
                </a:moveTo>
                <a:lnTo>
                  <a:pt x="0" y="191"/>
                </a:lnTo>
                <a:cubicBezTo>
                  <a:pt x="0" y="82"/>
                  <a:pt x="82" y="0"/>
                  <a:pt x="191" y="0"/>
                </a:cubicBezTo>
                <a:cubicBezTo>
                  <a:pt x="286" y="0"/>
                  <a:pt x="382" y="82"/>
                  <a:pt x="382" y="191"/>
                </a:cubicBezTo>
                <a:cubicBezTo>
                  <a:pt x="382" y="287"/>
                  <a:pt x="286" y="368"/>
                  <a:pt x="191" y="368"/>
                </a:cubicBezTo>
                <a:cubicBezTo>
                  <a:pt x="82" y="368"/>
                  <a:pt x="0" y="287"/>
                  <a:pt x="0" y="191"/>
                </a:cubicBezTo>
              </a:path>
            </a:pathLst>
          </a:custGeom>
          <a:solidFill>
            <a:schemeClr val="accent3"/>
          </a:solidFill>
          <a:ln>
            <a:noFill/>
          </a:ln>
          <a:effectLst/>
        </p:spPr>
        <p:txBody>
          <a:bodyPr wrap="none" anchor="ctr"/>
          <a:lstStyle/>
          <a:p>
            <a:endParaRPr lang="en-SV" sz="900"/>
          </a:p>
        </p:txBody>
      </p:sp>
      <p:sp>
        <p:nvSpPr>
          <p:cNvPr id="15" name="Freeform 11">
            <a:extLst>
              <a:ext uri="{FF2B5EF4-FFF2-40B4-BE49-F238E27FC236}">
                <a16:creationId xmlns:a16="http://schemas.microsoft.com/office/drawing/2014/main" id="{824B8A89-B2D5-847D-FE06-FFD0C58D881F}"/>
              </a:ext>
            </a:extLst>
          </p:cNvPr>
          <p:cNvSpPr>
            <a:spLocks noChangeArrowheads="1"/>
          </p:cNvSpPr>
          <p:nvPr/>
        </p:nvSpPr>
        <p:spPr bwMode="auto">
          <a:xfrm>
            <a:off x="4128968" y="3342945"/>
            <a:ext cx="29143" cy="185593"/>
          </a:xfrm>
          <a:custGeom>
            <a:avLst/>
            <a:gdLst>
              <a:gd name="T0" fmla="*/ 41 w 82"/>
              <a:gd name="T1" fmla="*/ 532 h 533"/>
              <a:gd name="T2" fmla="*/ 41 w 82"/>
              <a:gd name="T3" fmla="*/ 532 h 533"/>
              <a:gd name="T4" fmla="*/ 0 w 82"/>
              <a:gd name="T5" fmla="*/ 491 h 533"/>
              <a:gd name="T6" fmla="*/ 0 w 82"/>
              <a:gd name="T7" fmla="*/ 464 h 533"/>
              <a:gd name="T8" fmla="*/ 41 w 82"/>
              <a:gd name="T9" fmla="*/ 423 h 533"/>
              <a:gd name="T10" fmla="*/ 81 w 82"/>
              <a:gd name="T11" fmla="*/ 464 h 533"/>
              <a:gd name="T12" fmla="*/ 81 w 82"/>
              <a:gd name="T13" fmla="*/ 491 h 533"/>
              <a:gd name="T14" fmla="*/ 41 w 82"/>
              <a:gd name="T15" fmla="*/ 532 h 533"/>
              <a:gd name="T16" fmla="*/ 41 w 82"/>
              <a:gd name="T17" fmla="*/ 300 h 533"/>
              <a:gd name="T18" fmla="*/ 41 w 82"/>
              <a:gd name="T19" fmla="*/ 300 h 533"/>
              <a:gd name="T20" fmla="*/ 0 w 82"/>
              <a:gd name="T21" fmla="*/ 259 h 533"/>
              <a:gd name="T22" fmla="*/ 0 w 82"/>
              <a:gd name="T23" fmla="*/ 232 h 533"/>
              <a:gd name="T24" fmla="*/ 41 w 82"/>
              <a:gd name="T25" fmla="*/ 191 h 533"/>
              <a:gd name="T26" fmla="*/ 81 w 82"/>
              <a:gd name="T27" fmla="*/ 232 h 533"/>
              <a:gd name="T28" fmla="*/ 81 w 82"/>
              <a:gd name="T29" fmla="*/ 259 h 533"/>
              <a:gd name="T30" fmla="*/ 41 w 82"/>
              <a:gd name="T31" fmla="*/ 300 h 533"/>
              <a:gd name="T32" fmla="*/ 41 w 82"/>
              <a:gd name="T33" fmla="*/ 109 h 533"/>
              <a:gd name="T34" fmla="*/ 41 w 82"/>
              <a:gd name="T35" fmla="*/ 109 h 533"/>
              <a:gd name="T36" fmla="*/ 0 w 82"/>
              <a:gd name="T37" fmla="*/ 68 h 533"/>
              <a:gd name="T38" fmla="*/ 0 w 82"/>
              <a:gd name="T39" fmla="*/ 41 h 533"/>
              <a:gd name="T40" fmla="*/ 41 w 82"/>
              <a:gd name="T41" fmla="*/ 0 h 533"/>
              <a:gd name="T42" fmla="*/ 81 w 82"/>
              <a:gd name="T43" fmla="*/ 41 h 533"/>
              <a:gd name="T44" fmla="*/ 81 w 82"/>
              <a:gd name="T45" fmla="*/ 68 h 533"/>
              <a:gd name="T46" fmla="*/ 41 w 82"/>
              <a:gd name="T47" fmla="*/ 109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533">
                <a:moveTo>
                  <a:pt x="41" y="532"/>
                </a:moveTo>
                <a:lnTo>
                  <a:pt x="41" y="532"/>
                </a:lnTo>
                <a:cubicBezTo>
                  <a:pt x="13" y="532"/>
                  <a:pt x="0" y="518"/>
                  <a:pt x="0" y="491"/>
                </a:cubicBezTo>
                <a:cubicBezTo>
                  <a:pt x="0" y="464"/>
                  <a:pt x="0" y="464"/>
                  <a:pt x="0" y="464"/>
                </a:cubicBezTo>
                <a:cubicBezTo>
                  <a:pt x="0" y="450"/>
                  <a:pt x="13" y="423"/>
                  <a:pt x="41" y="423"/>
                </a:cubicBezTo>
                <a:cubicBezTo>
                  <a:pt x="68" y="423"/>
                  <a:pt x="81" y="450"/>
                  <a:pt x="81" y="464"/>
                </a:cubicBezTo>
                <a:cubicBezTo>
                  <a:pt x="81" y="491"/>
                  <a:pt x="81" y="491"/>
                  <a:pt x="81" y="491"/>
                </a:cubicBezTo>
                <a:cubicBezTo>
                  <a:pt x="81" y="518"/>
                  <a:pt x="68" y="532"/>
                  <a:pt x="41" y="532"/>
                </a:cubicBezTo>
                <a:close/>
                <a:moveTo>
                  <a:pt x="41" y="300"/>
                </a:moveTo>
                <a:lnTo>
                  <a:pt x="41" y="300"/>
                </a:lnTo>
                <a:cubicBezTo>
                  <a:pt x="13" y="300"/>
                  <a:pt x="0" y="286"/>
                  <a:pt x="0" y="259"/>
                </a:cubicBezTo>
                <a:cubicBezTo>
                  <a:pt x="0" y="232"/>
                  <a:pt x="0" y="232"/>
                  <a:pt x="0" y="232"/>
                </a:cubicBezTo>
                <a:cubicBezTo>
                  <a:pt x="0" y="218"/>
                  <a:pt x="13" y="191"/>
                  <a:pt x="41" y="191"/>
                </a:cubicBezTo>
                <a:cubicBezTo>
                  <a:pt x="68" y="191"/>
                  <a:pt x="81" y="218"/>
                  <a:pt x="81" y="232"/>
                </a:cubicBezTo>
                <a:cubicBezTo>
                  <a:pt x="81" y="259"/>
                  <a:pt x="81" y="259"/>
                  <a:pt x="81" y="259"/>
                </a:cubicBezTo>
                <a:cubicBezTo>
                  <a:pt x="81" y="286"/>
                  <a:pt x="68" y="300"/>
                  <a:pt x="41" y="300"/>
                </a:cubicBezTo>
                <a:close/>
                <a:moveTo>
                  <a:pt x="41" y="109"/>
                </a:moveTo>
                <a:lnTo>
                  <a:pt x="41" y="109"/>
                </a:lnTo>
                <a:cubicBezTo>
                  <a:pt x="13" y="109"/>
                  <a:pt x="0" y="82"/>
                  <a:pt x="0" y="68"/>
                </a:cubicBezTo>
                <a:cubicBezTo>
                  <a:pt x="0" y="41"/>
                  <a:pt x="0" y="41"/>
                  <a:pt x="0" y="41"/>
                </a:cubicBezTo>
                <a:cubicBezTo>
                  <a:pt x="0" y="14"/>
                  <a:pt x="13" y="0"/>
                  <a:pt x="41" y="0"/>
                </a:cubicBezTo>
                <a:cubicBezTo>
                  <a:pt x="68" y="0"/>
                  <a:pt x="81" y="14"/>
                  <a:pt x="81" y="41"/>
                </a:cubicBezTo>
                <a:cubicBezTo>
                  <a:pt x="81" y="68"/>
                  <a:pt x="81" y="68"/>
                  <a:pt x="81" y="68"/>
                </a:cubicBezTo>
                <a:cubicBezTo>
                  <a:pt x="81" y="82"/>
                  <a:pt x="68" y="109"/>
                  <a:pt x="41" y="109"/>
                </a:cubicBezTo>
                <a:close/>
              </a:path>
            </a:pathLst>
          </a:custGeom>
          <a:solidFill>
            <a:schemeClr val="accent2"/>
          </a:solidFill>
          <a:ln>
            <a:noFill/>
          </a:ln>
          <a:effectLst/>
        </p:spPr>
        <p:txBody>
          <a:bodyPr wrap="none" anchor="ctr"/>
          <a:lstStyle/>
          <a:p>
            <a:endParaRPr lang="en-SV" sz="900"/>
          </a:p>
        </p:txBody>
      </p:sp>
      <p:sp>
        <p:nvSpPr>
          <p:cNvPr id="16" name="Freeform 12">
            <a:extLst>
              <a:ext uri="{FF2B5EF4-FFF2-40B4-BE49-F238E27FC236}">
                <a16:creationId xmlns:a16="http://schemas.microsoft.com/office/drawing/2014/main" id="{A71C3E95-B6C7-9B6B-B9EC-97CF3408A02D}"/>
              </a:ext>
            </a:extLst>
          </p:cNvPr>
          <p:cNvSpPr>
            <a:spLocks noChangeArrowheads="1"/>
          </p:cNvSpPr>
          <p:nvPr/>
        </p:nvSpPr>
        <p:spPr bwMode="auto">
          <a:xfrm>
            <a:off x="4081419" y="3573420"/>
            <a:ext cx="95098" cy="95098"/>
          </a:xfrm>
          <a:custGeom>
            <a:avLst/>
            <a:gdLst>
              <a:gd name="T0" fmla="*/ 0 w 274"/>
              <a:gd name="T1" fmla="*/ 137 h 274"/>
              <a:gd name="T2" fmla="*/ 0 w 274"/>
              <a:gd name="T3" fmla="*/ 137 h 274"/>
              <a:gd name="T4" fmla="*/ 137 w 274"/>
              <a:gd name="T5" fmla="*/ 0 h 274"/>
              <a:gd name="T6" fmla="*/ 273 w 274"/>
              <a:gd name="T7" fmla="*/ 137 h 274"/>
              <a:gd name="T8" fmla="*/ 137 w 274"/>
              <a:gd name="T9" fmla="*/ 273 h 274"/>
              <a:gd name="T10" fmla="*/ 0 w 274"/>
              <a:gd name="T11" fmla="*/ 137 h 274"/>
            </a:gdLst>
            <a:ahLst/>
            <a:cxnLst>
              <a:cxn ang="0">
                <a:pos x="T0" y="T1"/>
              </a:cxn>
              <a:cxn ang="0">
                <a:pos x="T2" y="T3"/>
              </a:cxn>
              <a:cxn ang="0">
                <a:pos x="T4" y="T5"/>
              </a:cxn>
              <a:cxn ang="0">
                <a:pos x="T6" y="T7"/>
              </a:cxn>
              <a:cxn ang="0">
                <a:pos x="T8" y="T9"/>
              </a:cxn>
              <a:cxn ang="0">
                <a:pos x="T10" y="T11"/>
              </a:cxn>
            </a:cxnLst>
            <a:rect l="0" t="0" r="r" b="b"/>
            <a:pathLst>
              <a:path w="274" h="274">
                <a:moveTo>
                  <a:pt x="0" y="137"/>
                </a:moveTo>
                <a:lnTo>
                  <a:pt x="0" y="137"/>
                </a:lnTo>
                <a:cubicBezTo>
                  <a:pt x="0" y="69"/>
                  <a:pt x="55" y="0"/>
                  <a:pt x="137" y="0"/>
                </a:cubicBezTo>
                <a:cubicBezTo>
                  <a:pt x="205" y="0"/>
                  <a:pt x="273" y="69"/>
                  <a:pt x="273" y="137"/>
                </a:cubicBezTo>
                <a:cubicBezTo>
                  <a:pt x="273" y="219"/>
                  <a:pt x="205" y="273"/>
                  <a:pt x="137" y="273"/>
                </a:cubicBezTo>
                <a:cubicBezTo>
                  <a:pt x="55" y="273"/>
                  <a:pt x="0" y="219"/>
                  <a:pt x="0" y="137"/>
                </a:cubicBezTo>
              </a:path>
            </a:pathLst>
          </a:custGeom>
          <a:solidFill>
            <a:schemeClr val="accent2"/>
          </a:solidFill>
          <a:ln>
            <a:noFill/>
          </a:ln>
          <a:effectLst/>
        </p:spPr>
        <p:txBody>
          <a:bodyPr wrap="none" anchor="ctr"/>
          <a:lstStyle/>
          <a:p>
            <a:endParaRPr lang="en-SV" sz="900"/>
          </a:p>
        </p:txBody>
      </p:sp>
      <p:sp>
        <p:nvSpPr>
          <p:cNvPr id="17" name="Freeform 13">
            <a:extLst>
              <a:ext uri="{FF2B5EF4-FFF2-40B4-BE49-F238E27FC236}">
                <a16:creationId xmlns:a16="http://schemas.microsoft.com/office/drawing/2014/main" id="{CEB3E6E9-4337-493D-03AD-B754B72B0A03}"/>
              </a:ext>
            </a:extLst>
          </p:cNvPr>
          <p:cNvSpPr>
            <a:spLocks noChangeArrowheads="1"/>
          </p:cNvSpPr>
          <p:nvPr/>
        </p:nvSpPr>
        <p:spPr bwMode="auto">
          <a:xfrm>
            <a:off x="1673496" y="2547838"/>
            <a:ext cx="24542" cy="76692"/>
          </a:xfrm>
          <a:custGeom>
            <a:avLst/>
            <a:gdLst>
              <a:gd name="T0" fmla="*/ 27 w 69"/>
              <a:gd name="T1" fmla="*/ 218 h 219"/>
              <a:gd name="T2" fmla="*/ 27 w 69"/>
              <a:gd name="T3" fmla="*/ 218 h 219"/>
              <a:gd name="T4" fmla="*/ 0 w 69"/>
              <a:gd name="T5" fmla="*/ 191 h 219"/>
              <a:gd name="T6" fmla="*/ 0 w 69"/>
              <a:gd name="T7" fmla="*/ 177 h 219"/>
              <a:gd name="T8" fmla="*/ 27 w 69"/>
              <a:gd name="T9" fmla="*/ 136 h 219"/>
              <a:gd name="T10" fmla="*/ 68 w 69"/>
              <a:gd name="T11" fmla="*/ 177 h 219"/>
              <a:gd name="T12" fmla="*/ 68 w 69"/>
              <a:gd name="T13" fmla="*/ 191 h 219"/>
              <a:gd name="T14" fmla="*/ 27 w 69"/>
              <a:gd name="T15" fmla="*/ 218 h 219"/>
              <a:gd name="T16" fmla="*/ 27 w 69"/>
              <a:gd name="T17" fmla="*/ 82 h 219"/>
              <a:gd name="T18" fmla="*/ 27 w 69"/>
              <a:gd name="T19" fmla="*/ 82 h 219"/>
              <a:gd name="T20" fmla="*/ 0 w 69"/>
              <a:gd name="T21" fmla="*/ 54 h 219"/>
              <a:gd name="T22" fmla="*/ 0 w 69"/>
              <a:gd name="T23" fmla="*/ 41 h 219"/>
              <a:gd name="T24" fmla="*/ 27 w 69"/>
              <a:gd name="T25" fmla="*/ 0 h 219"/>
              <a:gd name="T26" fmla="*/ 68 w 69"/>
              <a:gd name="T27" fmla="*/ 41 h 219"/>
              <a:gd name="T28" fmla="*/ 68 w 69"/>
              <a:gd name="T29" fmla="*/ 54 h 219"/>
              <a:gd name="T30" fmla="*/ 27 w 69"/>
              <a:gd name="T31" fmla="*/ 8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219">
                <a:moveTo>
                  <a:pt x="27" y="218"/>
                </a:moveTo>
                <a:lnTo>
                  <a:pt x="27" y="218"/>
                </a:lnTo>
                <a:cubicBezTo>
                  <a:pt x="13" y="218"/>
                  <a:pt x="0" y="205"/>
                  <a:pt x="0" y="191"/>
                </a:cubicBezTo>
                <a:cubicBezTo>
                  <a:pt x="0" y="177"/>
                  <a:pt x="0" y="177"/>
                  <a:pt x="0" y="177"/>
                </a:cubicBezTo>
                <a:cubicBezTo>
                  <a:pt x="0" y="150"/>
                  <a:pt x="13" y="136"/>
                  <a:pt x="27" y="136"/>
                </a:cubicBezTo>
                <a:cubicBezTo>
                  <a:pt x="54" y="136"/>
                  <a:pt x="68" y="150"/>
                  <a:pt x="68" y="177"/>
                </a:cubicBezTo>
                <a:cubicBezTo>
                  <a:pt x="68" y="191"/>
                  <a:pt x="68" y="191"/>
                  <a:pt x="68" y="191"/>
                </a:cubicBezTo>
                <a:cubicBezTo>
                  <a:pt x="68" y="205"/>
                  <a:pt x="54" y="218"/>
                  <a:pt x="27" y="218"/>
                </a:cubicBezTo>
                <a:close/>
                <a:moveTo>
                  <a:pt x="27" y="82"/>
                </a:moveTo>
                <a:lnTo>
                  <a:pt x="27" y="82"/>
                </a:lnTo>
                <a:cubicBezTo>
                  <a:pt x="13" y="82"/>
                  <a:pt x="0" y="68"/>
                  <a:pt x="0" y="54"/>
                </a:cubicBezTo>
                <a:cubicBezTo>
                  <a:pt x="0" y="41"/>
                  <a:pt x="0" y="41"/>
                  <a:pt x="0" y="41"/>
                </a:cubicBezTo>
                <a:cubicBezTo>
                  <a:pt x="0" y="14"/>
                  <a:pt x="13" y="0"/>
                  <a:pt x="27" y="0"/>
                </a:cubicBezTo>
                <a:cubicBezTo>
                  <a:pt x="54" y="0"/>
                  <a:pt x="68" y="14"/>
                  <a:pt x="68" y="41"/>
                </a:cubicBezTo>
                <a:cubicBezTo>
                  <a:pt x="68" y="54"/>
                  <a:pt x="68" y="54"/>
                  <a:pt x="68" y="54"/>
                </a:cubicBezTo>
                <a:cubicBezTo>
                  <a:pt x="68" y="68"/>
                  <a:pt x="54" y="82"/>
                  <a:pt x="27" y="82"/>
                </a:cubicBezTo>
                <a:close/>
              </a:path>
            </a:pathLst>
          </a:custGeom>
          <a:solidFill>
            <a:schemeClr val="accent1"/>
          </a:solidFill>
          <a:ln>
            <a:noFill/>
          </a:ln>
          <a:effectLst/>
        </p:spPr>
        <p:txBody>
          <a:bodyPr wrap="none" anchor="ctr"/>
          <a:lstStyle/>
          <a:p>
            <a:endParaRPr lang="en-SV" sz="900"/>
          </a:p>
        </p:txBody>
      </p:sp>
      <p:sp>
        <p:nvSpPr>
          <p:cNvPr id="18" name="Freeform 14">
            <a:extLst>
              <a:ext uri="{FF2B5EF4-FFF2-40B4-BE49-F238E27FC236}">
                <a16:creationId xmlns:a16="http://schemas.microsoft.com/office/drawing/2014/main" id="{B20A841D-8043-0B3C-A095-A85C617BDDA6}"/>
              </a:ext>
            </a:extLst>
          </p:cNvPr>
          <p:cNvSpPr>
            <a:spLocks noChangeArrowheads="1"/>
          </p:cNvSpPr>
          <p:nvPr/>
        </p:nvSpPr>
        <p:spPr bwMode="auto">
          <a:xfrm>
            <a:off x="1659692" y="2708334"/>
            <a:ext cx="76692" cy="76692"/>
          </a:xfrm>
          <a:custGeom>
            <a:avLst/>
            <a:gdLst>
              <a:gd name="T0" fmla="*/ 0 w 219"/>
              <a:gd name="T1" fmla="*/ 109 h 219"/>
              <a:gd name="T2" fmla="*/ 0 w 219"/>
              <a:gd name="T3" fmla="*/ 109 h 219"/>
              <a:gd name="T4" fmla="*/ 109 w 219"/>
              <a:gd name="T5" fmla="*/ 0 h 219"/>
              <a:gd name="T6" fmla="*/ 218 w 219"/>
              <a:gd name="T7" fmla="*/ 109 h 219"/>
              <a:gd name="T8" fmla="*/ 109 w 219"/>
              <a:gd name="T9" fmla="*/ 218 h 219"/>
              <a:gd name="T10" fmla="*/ 0 w 219"/>
              <a:gd name="T11" fmla="*/ 109 h 219"/>
            </a:gdLst>
            <a:ahLst/>
            <a:cxnLst>
              <a:cxn ang="0">
                <a:pos x="T0" y="T1"/>
              </a:cxn>
              <a:cxn ang="0">
                <a:pos x="T2" y="T3"/>
              </a:cxn>
              <a:cxn ang="0">
                <a:pos x="T4" y="T5"/>
              </a:cxn>
              <a:cxn ang="0">
                <a:pos x="T6" y="T7"/>
              </a:cxn>
              <a:cxn ang="0">
                <a:pos x="T8" y="T9"/>
              </a:cxn>
              <a:cxn ang="0">
                <a:pos x="T10" y="T11"/>
              </a:cxn>
            </a:cxnLst>
            <a:rect l="0" t="0" r="r" b="b"/>
            <a:pathLst>
              <a:path w="219" h="219">
                <a:moveTo>
                  <a:pt x="0" y="109"/>
                </a:moveTo>
                <a:lnTo>
                  <a:pt x="0" y="109"/>
                </a:lnTo>
                <a:cubicBezTo>
                  <a:pt x="0" y="41"/>
                  <a:pt x="54" y="0"/>
                  <a:pt x="109" y="0"/>
                </a:cubicBezTo>
                <a:cubicBezTo>
                  <a:pt x="177" y="0"/>
                  <a:pt x="218" y="41"/>
                  <a:pt x="218" y="109"/>
                </a:cubicBezTo>
                <a:cubicBezTo>
                  <a:pt x="218" y="164"/>
                  <a:pt x="177" y="218"/>
                  <a:pt x="109" y="218"/>
                </a:cubicBezTo>
                <a:cubicBezTo>
                  <a:pt x="54" y="218"/>
                  <a:pt x="0" y="164"/>
                  <a:pt x="0" y="109"/>
                </a:cubicBezTo>
              </a:path>
            </a:pathLst>
          </a:custGeom>
          <a:solidFill>
            <a:schemeClr val="accent1"/>
          </a:solidFill>
          <a:ln>
            <a:noFill/>
          </a:ln>
          <a:effectLst/>
        </p:spPr>
        <p:txBody>
          <a:bodyPr wrap="none" anchor="ctr"/>
          <a:lstStyle/>
          <a:p>
            <a:endParaRPr lang="en-SV" sz="900"/>
          </a:p>
        </p:txBody>
      </p:sp>
      <p:grpSp>
        <p:nvGrpSpPr>
          <p:cNvPr id="19" name="Group 92">
            <a:extLst>
              <a:ext uri="{FF2B5EF4-FFF2-40B4-BE49-F238E27FC236}">
                <a16:creationId xmlns:a16="http://schemas.microsoft.com/office/drawing/2014/main" id="{6E1B65DF-2D89-8CC4-1C1A-DDF7E05AC56A}"/>
              </a:ext>
            </a:extLst>
          </p:cNvPr>
          <p:cNvGrpSpPr/>
          <p:nvPr/>
        </p:nvGrpSpPr>
        <p:grpSpPr>
          <a:xfrm>
            <a:off x="7486280" y="4274281"/>
            <a:ext cx="1161624" cy="1301448"/>
            <a:chOff x="15537700" y="6099082"/>
            <a:chExt cx="3752309" cy="4203975"/>
          </a:xfrm>
          <a:solidFill>
            <a:schemeClr val="accent4"/>
          </a:solidFill>
        </p:grpSpPr>
        <p:sp>
          <p:nvSpPr>
            <p:cNvPr id="20" name="Freeform 4">
              <a:extLst>
                <a:ext uri="{FF2B5EF4-FFF2-40B4-BE49-F238E27FC236}">
                  <a16:creationId xmlns:a16="http://schemas.microsoft.com/office/drawing/2014/main" id="{73F48665-1328-533F-63D2-03A2B1FAED11}"/>
                </a:ext>
              </a:extLst>
            </p:cNvPr>
            <p:cNvSpPr>
              <a:spLocks noChangeArrowheads="1"/>
            </p:cNvSpPr>
            <p:nvPr/>
          </p:nvSpPr>
          <p:spPr bwMode="auto">
            <a:xfrm>
              <a:off x="17452072" y="9344134"/>
              <a:ext cx="1247296" cy="958923"/>
            </a:xfrm>
            <a:custGeom>
              <a:avLst/>
              <a:gdLst>
                <a:gd name="T0" fmla="*/ 1583 w 1584"/>
                <a:gd name="T1" fmla="*/ 0 h 1215"/>
                <a:gd name="T2" fmla="*/ 0 w 1584"/>
                <a:gd name="T3" fmla="*/ 0 h 1215"/>
                <a:gd name="T4" fmla="*/ 0 w 1584"/>
                <a:gd name="T5" fmla="*/ 1214 h 1215"/>
                <a:gd name="T6" fmla="*/ 1583 w 1584"/>
                <a:gd name="T7" fmla="*/ 0 h 1215"/>
              </a:gdLst>
              <a:ahLst/>
              <a:cxnLst>
                <a:cxn ang="0">
                  <a:pos x="T0" y="T1"/>
                </a:cxn>
                <a:cxn ang="0">
                  <a:pos x="T2" y="T3"/>
                </a:cxn>
                <a:cxn ang="0">
                  <a:pos x="T4" y="T5"/>
                </a:cxn>
                <a:cxn ang="0">
                  <a:pos x="T6" y="T7"/>
                </a:cxn>
              </a:cxnLst>
              <a:rect l="0" t="0" r="r" b="b"/>
              <a:pathLst>
                <a:path w="1584" h="1215">
                  <a:moveTo>
                    <a:pt x="1583" y="0"/>
                  </a:moveTo>
                  <a:lnTo>
                    <a:pt x="0" y="0"/>
                  </a:lnTo>
                  <a:lnTo>
                    <a:pt x="0" y="1214"/>
                  </a:lnTo>
                  <a:lnTo>
                    <a:pt x="1583"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900"/>
            </a:p>
          </p:txBody>
        </p:sp>
        <p:sp>
          <p:nvSpPr>
            <p:cNvPr id="21" name="Freeform 5">
              <a:extLst>
                <a:ext uri="{FF2B5EF4-FFF2-40B4-BE49-F238E27FC236}">
                  <a16:creationId xmlns:a16="http://schemas.microsoft.com/office/drawing/2014/main" id="{EA3A71ED-7731-48A9-7FDF-F4E10A102878}"/>
                </a:ext>
              </a:extLst>
            </p:cNvPr>
            <p:cNvSpPr>
              <a:spLocks noChangeArrowheads="1"/>
            </p:cNvSpPr>
            <p:nvPr/>
          </p:nvSpPr>
          <p:spPr bwMode="auto">
            <a:xfrm>
              <a:off x="15537700" y="6099082"/>
              <a:ext cx="3752309" cy="3752309"/>
            </a:xfrm>
            <a:custGeom>
              <a:avLst/>
              <a:gdLst>
                <a:gd name="T0" fmla="*/ 2387 w 4762"/>
                <a:gd name="T1" fmla="*/ 4761 h 4762"/>
                <a:gd name="T2" fmla="*/ 2387 w 4762"/>
                <a:gd name="T3" fmla="*/ 4761 h 4762"/>
                <a:gd name="T4" fmla="*/ 0 w 4762"/>
                <a:gd name="T5" fmla="*/ 2388 h 4762"/>
                <a:gd name="T6" fmla="*/ 2387 w 4762"/>
                <a:gd name="T7" fmla="*/ 0 h 4762"/>
                <a:gd name="T8" fmla="*/ 4761 w 4762"/>
                <a:gd name="T9" fmla="*/ 2388 h 4762"/>
                <a:gd name="T10" fmla="*/ 2387 w 4762"/>
                <a:gd name="T11" fmla="*/ 4761 h 4762"/>
              </a:gdLst>
              <a:ahLst/>
              <a:cxnLst>
                <a:cxn ang="0">
                  <a:pos x="T0" y="T1"/>
                </a:cxn>
                <a:cxn ang="0">
                  <a:pos x="T2" y="T3"/>
                </a:cxn>
                <a:cxn ang="0">
                  <a:pos x="T4" y="T5"/>
                </a:cxn>
                <a:cxn ang="0">
                  <a:pos x="T6" y="T7"/>
                </a:cxn>
                <a:cxn ang="0">
                  <a:pos x="T8" y="T9"/>
                </a:cxn>
                <a:cxn ang="0">
                  <a:pos x="T10" y="T11"/>
                </a:cxn>
              </a:cxnLst>
              <a:rect l="0" t="0" r="r" b="b"/>
              <a:pathLst>
                <a:path w="4762" h="4762">
                  <a:moveTo>
                    <a:pt x="2387" y="4761"/>
                  </a:moveTo>
                  <a:lnTo>
                    <a:pt x="2387" y="4761"/>
                  </a:lnTo>
                  <a:cubicBezTo>
                    <a:pt x="1064" y="4761"/>
                    <a:pt x="0" y="3696"/>
                    <a:pt x="0" y="2388"/>
                  </a:cubicBezTo>
                  <a:cubicBezTo>
                    <a:pt x="0" y="1065"/>
                    <a:pt x="1064" y="0"/>
                    <a:pt x="2387" y="0"/>
                  </a:cubicBezTo>
                  <a:cubicBezTo>
                    <a:pt x="3697" y="0"/>
                    <a:pt x="4761" y="1065"/>
                    <a:pt x="4761" y="2388"/>
                  </a:cubicBezTo>
                  <a:cubicBezTo>
                    <a:pt x="4761" y="3696"/>
                    <a:pt x="3697" y="4761"/>
                    <a:pt x="2387" y="47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900"/>
            </a:p>
          </p:txBody>
        </p:sp>
      </p:grpSp>
      <p:grpSp>
        <p:nvGrpSpPr>
          <p:cNvPr id="22" name="Group 95">
            <a:extLst>
              <a:ext uri="{FF2B5EF4-FFF2-40B4-BE49-F238E27FC236}">
                <a16:creationId xmlns:a16="http://schemas.microsoft.com/office/drawing/2014/main" id="{F4568845-436E-47CC-61CE-0C0F767E9E17}"/>
              </a:ext>
            </a:extLst>
          </p:cNvPr>
          <p:cNvGrpSpPr/>
          <p:nvPr/>
        </p:nvGrpSpPr>
        <p:grpSpPr>
          <a:xfrm>
            <a:off x="7229543" y="2566609"/>
            <a:ext cx="764975" cy="857055"/>
            <a:chOff x="15537700" y="6099082"/>
            <a:chExt cx="3752309" cy="4203975"/>
          </a:xfrm>
          <a:solidFill>
            <a:schemeClr val="accent3"/>
          </a:solidFill>
        </p:grpSpPr>
        <p:sp>
          <p:nvSpPr>
            <p:cNvPr id="23" name="Freeform 4">
              <a:extLst>
                <a:ext uri="{FF2B5EF4-FFF2-40B4-BE49-F238E27FC236}">
                  <a16:creationId xmlns:a16="http://schemas.microsoft.com/office/drawing/2014/main" id="{67A6EAFA-689C-5C87-156D-17BDCCB47359}"/>
                </a:ext>
              </a:extLst>
            </p:cNvPr>
            <p:cNvSpPr>
              <a:spLocks noChangeArrowheads="1"/>
            </p:cNvSpPr>
            <p:nvPr/>
          </p:nvSpPr>
          <p:spPr bwMode="auto">
            <a:xfrm>
              <a:off x="17452072" y="9344134"/>
              <a:ext cx="1247296" cy="958923"/>
            </a:xfrm>
            <a:custGeom>
              <a:avLst/>
              <a:gdLst>
                <a:gd name="T0" fmla="*/ 1583 w 1584"/>
                <a:gd name="T1" fmla="*/ 0 h 1215"/>
                <a:gd name="T2" fmla="*/ 0 w 1584"/>
                <a:gd name="T3" fmla="*/ 0 h 1215"/>
                <a:gd name="T4" fmla="*/ 0 w 1584"/>
                <a:gd name="T5" fmla="*/ 1214 h 1215"/>
                <a:gd name="T6" fmla="*/ 1583 w 1584"/>
                <a:gd name="T7" fmla="*/ 0 h 1215"/>
              </a:gdLst>
              <a:ahLst/>
              <a:cxnLst>
                <a:cxn ang="0">
                  <a:pos x="T0" y="T1"/>
                </a:cxn>
                <a:cxn ang="0">
                  <a:pos x="T2" y="T3"/>
                </a:cxn>
                <a:cxn ang="0">
                  <a:pos x="T4" y="T5"/>
                </a:cxn>
                <a:cxn ang="0">
                  <a:pos x="T6" y="T7"/>
                </a:cxn>
              </a:cxnLst>
              <a:rect l="0" t="0" r="r" b="b"/>
              <a:pathLst>
                <a:path w="1584" h="1215">
                  <a:moveTo>
                    <a:pt x="1583" y="0"/>
                  </a:moveTo>
                  <a:lnTo>
                    <a:pt x="0" y="0"/>
                  </a:lnTo>
                  <a:lnTo>
                    <a:pt x="0" y="1214"/>
                  </a:lnTo>
                  <a:lnTo>
                    <a:pt x="1583"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900"/>
            </a:p>
          </p:txBody>
        </p:sp>
        <p:sp>
          <p:nvSpPr>
            <p:cNvPr id="24" name="Freeform 5">
              <a:extLst>
                <a:ext uri="{FF2B5EF4-FFF2-40B4-BE49-F238E27FC236}">
                  <a16:creationId xmlns:a16="http://schemas.microsoft.com/office/drawing/2014/main" id="{1682F56D-7E6B-E6FB-F6D5-C8DD2B16C8C6}"/>
                </a:ext>
              </a:extLst>
            </p:cNvPr>
            <p:cNvSpPr>
              <a:spLocks noChangeArrowheads="1"/>
            </p:cNvSpPr>
            <p:nvPr/>
          </p:nvSpPr>
          <p:spPr bwMode="auto">
            <a:xfrm>
              <a:off x="15537700" y="6099082"/>
              <a:ext cx="3752309" cy="3752309"/>
            </a:xfrm>
            <a:custGeom>
              <a:avLst/>
              <a:gdLst>
                <a:gd name="T0" fmla="*/ 2387 w 4762"/>
                <a:gd name="T1" fmla="*/ 4761 h 4762"/>
                <a:gd name="T2" fmla="*/ 2387 w 4762"/>
                <a:gd name="T3" fmla="*/ 4761 h 4762"/>
                <a:gd name="T4" fmla="*/ 0 w 4762"/>
                <a:gd name="T5" fmla="*/ 2388 h 4762"/>
                <a:gd name="T6" fmla="*/ 2387 w 4762"/>
                <a:gd name="T7" fmla="*/ 0 h 4762"/>
                <a:gd name="T8" fmla="*/ 4761 w 4762"/>
                <a:gd name="T9" fmla="*/ 2388 h 4762"/>
                <a:gd name="T10" fmla="*/ 2387 w 4762"/>
                <a:gd name="T11" fmla="*/ 4761 h 4762"/>
              </a:gdLst>
              <a:ahLst/>
              <a:cxnLst>
                <a:cxn ang="0">
                  <a:pos x="T0" y="T1"/>
                </a:cxn>
                <a:cxn ang="0">
                  <a:pos x="T2" y="T3"/>
                </a:cxn>
                <a:cxn ang="0">
                  <a:pos x="T4" y="T5"/>
                </a:cxn>
                <a:cxn ang="0">
                  <a:pos x="T6" y="T7"/>
                </a:cxn>
                <a:cxn ang="0">
                  <a:pos x="T8" y="T9"/>
                </a:cxn>
                <a:cxn ang="0">
                  <a:pos x="T10" y="T11"/>
                </a:cxn>
              </a:cxnLst>
              <a:rect l="0" t="0" r="r" b="b"/>
              <a:pathLst>
                <a:path w="4762" h="4762">
                  <a:moveTo>
                    <a:pt x="2387" y="4761"/>
                  </a:moveTo>
                  <a:lnTo>
                    <a:pt x="2387" y="4761"/>
                  </a:lnTo>
                  <a:cubicBezTo>
                    <a:pt x="1064" y="4761"/>
                    <a:pt x="0" y="3696"/>
                    <a:pt x="0" y="2388"/>
                  </a:cubicBezTo>
                  <a:cubicBezTo>
                    <a:pt x="0" y="1065"/>
                    <a:pt x="1064" y="0"/>
                    <a:pt x="2387" y="0"/>
                  </a:cubicBezTo>
                  <a:cubicBezTo>
                    <a:pt x="3697" y="0"/>
                    <a:pt x="4761" y="1065"/>
                    <a:pt x="4761" y="2388"/>
                  </a:cubicBezTo>
                  <a:cubicBezTo>
                    <a:pt x="4761" y="3696"/>
                    <a:pt x="3697" y="4761"/>
                    <a:pt x="2387" y="47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900"/>
            </a:p>
          </p:txBody>
        </p:sp>
      </p:grpSp>
      <p:grpSp>
        <p:nvGrpSpPr>
          <p:cNvPr id="25" name="Group 98">
            <a:extLst>
              <a:ext uri="{FF2B5EF4-FFF2-40B4-BE49-F238E27FC236}">
                <a16:creationId xmlns:a16="http://schemas.microsoft.com/office/drawing/2014/main" id="{31AE8D95-B9BE-8F9B-0193-812A20B4004E}"/>
              </a:ext>
            </a:extLst>
          </p:cNvPr>
          <p:cNvGrpSpPr/>
          <p:nvPr/>
        </p:nvGrpSpPr>
        <p:grpSpPr>
          <a:xfrm>
            <a:off x="3800520" y="2608616"/>
            <a:ext cx="615375" cy="689447"/>
            <a:chOff x="15537700" y="6099082"/>
            <a:chExt cx="3752309" cy="4203975"/>
          </a:xfrm>
          <a:solidFill>
            <a:schemeClr val="accent2"/>
          </a:solidFill>
        </p:grpSpPr>
        <p:sp>
          <p:nvSpPr>
            <p:cNvPr id="26" name="Freeform 4">
              <a:extLst>
                <a:ext uri="{FF2B5EF4-FFF2-40B4-BE49-F238E27FC236}">
                  <a16:creationId xmlns:a16="http://schemas.microsoft.com/office/drawing/2014/main" id="{12EB0875-AB51-96EB-0210-E9A2385A5032}"/>
                </a:ext>
              </a:extLst>
            </p:cNvPr>
            <p:cNvSpPr>
              <a:spLocks noChangeArrowheads="1"/>
            </p:cNvSpPr>
            <p:nvPr/>
          </p:nvSpPr>
          <p:spPr bwMode="auto">
            <a:xfrm>
              <a:off x="17452072" y="9344134"/>
              <a:ext cx="1247296" cy="958923"/>
            </a:xfrm>
            <a:custGeom>
              <a:avLst/>
              <a:gdLst>
                <a:gd name="T0" fmla="*/ 1583 w 1584"/>
                <a:gd name="T1" fmla="*/ 0 h 1215"/>
                <a:gd name="T2" fmla="*/ 0 w 1584"/>
                <a:gd name="T3" fmla="*/ 0 h 1215"/>
                <a:gd name="T4" fmla="*/ 0 w 1584"/>
                <a:gd name="T5" fmla="*/ 1214 h 1215"/>
                <a:gd name="T6" fmla="*/ 1583 w 1584"/>
                <a:gd name="T7" fmla="*/ 0 h 1215"/>
              </a:gdLst>
              <a:ahLst/>
              <a:cxnLst>
                <a:cxn ang="0">
                  <a:pos x="T0" y="T1"/>
                </a:cxn>
                <a:cxn ang="0">
                  <a:pos x="T2" y="T3"/>
                </a:cxn>
                <a:cxn ang="0">
                  <a:pos x="T4" y="T5"/>
                </a:cxn>
                <a:cxn ang="0">
                  <a:pos x="T6" y="T7"/>
                </a:cxn>
              </a:cxnLst>
              <a:rect l="0" t="0" r="r" b="b"/>
              <a:pathLst>
                <a:path w="1584" h="1215">
                  <a:moveTo>
                    <a:pt x="1583" y="0"/>
                  </a:moveTo>
                  <a:lnTo>
                    <a:pt x="0" y="0"/>
                  </a:lnTo>
                  <a:lnTo>
                    <a:pt x="0" y="1214"/>
                  </a:lnTo>
                  <a:lnTo>
                    <a:pt x="1583"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900"/>
            </a:p>
          </p:txBody>
        </p:sp>
        <p:sp>
          <p:nvSpPr>
            <p:cNvPr id="27" name="Freeform 5">
              <a:extLst>
                <a:ext uri="{FF2B5EF4-FFF2-40B4-BE49-F238E27FC236}">
                  <a16:creationId xmlns:a16="http://schemas.microsoft.com/office/drawing/2014/main" id="{8D7E81C0-3ECB-C3DA-8C15-6AE6D0205A1C}"/>
                </a:ext>
              </a:extLst>
            </p:cNvPr>
            <p:cNvSpPr>
              <a:spLocks noChangeArrowheads="1"/>
            </p:cNvSpPr>
            <p:nvPr/>
          </p:nvSpPr>
          <p:spPr bwMode="auto">
            <a:xfrm>
              <a:off x="15537700" y="6099082"/>
              <a:ext cx="3752309" cy="3752309"/>
            </a:xfrm>
            <a:custGeom>
              <a:avLst/>
              <a:gdLst>
                <a:gd name="T0" fmla="*/ 2387 w 4762"/>
                <a:gd name="T1" fmla="*/ 4761 h 4762"/>
                <a:gd name="T2" fmla="*/ 2387 w 4762"/>
                <a:gd name="T3" fmla="*/ 4761 h 4762"/>
                <a:gd name="T4" fmla="*/ 0 w 4762"/>
                <a:gd name="T5" fmla="*/ 2388 h 4762"/>
                <a:gd name="T6" fmla="*/ 2387 w 4762"/>
                <a:gd name="T7" fmla="*/ 0 h 4762"/>
                <a:gd name="T8" fmla="*/ 4761 w 4762"/>
                <a:gd name="T9" fmla="*/ 2388 h 4762"/>
                <a:gd name="T10" fmla="*/ 2387 w 4762"/>
                <a:gd name="T11" fmla="*/ 4761 h 4762"/>
              </a:gdLst>
              <a:ahLst/>
              <a:cxnLst>
                <a:cxn ang="0">
                  <a:pos x="T0" y="T1"/>
                </a:cxn>
                <a:cxn ang="0">
                  <a:pos x="T2" y="T3"/>
                </a:cxn>
                <a:cxn ang="0">
                  <a:pos x="T4" y="T5"/>
                </a:cxn>
                <a:cxn ang="0">
                  <a:pos x="T6" y="T7"/>
                </a:cxn>
                <a:cxn ang="0">
                  <a:pos x="T8" y="T9"/>
                </a:cxn>
                <a:cxn ang="0">
                  <a:pos x="T10" y="T11"/>
                </a:cxn>
              </a:cxnLst>
              <a:rect l="0" t="0" r="r" b="b"/>
              <a:pathLst>
                <a:path w="4762" h="4762">
                  <a:moveTo>
                    <a:pt x="2387" y="4761"/>
                  </a:moveTo>
                  <a:lnTo>
                    <a:pt x="2387" y="4761"/>
                  </a:lnTo>
                  <a:cubicBezTo>
                    <a:pt x="1064" y="4761"/>
                    <a:pt x="0" y="3696"/>
                    <a:pt x="0" y="2388"/>
                  </a:cubicBezTo>
                  <a:cubicBezTo>
                    <a:pt x="0" y="1065"/>
                    <a:pt x="1064" y="0"/>
                    <a:pt x="2387" y="0"/>
                  </a:cubicBezTo>
                  <a:cubicBezTo>
                    <a:pt x="3697" y="0"/>
                    <a:pt x="4761" y="1065"/>
                    <a:pt x="4761" y="2388"/>
                  </a:cubicBezTo>
                  <a:cubicBezTo>
                    <a:pt x="4761" y="3696"/>
                    <a:pt x="3697" y="4761"/>
                    <a:pt x="2387" y="47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900"/>
            </a:p>
          </p:txBody>
        </p:sp>
      </p:grpSp>
      <p:grpSp>
        <p:nvGrpSpPr>
          <p:cNvPr id="28" name="Group 101">
            <a:extLst>
              <a:ext uri="{FF2B5EF4-FFF2-40B4-BE49-F238E27FC236}">
                <a16:creationId xmlns:a16="http://schemas.microsoft.com/office/drawing/2014/main" id="{4A8F66CC-7972-6432-1F44-47ED2A874BEF}"/>
              </a:ext>
            </a:extLst>
          </p:cNvPr>
          <p:cNvGrpSpPr/>
          <p:nvPr/>
        </p:nvGrpSpPr>
        <p:grpSpPr>
          <a:xfrm>
            <a:off x="1263795" y="1932304"/>
            <a:ext cx="750757" cy="567516"/>
            <a:chOff x="15537700" y="6099082"/>
            <a:chExt cx="3752309" cy="4203975"/>
          </a:xfrm>
          <a:solidFill>
            <a:schemeClr val="accent1"/>
          </a:solidFill>
        </p:grpSpPr>
        <p:sp>
          <p:nvSpPr>
            <p:cNvPr id="29" name="Freeform 4">
              <a:extLst>
                <a:ext uri="{FF2B5EF4-FFF2-40B4-BE49-F238E27FC236}">
                  <a16:creationId xmlns:a16="http://schemas.microsoft.com/office/drawing/2014/main" id="{6875B4F8-7586-2CB9-1C70-7B579B3C3FD1}"/>
                </a:ext>
              </a:extLst>
            </p:cNvPr>
            <p:cNvSpPr>
              <a:spLocks noChangeArrowheads="1"/>
            </p:cNvSpPr>
            <p:nvPr/>
          </p:nvSpPr>
          <p:spPr bwMode="auto">
            <a:xfrm>
              <a:off x="17452072" y="9344134"/>
              <a:ext cx="1247296" cy="958923"/>
            </a:xfrm>
            <a:custGeom>
              <a:avLst/>
              <a:gdLst>
                <a:gd name="T0" fmla="*/ 1583 w 1584"/>
                <a:gd name="T1" fmla="*/ 0 h 1215"/>
                <a:gd name="T2" fmla="*/ 0 w 1584"/>
                <a:gd name="T3" fmla="*/ 0 h 1215"/>
                <a:gd name="T4" fmla="*/ 0 w 1584"/>
                <a:gd name="T5" fmla="*/ 1214 h 1215"/>
                <a:gd name="T6" fmla="*/ 1583 w 1584"/>
                <a:gd name="T7" fmla="*/ 0 h 1215"/>
              </a:gdLst>
              <a:ahLst/>
              <a:cxnLst>
                <a:cxn ang="0">
                  <a:pos x="T0" y="T1"/>
                </a:cxn>
                <a:cxn ang="0">
                  <a:pos x="T2" y="T3"/>
                </a:cxn>
                <a:cxn ang="0">
                  <a:pos x="T4" y="T5"/>
                </a:cxn>
                <a:cxn ang="0">
                  <a:pos x="T6" y="T7"/>
                </a:cxn>
              </a:cxnLst>
              <a:rect l="0" t="0" r="r" b="b"/>
              <a:pathLst>
                <a:path w="1584" h="1215">
                  <a:moveTo>
                    <a:pt x="1583" y="0"/>
                  </a:moveTo>
                  <a:lnTo>
                    <a:pt x="0" y="0"/>
                  </a:lnTo>
                  <a:lnTo>
                    <a:pt x="0" y="1214"/>
                  </a:lnTo>
                  <a:lnTo>
                    <a:pt x="1583"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900"/>
            </a:p>
          </p:txBody>
        </p:sp>
        <p:sp>
          <p:nvSpPr>
            <p:cNvPr id="30" name="Freeform 5">
              <a:extLst>
                <a:ext uri="{FF2B5EF4-FFF2-40B4-BE49-F238E27FC236}">
                  <a16:creationId xmlns:a16="http://schemas.microsoft.com/office/drawing/2014/main" id="{8104812C-AB3D-15DA-4F7B-93FD880EF4BC}"/>
                </a:ext>
              </a:extLst>
            </p:cNvPr>
            <p:cNvSpPr>
              <a:spLocks noChangeArrowheads="1"/>
            </p:cNvSpPr>
            <p:nvPr/>
          </p:nvSpPr>
          <p:spPr bwMode="auto">
            <a:xfrm>
              <a:off x="15537700" y="6099082"/>
              <a:ext cx="3752309" cy="3752309"/>
            </a:xfrm>
            <a:custGeom>
              <a:avLst/>
              <a:gdLst>
                <a:gd name="T0" fmla="*/ 2387 w 4762"/>
                <a:gd name="T1" fmla="*/ 4761 h 4762"/>
                <a:gd name="T2" fmla="*/ 2387 w 4762"/>
                <a:gd name="T3" fmla="*/ 4761 h 4762"/>
                <a:gd name="T4" fmla="*/ 0 w 4762"/>
                <a:gd name="T5" fmla="*/ 2388 h 4762"/>
                <a:gd name="T6" fmla="*/ 2387 w 4762"/>
                <a:gd name="T7" fmla="*/ 0 h 4762"/>
                <a:gd name="T8" fmla="*/ 4761 w 4762"/>
                <a:gd name="T9" fmla="*/ 2388 h 4762"/>
                <a:gd name="T10" fmla="*/ 2387 w 4762"/>
                <a:gd name="T11" fmla="*/ 4761 h 4762"/>
              </a:gdLst>
              <a:ahLst/>
              <a:cxnLst>
                <a:cxn ang="0">
                  <a:pos x="T0" y="T1"/>
                </a:cxn>
                <a:cxn ang="0">
                  <a:pos x="T2" y="T3"/>
                </a:cxn>
                <a:cxn ang="0">
                  <a:pos x="T4" y="T5"/>
                </a:cxn>
                <a:cxn ang="0">
                  <a:pos x="T6" y="T7"/>
                </a:cxn>
                <a:cxn ang="0">
                  <a:pos x="T8" y="T9"/>
                </a:cxn>
                <a:cxn ang="0">
                  <a:pos x="T10" y="T11"/>
                </a:cxn>
              </a:cxnLst>
              <a:rect l="0" t="0" r="r" b="b"/>
              <a:pathLst>
                <a:path w="4762" h="4762">
                  <a:moveTo>
                    <a:pt x="2387" y="4761"/>
                  </a:moveTo>
                  <a:lnTo>
                    <a:pt x="2387" y="4761"/>
                  </a:lnTo>
                  <a:cubicBezTo>
                    <a:pt x="1064" y="4761"/>
                    <a:pt x="0" y="3696"/>
                    <a:pt x="0" y="2388"/>
                  </a:cubicBezTo>
                  <a:cubicBezTo>
                    <a:pt x="0" y="1065"/>
                    <a:pt x="1064" y="0"/>
                    <a:pt x="2387" y="0"/>
                  </a:cubicBezTo>
                  <a:cubicBezTo>
                    <a:pt x="3697" y="0"/>
                    <a:pt x="4761" y="1065"/>
                    <a:pt x="4761" y="2388"/>
                  </a:cubicBezTo>
                  <a:cubicBezTo>
                    <a:pt x="4761" y="3696"/>
                    <a:pt x="3697" y="4761"/>
                    <a:pt x="2387" y="47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900"/>
            </a:p>
          </p:txBody>
        </p:sp>
      </p:grpSp>
      <p:sp>
        <p:nvSpPr>
          <p:cNvPr id="31" name="TextBox 104">
            <a:extLst>
              <a:ext uri="{FF2B5EF4-FFF2-40B4-BE49-F238E27FC236}">
                <a16:creationId xmlns:a16="http://schemas.microsoft.com/office/drawing/2014/main" id="{0D9AA9EE-E8A8-AC76-8012-77E7C8BF292C}"/>
              </a:ext>
            </a:extLst>
          </p:cNvPr>
          <p:cNvSpPr txBox="1"/>
          <p:nvPr/>
        </p:nvSpPr>
        <p:spPr>
          <a:xfrm>
            <a:off x="10943858" y="5176086"/>
            <a:ext cx="1592134" cy="830997"/>
          </a:xfrm>
          <a:prstGeom prst="rect">
            <a:avLst/>
          </a:prstGeom>
          <a:noFill/>
        </p:spPr>
        <p:txBody>
          <a:bodyPr wrap="square" rtlCol="0">
            <a:spAutoFit/>
          </a:bodyPr>
          <a:lstStyle/>
          <a:p>
            <a:r>
              <a:rPr lang="en-US" sz="1200" dirty="0">
                <a:latin typeface="Lato Light" panose="020F0502020204030203" pitchFamily="34" charset="0"/>
                <a:ea typeface="Lato Light" panose="020F0502020204030203" pitchFamily="34" charset="0"/>
                <a:cs typeface="Lato Light" panose="020F0502020204030203" pitchFamily="34" charset="0"/>
              </a:rPr>
              <a:t>Au </a:t>
            </a:r>
            <a:r>
              <a:rPr lang="en-US" sz="1200" dirty="0" err="1">
                <a:latin typeface="Lato Light" panose="020F0502020204030203" pitchFamily="34" charset="0"/>
                <a:ea typeface="Lato Light" panose="020F0502020204030203" pitchFamily="34" charset="0"/>
                <a:cs typeface="Lato Light" panose="020F0502020204030203" pitchFamily="34" charset="0"/>
              </a:rPr>
              <a:t>delà</a:t>
            </a:r>
            <a:r>
              <a:rPr lang="en-US" sz="1200" dirty="0">
                <a:latin typeface="Lato Light" panose="020F0502020204030203" pitchFamily="34" charset="0"/>
                <a:ea typeface="Lato Light" panose="020F0502020204030203" pitchFamily="34" charset="0"/>
                <a:cs typeface="Lato Light" panose="020F0502020204030203" pitchFamily="34" charset="0"/>
              </a:rPr>
              <a:t> :</a:t>
            </a:r>
            <a:br>
              <a:rPr lang="en-US" sz="1200" dirty="0">
                <a:latin typeface="Lato Light" panose="020F0502020204030203" pitchFamily="34" charset="0"/>
                <a:ea typeface="Lato Light" panose="020F0502020204030203" pitchFamily="34" charset="0"/>
                <a:cs typeface="Lato Light" panose="020F0502020204030203" pitchFamily="34" charset="0"/>
              </a:rPr>
            </a:br>
            <a:r>
              <a:rPr lang="en-US" sz="1200" dirty="0" err="1">
                <a:latin typeface="Lato Light" panose="020F0502020204030203" pitchFamily="34" charset="0"/>
                <a:ea typeface="Lato Light" panose="020F0502020204030203" pitchFamily="34" charset="0"/>
                <a:cs typeface="Lato Light" panose="020F0502020204030203" pitchFamily="34" charset="0"/>
              </a:rPr>
              <a:t>Nemolizumab</a:t>
            </a:r>
            <a:r>
              <a:rPr lang="en-US" sz="1200" dirty="0">
                <a:latin typeface="Lato Light" panose="020F0502020204030203" pitchFamily="34" charset="0"/>
                <a:ea typeface="Lato Light" panose="020F0502020204030203" pitchFamily="34" charset="0"/>
                <a:cs typeface="Lato Light" panose="020F0502020204030203" pitchFamily="34" charset="0"/>
              </a:rPr>
              <a:t> ?</a:t>
            </a:r>
            <a:br>
              <a:rPr lang="en-US" sz="1200" dirty="0">
                <a:latin typeface="Lato Light" panose="020F0502020204030203" pitchFamily="34" charset="0"/>
                <a:ea typeface="Lato Light" panose="020F0502020204030203" pitchFamily="34" charset="0"/>
                <a:cs typeface="Lato Light" panose="020F0502020204030203" pitchFamily="34" charset="0"/>
              </a:rPr>
            </a:br>
            <a:r>
              <a:rPr lang="en-US" sz="1200" dirty="0" err="1">
                <a:latin typeface="Lato Light" panose="020F0502020204030203" pitchFamily="34" charset="0"/>
                <a:ea typeface="Lato Light" panose="020F0502020204030203" pitchFamily="34" charset="0"/>
                <a:cs typeface="Lato Light" panose="020F0502020204030203" pitchFamily="34" charset="0"/>
              </a:rPr>
              <a:t>Eblasakimab</a:t>
            </a:r>
            <a:r>
              <a:rPr lang="en-US" sz="1200" dirty="0">
                <a:latin typeface="Lato Light" panose="020F0502020204030203" pitchFamily="34" charset="0"/>
                <a:ea typeface="Lato Light" panose="020F0502020204030203" pitchFamily="34" charset="0"/>
                <a:cs typeface="Lato Light" panose="020F0502020204030203" pitchFamily="34" charset="0"/>
              </a:rPr>
              <a:t> ?</a:t>
            </a:r>
            <a:br>
              <a:rPr lang="en-US" sz="1200" dirty="0">
                <a:latin typeface="Lato Light" panose="020F0502020204030203" pitchFamily="34" charset="0"/>
                <a:ea typeface="Lato Light" panose="020F0502020204030203" pitchFamily="34" charset="0"/>
                <a:cs typeface="Lato Light" panose="020F0502020204030203" pitchFamily="34" charset="0"/>
              </a:rPr>
            </a:br>
            <a:r>
              <a:rPr lang="en-US" sz="1200" dirty="0" err="1">
                <a:latin typeface="Lato Light" panose="020F0502020204030203" pitchFamily="34" charset="0"/>
                <a:ea typeface="Lato Light" panose="020F0502020204030203" pitchFamily="34" charset="0"/>
                <a:cs typeface="Lato Light" panose="020F0502020204030203" pitchFamily="34" charset="0"/>
              </a:rPr>
              <a:t>Dupi</a:t>
            </a:r>
            <a:r>
              <a:rPr lang="en-US" sz="1200" dirty="0">
                <a:latin typeface="Lato Light" panose="020F0502020204030203" pitchFamily="34" charset="0"/>
                <a:ea typeface="Lato Light" panose="020F0502020204030203" pitchFamily="34" charset="0"/>
                <a:cs typeface="Lato Light" panose="020F0502020204030203" pitchFamily="34" charset="0"/>
              </a:rPr>
              <a:t> &gt; 6 </a:t>
            </a:r>
            <a:r>
              <a:rPr lang="en-US" sz="1200" dirty="0" err="1">
                <a:latin typeface="Lato Light" panose="020F0502020204030203" pitchFamily="34" charset="0"/>
                <a:ea typeface="Lato Light" panose="020F0502020204030203" pitchFamily="34" charset="0"/>
                <a:cs typeface="Lato Light" panose="020F0502020204030203" pitchFamily="34" charset="0"/>
              </a:rPr>
              <a:t>mois</a:t>
            </a:r>
            <a:endParaRPr lang="en-US" sz="12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32" name="TextBox 105">
            <a:extLst>
              <a:ext uri="{FF2B5EF4-FFF2-40B4-BE49-F238E27FC236}">
                <a16:creationId xmlns:a16="http://schemas.microsoft.com/office/drawing/2014/main" id="{5BBEE3CC-1910-3847-B236-0A4FB6BD60CF}"/>
              </a:ext>
            </a:extLst>
          </p:cNvPr>
          <p:cNvSpPr txBox="1"/>
          <p:nvPr/>
        </p:nvSpPr>
        <p:spPr>
          <a:xfrm>
            <a:off x="7984942" y="2656708"/>
            <a:ext cx="3069936" cy="830997"/>
          </a:xfrm>
          <a:prstGeom prst="rect">
            <a:avLst/>
          </a:prstGeom>
          <a:noFill/>
        </p:spPr>
        <p:txBody>
          <a:bodyPr wrap="square" rtlCol="0">
            <a:spAutoFit/>
          </a:bodyPr>
          <a:lstStyle/>
          <a:p>
            <a:r>
              <a:rPr lang="en-US" sz="1600" dirty="0">
                <a:latin typeface="Lato Light" panose="020F0502020204030203" pitchFamily="34" charset="0"/>
                <a:ea typeface="Lato Light" panose="020F0502020204030203" pitchFamily="34" charset="0"/>
                <a:cs typeface="Lato Light" panose="020F0502020204030203" pitchFamily="34" charset="0"/>
              </a:rPr>
              <a:t>Tralokinumab &gt;18 </a:t>
            </a:r>
            <a:r>
              <a:rPr lang="en-US" sz="1600" dirty="0" err="1">
                <a:latin typeface="Lato Light" panose="020F0502020204030203" pitchFamily="34" charset="0"/>
                <a:ea typeface="Lato Light" panose="020F0502020204030203" pitchFamily="34" charset="0"/>
                <a:cs typeface="Lato Light" panose="020F0502020204030203" pitchFamily="34" charset="0"/>
              </a:rPr>
              <a:t>ans</a:t>
            </a:r>
            <a:br>
              <a:rPr lang="en-US" sz="1600" dirty="0">
                <a:latin typeface="Lato Light" panose="020F0502020204030203" pitchFamily="34" charset="0"/>
                <a:ea typeface="Lato Light" panose="020F0502020204030203" pitchFamily="34" charset="0"/>
                <a:cs typeface="Lato Light" panose="020F0502020204030203" pitchFamily="34" charset="0"/>
              </a:rPr>
            </a:br>
            <a:r>
              <a:rPr lang="en-US" sz="1600" dirty="0">
                <a:latin typeface="Lato Light" panose="020F0502020204030203" pitchFamily="34" charset="0"/>
                <a:ea typeface="Lato Light" panose="020F0502020204030203" pitchFamily="34" charset="0"/>
                <a:cs typeface="Lato Light" panose="020F0502020204030203" pitchFamily="34" charset="0"/>
              </a:rPr>
              <a:t>Upadacitinib &gt; 12 </a:t>
            </a:r>
            <a:r>
              <a:rPr lang="en-US" sz="1600" dirty="0" err="1">
                <a:latin typeface="Lato Light" panose="020F0502020204030203" pitchFamily="34" charset="0"/>
                <a:ea typeface="Lato Light" panose="020F0502020204030203" pitchFamily="34" charset="0"/>
                <a:cs typeface="Lato Light" panose="020F0502020204030203" pitchFamily="34" charset="0"/>
              </a:rPr>
              <a:t>ans</a:t>
            </a:r>
            <a:br>
              <a:rPr lang="en-US" sz="1600" dirty="0">
                <a:latin typeface="Lato Light" panose="020F0502020204030203" pitchFamily="34" charset="0"/>
                <a:ea typeface="Lato Light" panose="020F0502020204030203" pitchFamily="34" charset="0"/>
                <a:cs typeface="Lato Light" panose="020F0502020204030203" pitchFamily="34" charset="0"/>
              </a:rPr>
            </a:br>
            <a:r>
              <a:rPr lang="en-US" sz="1600" dirty="0">
                <a:latin typeface="Lato Light" panose="020F0502020204030203" pitchFamily="34" charset="0"/>
                <a:ea typeface="Lato Light" panose="020F0502020204030203" pitchFamily="34" charset="0"/>
                <a:cs typeface="Lato Light" panose="020F0502020204030203" pitchFamily="34" charset="0"/>
              </a:rPr>
              <a:t>Dupilumab &gt; 6 </a:t>
            </a:r>
            <a:r>
              <a:rPr lang="en-US" sz="1600" dirty="0" err="1">
                <a:latin typeface="Lato Light" panose="020F0502020204030203" pitchFamily="34" charset="0"/>
                <a:ea typeface="Lato Light" panose="020F0502020204030203" pitchFamily="34" charset="0"/>
                <a:cs typeface="Lato Light" panose="020F0502020204030203" pitchFamily="34" charset="0"/>
              </a:rPr>
              <a:t>ans</a:t>
            </a:r>
            <a:endParaRPr lang="en-US" sz="16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33" name="TextBox 106">
            <a:extLst>
              <a:ext uri="{FF2B5EF4-FFF2-40B4-BE49-F238E27FC236}">
                <a16:creationId xmlns:a16="http://schemas.microsoft.com/office/drawing/2014/main" id="{60A443CA-A221-5326-8D8A-83808CE81AD2}"/>
              </a:ext>
            </a:extLst>
          </p:cNvPr>
          <p:cNvSpPr txBox="1"/>
          <p:nvPr/>
        </p:nvSpPr>
        <p:spPr>
          <a:xfrm>
            <a:off x="5332016" y="4784880"/>
            <a:ext cx="2043897" cy="338554"/>
          </a:xfrm>
          <a:prstGeom prst="rect">
            <a:avLst/>
          </a:prstGeom>
          <a:noFill/>
        </p:spPr>
        <p:txBody>
          <a:bodyPr wrap="square" rtlCol="0">
            <a:spAutoFit/>
          </a:bodyPr>
          <a:lstStyle/>
          <a:p>
            <a:pPr algn="r"/>
            <a:r>
              <a:rPr lang="en-US" sz="1600" dirty="0" err="1">
                <a:latin typeface="Lato Light" panose="020F0502020204030203" pitchFamily="34" charset="0"/>
                <a:ea typeface="Lato Light" panose="020F0502020204030203" pitchFamily="34" charset="0"/>
                <a:cs typeface="Lato Light" panose="020F0502020204030203" pitchFamily="34" charset="0"/>
              </a:rPr>
              <a:t>Abrocitinib</a:t>
            </a:r>
            <a:r>
              <a:rPr lang="en-US" sz="1600" dirty="0">
                <a:latin typeface="Lato Light" panose="020F0502020204030203" pitchFamily="34" charset="0"/>
                <a:ea typeface="Lato Light" panose="020F0502020204030203" pitchFamily="34" charset="0"/>
                <a:cs typeface="Lato Light" panose="020F0502020204030203" pitchFamily="34" charset="0"/>
              </a:rPr>
              <a:t> &gt;12ans</a:t>
            </a:r>
          </a:p>
        </p:txBody>
      </p:sp>
      <p:sp>
        <p:nvSpPr>
          <p:cNvPr id="34" name="TextBox 107">
            <a:extLst>
              <a:ext uri="{FF2B5EF4-FFF2-40B4-BE49-F238E27FC236}">
                <a16:creationId xmlns:a16="http://schemas.microsoft.com/office/drawing/2014/main" id="{26C5840A-74A0-EBB9-8468-DD53451FCED8}"/>
              </a:ext>
            </a:extLst>
          </p:cNvPr>
          <p:cNvSpPr txBox="1"/>
          <p:nvPr/>
        </p:nvSpPr>
        <p:spPr>
          <a:xfrm>
            <a:off x="4415635" y="2727314"/>
            <a:ext cx="2043896" cy="338554"/>
          </a:xfrm>
          <a:prstGeom prst="rect">
            <a:avLst/>
          </a:prstGeom>
          <a:noFill/>
        </p:spPr>
        <p:txBody>
          <a:bodyPr wrap="square" rtlCol="0">
            <a:spAutoFit/>
          </a:bodyPr>
          <a:lstStyle/>
          <a:p>
            <a:r>
              <a:rPr lang="en-US" sz="1600" dirty="0">
                <a:latin typeface="Lato Light" panose="020F0502020204030203" pitchFamily="34" charset="0"/>
                <a:ea typeface="Lato Light" panose="020F0502020204030203" pitchFamily="34" charset="0"/>
                <a:cs typeface="Lato Light" panose="020F0502020204030203" pitchFamily="34" charset="0"/>
              </a:rPr>
              <a:t>Dupilumab &gt;12ans</a:t>
            </a:r>
          </a:p>
        </p:txBody>
      </p:sp>
      <p:sp>
        <p:nvSpPr>
          <p:cNvPr id="35" name="TextBox 108">
            <a:extLst>
              <a:ext uri="{FF2B5EF4-FFF2-40B4-BE49-F238E27FC236}">
                <a16:creationId xmlns:a16="http://schemas.microsoft.com/office/drawing/2014/main" id="{1EDA37D9-E46B-2356-E182-F1842D7DE8E0}"/>
              </a:ext>
            </a:extLst>
          </p:cNvPr>
          <p:cNvSpPr txBox="1"/>
          <p:nvPr/>
        </p:nvSpPr>
        <p:spPr>
          <a:xfrm>
            <a:off x="2039094" y="1904646"/>
            <a:ext cx="2069113" cy="584775"/>
          </a:xfrm>
          <a:prstGeom prst="rect">
            <a:avLst/>
          </a:prstGeom>
          <a:noFill/>
        </p:spPr>
        <p:txBody>
          <a:bodyPr wrap="square" rtlCol="0">
            <a:spAutoFit/>
          </a:bodyPr>
          <a:lstStyle/>
          <a:p>
            <a:r>
              <a:rPr lang="en-US" sz="1600" dirty="0" err="1">
                <a:latin typeface="Lato Light" panose="020F0502020204030203" pitchFamily="34" charset="0"/>
                <a:ea typeface="Lato Light" panose="020F0502020204030203" pitchFamily="34" charset="0"/>
                <a:cs typeface="Lato Light" panose="020F0502020204030203" pitchFamily="34" charset="0"/>
              </a:rPr>
              <a:t>Immunosuppresseurs</a:t>
            </a:r>
            <a:br>
              <a:rPr lang="en-US" sz="1600" dirty="0">
                <a:latin typeface="Lato Light" panose="020F0502020204030203" pitchFamily="34" charset="0"/>
                <a:ea typeface="Lato Light" panose="020F0502020204030203" pitchFamily="34" charset="0"/>
                <a:cs typeface="Lato Light" panose="020F0502020204030203" pitchFamily="34" charset="0"/>
              </a:rPr>
            </a:br>
            <a:r>
              <a:rPr lang="en-US" sz="1600" dirty="0">
                <a:latin typeface="Lato Light" panose="020F0502020204030203" pitchFamily="34" charset="0"/>
                <a:ea typeface="Lato Light" panose="020F0502020204030203" pitchFamily="34" charset="0"/>
                <a:cs typeface="Lato Light" panose="020F0502020204030203" pitchFamily="34" charset="0"/>
              </a:rPr>
              <a:t>classiques</a:t>
            </a:r>
            <a:r>
              <a:rPr lang="en-US" sz="1600" baseline="30000" dirty="0">
                <a:latin typeface="Lato Light" panose="020F0502020204030203" pitchFamily="34" charset="0"/>
                <a:ea typeface="Lato Light" panose="020F0502020204030203" pitchFamily="34" charset="0"/>
                <a:cs typeface="Lato Light" panose="020F0502020204030203" pitchFamily="34" charset="0"/>
              </a:rPr>
              <a:t>1</a:t>
            </a:r>
            <a:endParaRPr lang="en-US" sz="16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36" name="Rectangle 35">
            <a:extLst>
              <a:ext uri="{FF2B5EF4-FFF2-40B4-BE49-F238E27FC236}">
                <a16:creationId xmlns:a16="http://schemas.microsoft.com/office/drawing/2014/main" id="{FA217F03-275F-7B11-4886-7C7BA2E75B5F}"/>
              </a:ext>
            </a:extLst>
          </p:cNvPr>
          <p:cNvSpPr/>
          <p:nvPr/>
        </p:nvSpPr>
        <p:spPr>
          <a:xfrm>
            <a:off x="10004329" y="4400160"/>
            <a:ext cx="1486207" cy="769441"/>
          </a:xfrm>
          <a:prstGeom prst="rect">
            <a:avLst/>
          </a:prstGeom>
        </p:spPr>
        <p:txBody>
          <a:bodyPr wrap="square">
            <a:spAutoFit/>
          </a:bodyPr>
          <a:lstStyle/>
          <a:p>
            <a:pPr algn="ctr"/>
            <a:r>
              <a:rPr lang="en-US" sz="2000" b="1" dirty="0">
                <a:solidFill>
                  <a:schemeClr val="bg1"/>
                </a:solidFill>
                <a:latin typeface="Poppins SemiBold" pitchFamily="2" charset="77"/>
                <a:ea typeface="Roboto Medium" panose="02000000000000000000" pitchFamily="2" charset="0"/>
                <a:cs typeface="Montserrat" charset="0"/>
              </a:rPr>
              <a:t>2023</a:t>
            </a:r>
            <a:br>
              <a:rPr lang="en-US" sz="1200" b="1" dirty="0">
                <a:solidFill>
                  <a:schemeClr val="bg1"/>
                </a:solidFill>
                <a:latin typeface="Poppins SemiBold" pitchFamily="2" charset="77"/>
                <a:ea typeface="Roboto Medium" panose="02000000000000000000" pitchFamily="2" charset="0"/>
                <a:cs typeface="Montserrat" charset="0"/>
              </a:rPr>
            </a:br>
            <a:r>
              <a:rPr lang="en-US" sz="1200" b="1" dirty="0">
                <a:solidFill>
                  <a:schemeClr val="bg1"/>
                </a:solidFill>
                <a:latin typeface="Poppins SemiBold" pitchFamily="2" charset="77"/>
                <a:ea typeface="Roboto Medium" panose="02000000000000000000" pitchFamily="2" charset="0"/>
                <a:cs typeface="Montserrat" charset="0"/>
              </a:rPr>
              <a:t>- Lebrikizumab ?</a:t>
            </a:r>
            <a:br>
              <a:rPr lang="en-US" sz="1200" b="1" dirty="0">
                <a:solidFill>
                  <a:schemeClr val="bg1"/>
                </a:solidFill>
                <a:latin typeface="Poppins SemiBold" pitchFamily="2" charset="77"/>
                <a:ea typeface="Roboto Medium" panose="02000000000000000000" pitchFamily="2" charset="0"/>
                <a:cs typeface="Montserrat" charset="0"/>
              </a:rPr>
            </a:br>
            <a:endParaRPr lang="en-US" sz="1200" b="1" dirty="0">
              <a:solidFill>
                <a:schemeClr val="bg1"/>
              </a:solidFill>
              <a:latin typeface="Poppins SemiBold" pitchFamily="2" charset="77"/>
              <a:ea typeface="Roboto Medium" panose="02000000000000000000" pitchFamily="2" charset="0"/>
              <a:cs typeface="Montserrat" charset="0"/>
            </a:endParaRPr>
          </a:p>
        </p:txBody>
      </p:sp>
      <p:sp>
        <p:nvSpPr>
          <p:cNvPr id="37" name="Rectangle 36">
            <a:extLst>
              <a:ext uri="{FF2B5EF4-FFF2-40B4-BE49-F238E27FC236}">
                <a16:creationId xmlns:a16="http://schemas.microsoft.com/office/drawing/2014/main" id="{36306194-9C1E-90BE-E260-D820DA47492A}"/>
              </a:ext>
            </a:extLst>
          </p:cNvPr>
          <p:cNvSpPr/>
          <p:nvPr/>
        </p:nvSpPr>
        <p:spPr>
          <a:xfrm>
            <a:off x="7627970" y="4635619"/>
            <a:ext cx="957990" cy="461665"/>
          </a:xfrm>
          <a:prstGeom prst="rect">
            <a:avLst/>
          </a:prstGeom>
        </p:spPr>
        <p:txBody>
          <a:bodyPr wrap="square">
            <a:spAutoFit/>
          </a:bodyPr>
          <a:lstStyle/>
          <a:p>
            <a:pPr algn="ctr"/>
            <a:r>
              <a:rPr lang="en-US" sz="2400" b="1" dirty="0">
                <a:solidFill>
                  <a:schemeClr val="bg1"/>
                </a:solidFill>
                <a:latin typeface="Poppins SemiBold" pitchFamily="2" charset="77"/>
                <a:ea typeface="Roboto Medium" panose="02000000000000000000" pitchFamily="2" charset="0"/>
                <a:cs typeface="Montserrat" charset="0"/>
              </a:rPr>
              <a:t>2022</a:t>
            </a:r>
          </a:p>
        </p:txBody>
      </p:sp>
      <p:sp>
        <p:nvSpPr>
          <p:cNvPr id="38" name="Rectangle 37">
            <a:extLst>
              <a:ext uri="{FF2B5EF4-FFF2-40B4-BE49-F238E27FC236}">
                <a16:creationId xmlns:a16="http://schemas.microsoft.com/office/drawing/2014/main" id="{D97A070E-DE02-4713-FD73-F6EF2321A8D5}"/>
              </a:ext>
            </a:extLst>
          </p:cNvPr>
          <p:cNvSpPr/>
          <p:nvPr/>
        </p:nvSpPr>
        <p:spPr>
          <a:xfrm>
            <a:off x="7122517" y="2782522"/>
            <a:ext cx="957990" cy="400110"/>
          </a:xfrm>
          <a:prstGeom prst="rect">
            <a:avLst/>
          </a:prstGeom>
        </p:spPr>
        <p:txBody>
          <a:bodyPr wrap="square">
            <a:spAutoFit/>
          </a:bodyPr>
          <a:lstStyle/>
          <a:p>
            <a:pPr algn="ctr"/>
            <a:r>
              <a:rPr lang="en-US" sz="2000" b="1" dirty="0">
                <a:solidFill>
                  <a:schemeClr val="bg1"/>
                </a:solidFill>
                <a:latin typeface="Poppins SemiBold" pitchFamily="2" charset="77"/>
                <a:ea typeface="Roboto Medium" panose="02000000000000000000" pitchFamily="2" charset="0"/>
                <a:cs typeface="Montserrat" charset="0"/>
              </a:rPr>
              <a:t>2021</a:t>
            </a:r>
          </a:p>
        </p:txBody>
      </p:sp>
      <p:sp>
        <p:nvSpPr>
          <p:cNvPr id="39" name="Rectangle 38">
            <a:extLst>
              <a:ext uri="{FF2B5EF4-FFF2-40B4-BE49-F238E27FC236}">
                <a16:creationId xmlns:a16="http://schemas.microsoft.com/office/drawing/2014/main" id="{80528CA1-625A-7810-6BB2-BF224F9D6890}"/>
              </a:ext>
            </a:extLst>
          </p:cNvPr>
          <p:cNvSpPr/>
          <p:nvPr/>
        </p:nvSpPr>
        <p:spPr>
          <a:xfrm>
            <a:off x="3629212" y="2787993"/>
            <a:ext cx="957990" cy="307777"/>
          </a:xfrm>
          <a:prstGeom prst="rect">
            <a:avLst/>
          </a:prstGeom>
        </p:spPr>
        <p:txBody>
          <a:bodyPr wrap="square">
            <a:spAutoFit/>
          </a:bodyPr>
          <a:lstStyle/>
          <a:p>
            <a:pPr algn="ctr"/>
            <a:r>
              <a:rPr lang="en-US" sz="1400" b="1" dirty="0">
                <a:solidFill>
                  <a:schemeClr val="bg1"/>
                </a:solidFill>
                <a:latin typeface="Poppins SemiBold" pitchFamily="2" charset="77"/>
                <a:ea typeface="Roboto Medium" panose="02000000000000000000" pitchFamily="2" charset="0"/>
                <a:cs typeface="Montserrat" charset="0"/>
              </a:rPr>
              <a:t>2017</a:t>
            </a:r>
          </a:p>
        </p:txBody>
      </p:sp>
      <p:sp>
        <p:nvSpPr>
          <p:cNvPr id="40" name="Rectangle 39">
            <a:extLst>
              <a:ext uri="{FF2B5EF4-FFF2-40B4-BE49-F238E27FC236}">
                <a16:creationId xmlns:a16="http://schemas.microsoft.com/office/drawing/2014/main" id="{6EEAED38-FF6D-B470-BEE0-71932993E09F}"/>
              </a:ext>
            </a:extLst>
          </p:cNvPr>
          <p:cNvSpPr/>
          <p:nvPr/>
        </p:nvSpPr>
        <p:spPr>
          <a:xfrm>
            <a:off x="1132305" y="2061067"/>
            <a:ext cx="957990" cy="307777"/>
          </a:xfrm>
          <a:prstGeom prst="rect">
            <a:avLst/>
          </a:prstGeom>
        </p:spPr>
        <p:txBody>
          <a:bodyPr wrap="square">
            <a:spAutoFit/>
          </a:bodyPr>
          <a:lstStyle/>
          <a:p>
            <a:pPr algn="ctr"/>
            <a:r>
              <a:rPr lang="en-US" sz="1400" b="1" dirty="0">
                <a:solidFill>
                  <a:schemeClr val="bg1"/>
                </a:solidFill>
                <a:latin typeface="Poppins SemiBold" pitchFamily="2" charset="77"/>
                <a:ea typeface="Roboto Medium" panose="02000000000000000000" pitchFamily="2" charset="0"/>
                <a:cs typeface="Montserrat" charset="0"/>
              </a:rPr>
              <a:t>&lt;2000</a:t>
            </a:r>
          </a:p>
        </p:txBody>
      </p:sp>
      <p:sp>
        <p:nvSpPr>
          <p:cNvPr id="44" name="ZoneTexte 43">
            <a:extLst>
              <a:ext uri="{FF2B5EF4-FFF2-40B4-BE49-F238E27FC236}">
                <a16:creationId xmlns:a16="http://schemas.microsoft.com/office/drawing/2014/main" id="{4DB182CF-56FC-DAFF-3D34-9AB4F3936544}"/>
              </a:ext>
            </a:extLst>
          </p:cNvPr>
          <p:cNvSpPr txBox="1"/>
          <p:nvPr/>
        </p:nvSpPr>
        <p:spPr>
          <a:xfrm>
            <a:off x="0" y="6419569"/>
            <a:ext cx="5405647" cy="246221"/>
          </a:xfrm>
          <a:prstGeom prst="rect">
            <a:avLst/>
          </a:prstGeom>
          <a:noFill/>
        </p:spPr>
        <p:txBody>
          <a:bodyPr wrap="none" rtlCol="0">
            <a:spAutoFit/>
          </a:bodyPr>
          <a:lstStyle/>
          <a:p>
            <a:r>
              <a:rPr lang="fr-FR" sz="1000" dirty="0">
                <a:solidFill>
                  <a:schemeClr val="bg1"/>
                </a:solidFill>
              </a:rPr>
              <a:t>1 : Incluant mais non limité à MTX, cyclosporine, </a:t>
            </a:r>
            <a:r>
              <a:rPr lang="fr-FR" sz="1000" dirty="0" err="1">
                <a:solidFill>
                  <a:schemeClr val="bg1"/>
                </a:solidFill>
              </a:rPr>
              <a:t>Mycophénolate</a:t>
            </a:r>
            <a:r>
              <a:rPr lang="fr-FR" sz="1000" dirty="0">
                <a:solidFill>
                  <a:schemeClr val="bg1"/>
                </a:solidFill>
              </a:rPr>
              <a:t> </a:t>
            </a:r>
            <a:r>
              <a:rPr lang="fr-FR" sz="1000" dirty="0" err="1">
                <a:solidFill>
                  <a:schemeClr val="bg1"/>
                </a:solidFill>
              </a:rPr>
              <a:t>mofétil</a:t>
            </a:r>
            <a:r>
              <a:rPr lang="fr-FR" sz="1000" dirty="0">
                <a:solidFill>
                  <a:schemeClr val="bg1"/>
                </a:solidFill>
              </a:rPr>
              <a:t>, Azathioprine</a:t>
            </a:r>
            <a:endParaRPr lang="fr-FR" sz="1000" dirty="0"/>
          </a:p>
        </p:txBody>
      </p:sp>
      <p:pic>
        <p:nvPicPr>
          <p:cNvPr id="45" name="Picture 2" descr="Flag of Canada - Wikipedia">
            <a:extLst>
              <a:ext uri="{FF2B5EF4-FFF2-40B4-BE49-F238E27FC236}">
                <a16:creationId xmlns:a16="http://schemas.microsoft.com/office/drawing/2014/main" id="{13C27A68-0697-2E3F-E131-B7BF993AA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4146" y="718654"/>
            <a:ext cx="824491" cy="58665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697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D9A744F3-C73E-304E-9519-7A606501E0BA}"/>
              </a:ext>
            </a:extLst>
          </p:cNvPr>
          <p:cNvSpPr>
            <a:spLocks noGrp="1"/>
          </p:cNvSpPr>
          <p:nvPr>
            <p:ph type="title"/>
          </p:nvPr>
        </p:nvSpPr>
        <p:spPr>
          <a:xfrm>
            <a:off x="1097280" y="286603"/>
            <a:ext cx="10058400" cy="1450757"/>
          </a:xfrm>
        </p:spPr>
        <p:txBody>
          <a:bodyPr anchor="ctr">
            <a:normAutofit/>
          </a:bodyPr>
          <a:lstStyle/>
          <a:p>
            <a:r>
              <a:rPr lang="fr-FR" dirty="0">
                <a:solidFill>
                  <a:srgbClr val="FFFFFF"/>
                </a:solidFill>
              </a:rPr>
              <a:t>Liens commerciaux d’intérêts</a:t>
            </a:r>
          </a:p>
        </p:txBody>
      </p:sp>
      <p:sp>
        <p:nvSpPr>
          <p:cNvPr id="3" name="Espace réservé du contenu 2">
            <a:extLst>
              <a:ext uri="{FF2B5EF4-FFF2-40B4-BE49-F238E27FC236}">
                <a16:creationId xmlns:a16="http://schemas.microsoft.com/office/drawing/2014/main" id="{CE98351F-1864-AD41-A8D9-A5A7700AE82C}"/>
              </a:ext>
            </a:extLst>
          </p:cNvPr>
          <p:cNvSpPr>
            <a:spLocks noGrp="1"/>
          </p:cNvSpPr>
          <p:nvPr>
            <p:ph idx="1"/>
          </p:nvPr>
        </p:nvSpPr>
        <p:spPr>
          <a:xfrm>
            <a:off x="1097280" y="2423030"/>
            <a:ext cx="10058400" cy="3193294"/>
          </a:xfrm>
        </p:spPr>
        <p:txBody>
          <a:bodyPr>
            <a:normAutofit fontScale="92500" lnSpcReduction="10000"/>
          </a:bodyPr>
          <a:lstStyle/>
          <a:p>
            <a:br>
              <a:rPr lang="fr-FR" b="1" dirty="0"/>
            </a:br>
            <a:r>
              <a:rPr lang="fr-FR" b="1" dirty="0"/>
              <a:t>Consultant</a:t>
            </a:r>
            <a:r>
              <a:rPr lang="fr-FR" dirty="0"/>
              <a:t> : Sanofi </a:t>
            </a:r>
            <a:r>
              <a:rPr lang="fr-FR" dirty="0" err="1"/>
              <a:t>Genzyme</a:t>
            </a:r>
            <a:r>
              <a:rPr lang="fr-FR" dirty="0"/>
              <a:t>, Eli Lilly, Bausch </a:t>
            </a:r>
            <a:r>
              <a:rPr lang="fr-FR" dirty="0" err="1"/>
              <a:t>Health</a:t>
            </a:r>
            <a:r>
              <a:rPr lang="fr-FR" dirty="0"/>
              <a:t>, </a:t>
            </a:r>
            <a:r>
              <a:rPr lang="fr-FR" dirty="0" err="1"/>
              <a:t>AbbVie</a:t>
            </a:r>
            <a:r>
              <a:rPr lang="fr-FR" dirty="0"/>
              <a:t>, Janssen, Sun Pharma, Novartis, UCB, </a:t>
            </a:r>
            <a:r>
              <a:rPr lang="fr-FR" dirty="0" err="1"/>
              <a:t>LéoPharma</a:t>
            </a:r>
            <a:r>
              <a:rPr lang="fr-FR" dirty="0"/>
              <a:t>, Bristol Myers Squibb, L’Oréal, Sandoz, Amgen, Pfizer, </a:t>
            </a:r>
            <a:r>
              <a:rPr lang="fr-FR" dirty="0" err="1"/>
              <a:t>Incyte</a:t>
            </a:r>
            <a:r>
              <a:rPr lang="fr-FR" dirty="0"/>
              <a:t>, NKS </a:t>
            </a:r>
            <a:r>
              <a:rPr lang="fr-FR" dirty="0" err="1"/>
              <a:t>Health</a:t>
            </a:r>
            <a:r>
              <a:rPr lang="fr-FR" dirty="0"/>
              <a:t>, Boehringer </a:t>
            </a:r>
            <a:r>
              <a:rPr lang="fr-FR" dirty="0" err="1"/>
              <a:t>Ingelheim</a:t>
            </a:r>
            <a:r>
              <a:rPr lang="fr-FR" dirty="0"/>
              <a:t>, Organon, </a:t>
            </a:r>
            <a:r>
              <a:rPr lang="fr-FR" dirty="0" err="1"/>
              <a:t>Apogee</a:t>
            </a:r>
            <a:endParaRPr lang="fr-FR" dirty="0"/>
          </a:p>
          <a:p>
            <a:r>
              <a:rPr lang="fr-FR" b="1" dirty="0"/>
              <a:t>Conférencier</a:t>
            </a:r>
            <a:r>
              <a:rPr lang="fr-FR" dirty="0"/>
              <a:t> : Sanofi-</a:t>
            </a:r>
            <a:r>
              <a:rPr lang="fr-FR" dirty="0" err="1"/>
              <a:t>Genzyme</a:t>
            </a:r>
            <a:r>
              <a:rPr lang="fr-FR" dirty="0"/>
              <a:t>, </a:t>
            </a:r>
            <a:r>
              <a:rPr lang="fr-FR" dirty="0" err="1"/>
              <a:t>AbbVie</a:t>
            </a:r>
            <a:r>
              <a:rPr lang="fr-FR" dirty="0"/>
              <a:t>, Eli Lilly, La Roche Posay, Bausch </a:t>
            </a:r>
            <a:r>
              <a:rPr lang="fr-FR" dirty="0" err="1"/>
              <a:t>Health</a:t>
            </a:r>
            <a:r>
              <a:rPr lang="fr-FR" dirty="0"/>
              <a:t>, </a:t>
            </a:r>
            <a:r>
              <a:rPr lang="fr-FR" dirty="0" err="1"/>
              <a:t>LéoPharma</a:t>
            </a:r>
            <a:r>
              <a:rPr lang="fr-FR" dirty="0"/>
              <a:t>, Pfizer, Janssen, UCB, </a:t>
            </a:r>
            <a:r>
              <a:rPr lang="fr-FR" dirty="0" err="1"/>
              <a:t>Galderma</a:t>
            </a:r>
            <a:r>
              <a:rPr lang="fr-FR" dirty="0"/>
              <a:t>, Bristol Myers Squibb, </a:t>
            </a:r>
            <a:r>
              <a:rPr lang="fr-FR" dirty="0" err="1"/>
              <a:t>Arcutis</a:t>
            </a:r>
            <a:endParaRPr lang="fr-FR" dirty="0"/>
          </a:p>
          <a:p>
            <a:r>
              <a:rPr lang="fr-FR" b="1" dirty="0"/>
              <a:t>Subvention de recherche </a:t>
            </a:r>
            <a:r>
              <a:rPr lang="fr-FR" dirty="0"/>
              <a:t>: Pfizer, </a:t>
            </a:r>
            <a:r>
              <a:rPr lang="fr-FR" dirty="0" err="1"/>
              <a:t>AbbVie</a:t>
            </a:r>
            <a:r>
              <a:rPr lang="fr-FR" dirty="0"/>
              <a:t>, UCB, Concert Pharmaceuticals, </a:t>
            </a:r>
            <a:r>
              <a:rPr lang="fr-FR" dirty="0" err="1"/>
              <a:t>Incyte</a:t>
            </a:r>
            <a:r>
              <a:rPr lang="fr-FR" dirty="0"/>
              <a:t> corp, Janssen, Amgen, </a:t>
            </a:r>
            <a:r>
              <a:rPr lang="fr-FR" dirty="0" err="1"/>
              <a:t>LéoPharma</a:t>
            </a:r>
            <a:r>
              <a:rPr lang="fr-FR" dirty="0"/>
              <a:t>, </a:t>
            </a:r>
            <a:r>
              <a:rPr lang="fr-FR" dirty="0" err="1"/>
              <a:t>Celgene</a:t>
            </a:r>
            <a:r>
              <a:rPr lang="fr-FR" dirty="0"/>
              <a:t>, Bristol Myers Squibb, </a:t>
            </a:r>
            <a:r>
              <a:rPr lang="fr-FR" dirty="0" err="1"/>
              <a:t>Correvitas</a:t>
            </a:r>
            <a:r>
              <a:rPr lang="fr-FR" dirty="0"/>
              <a:t>, ASLAN </a:t>
            </a:r>
            <a:r>
              <a:rPr lang="fr-FR" dirty="0" err="1"/>
              <a:t>Therapeutics</a:t>
            </a:r>
            <a:r>
              <a:rPr lang="fr-FR" dirty="0"/>
              <a:t>, </a:t>
            </a:r>
            <a:r>
              <a:rPr lang="fr-FR" dirty="0" err="1"/>
              <a:t>Aristea</a:t>
            </a:r>
            <a:r>
              <a:rPr lang="fr-FR" dirty="0"/>
              <a:t> </a:t>
            </a:r>
            <a:r>
              <a:rPr lang="fr-FR" dirty="0" err="1"/>
              <a:t>Tx</a:t>
            </a:r>
            <a:r>
              <a:rPr lang="fr-FR" dirty="0"/>
              <a:t>, </a:t>
            </a:r>
            <a:r>
              <a:rPr lang="fr-FR" dirty="0" err="1"/>
              <a:t>Innovaderm</a:t>
            </a:r>
            <a:r>
              <a:rPr lang="fr-FR" dirty="0"/>
              <a:t>, </a:t>
            </a:r>
            <a:r>
              <a:rPr lang="fr-FR" dirty="0" err="1"/>
              <a:t>Alumis</a:t>
            </a:r>
            <a:endParaRPr lang="fr-FR" dirty="0"/>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6238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id="{20CC74F5-4F3A-DA79-E4A6-484DB55F5274}"/>
              </a:ext>
            </a:extLst>
          </p:cNvPr>
          <p:cNvGraphicFramePr>
            <a:graphicFrameLocks/>
          </p:cNvGraphicFramePr>
          <p:nvPr>
            <p:custDataLst>
              <p:tags r:id="rId1"/>
            </p:custDataLst>
            <p:extLst>
              <p:ext uri="{D42A27DB-BD31-4B8C-83A1-F6EECF244321}">
                <p14:modId xmlns:p14="http://schemas.microsoft.com/office/powerpoint/2010/main" val="2333957871"/>
              </p:ext>
            </p:extLst>
          </p:nvPr>
        </p:nvGraphicFramePr>
        <p:xfrm>
          <a:off x="555041" y="1259018"/>
          <a:ext cx="11199813" cy="4530506"/>
        </p:xfrm>
        <a:graphic>
          <a:graphicData uri="http://schemas.openxmlformats.org/drawingml/2006/table">
            <a:tbl>
              <a:tblPr firstRow="1" bandRow="1">
                <a:tableStyleId>{3B4B98B0-60AC-42C2-AFA5-B58CD77FA1E5}</a:tableStyleId>
              </a:tblPr>
              <a:tblGrid>
                <a:gridCol w="1600987">
                  <a:extLst>
                    <a:ext uri="{9D8B030D-6E8A-4147-A177-3AD203B41FA5}">
                      <a16:colId xmlns:a16="http://schemas.microsoft.com/office/drawing/2014/main" val="1413082312"/>
                    </a:ext>
                  </a:extLst>
                </a:gridCol>
                <a:gridCol w="2379323">
                  <a:extLst>
                    <a:ext uri="{9D8B030D-6E8A-4147-A177-3AD203B41FA5}">
                      <a16:colId xmlns:a16="http://schemas.microsoft.com/office/drawing/2014/main" val="765153260"/>
                    </a:ext>
                  </a:extLst>
                </a:gridCol>
                <a:gridCol w="2379323">
                  <a:extLst>
                    <a:ext uri="{9D8B030D-6E8A-4147-A177-3AD203B41FA5}">
                      <a16:colId xmlns:a16="http://schemas.microsoft.com/office/drawing/2014/main" val="3499102015"/>
                    </a:ext>
                  </a:extLst>
                </a:gridCol>
                <a:gridCol w="2379323">
                  <a:extLst>
                    <a:ext uri="{9D8B030D-6E8A-4147-A177-3AD203B41FA5}">
                      <a16:colId xmlns:a16="http://schemas.microsoft.com/office/drawing/2014/main" val="1422725605"/>
                    </a:ext>
                  </a:extLst>
                </a:gridCol>
                <a:gridCol w="2460857">
                  <a:extLst>
                    <a:ext uri="{9D8B030D-6E8A-4147-A177-3AD203B41FA5}">
                      <a16:colId xmlns:a16="http://schemas.microsoft.com/office/drawing/2014/main" val="1428489775"/>
                    </a:ext>
                  </a:extLst>
                </a:gridCol>
              </a:tblGrid>
              <a:tr h="338282">
                <a:tc>
                  <a:txBody>
                    <a:bodyPr/>
                    <a:lstStyle/>
                    <a:p>
                      <a:endParaRPr lang="fr-CA" sz="1100" noProof="0" dirty="0">
                        <a:latin typeface="+mn-lt"/>
                      </a:endParaRPr>
                    </a:p>
                  </a:txBody>
                  <a:tcPr>
                    <a:lnR w="12700" cap="flat" cmpd="sng" algn="ctr">
                      <a:solidFill>
                        <a:schemeClr val="accent2"/>
                      </a:solidFill>
                      <a:prstDash val="solid"/>
                      <a:round/>
                      <a:headEnd type="none" w="med" len="med"/>
                      <a:tailEnd type="none" w="med" len="med"/>
                    </a:lnR>
                  </a:tcPr>
                </a:tc>
                <a:tc>
                  <a:txBody>
                    <a:bodyPr/>
                    <a:lstStyle/>
                    <a:p>
                      <a:pPr algn="ctr"/>
                      <a:r>
                        <a:rPr lang="fr-CA" sz="1100" noProof="0" dirty="0">
                          <a:latin typeface="+mn-lt"/>
                        </a:rPr>
                        <a:t>Dupilumab</a:t>
                      </a:r>
                      <a:r>
                        <a:rPr lang="fr-CA" sz="1100" baseline="30000" noProof="0" dirty="0">
                          <a:latin typeface="+mn-lt"/>
                        </a:rPr>
                        <a:t>2</a:t>
                      </a:r>
                      <a:endParaRPr lang="fr-CA" sz="1100" noProof="0" dirty="0">
                        <a:latin typeface="+mn-lt"/>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ctr"/>
                      <a:r>
                        <a:rPr lang="fr-CA" sz="1100" noProof="0" dirty="0">
                          <a:latin typeface="+mn-lt"/>
                        </a:rPr>
                        <a:t>Tralokinumab</a:t>
                      </a:r>
                      <a:r>
                        <a:rPr lang="fr-CA" sz="1100" baseline="30000" noProof="0" dirty="0">
                          <a:latin typeface="+mn-lt"/>
                        </a:rPr>
                        <a:t>3</a:t>
                      </a:r>
                      <a:endParaRPr lang="fr-CA" sz="1100" noProof="0" dirty="0">
                        <a:latin typeface="+mn-lt"/>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ctr"/>
                      <a:r>
                        <a:rPr lang="fr-CA" sz="1100" noProof="0" dirty="0"/>
                        <a:t>Abrocitinib</a:t>
                      </a:r>
                      <a:r>
                        <a:rPr lang="fr-CA" sz="1100" baseline="30000" noProof="0" dirty="0"/>
                        <a:t>4</a:t>
                      </a:r>
                      <a:endParaRPr lang="fr-CA" sz="1100" noProof="0" dirty="0">
                        <a:latin typeface="+mn-lt"/>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100" noProof="0" dirty="0"/>
                        <a:t>Upadacitinib</a:t>
                      </a:r>
                      <a:r>
                        <a:rPr lang="fr-CA" sz="1100" baseline="30000" noProof="0" dirty="0"/>
                        <a:t>5</a:t>
                      </a:r>
                      <a:endParaRPr lang="fr-CA" sz="1100" baseline="30000" noProof="0" dirty="0">
                        <a:latin typeface="+mn-lt"/>
                      </a:endParaRPr>
                    </a:p>
                  </a:txBody>
                  <a:tcPr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084025618"/>
                  </a:ext>
                </a:extLst>
              </a:tr>
              <a:tr h="1774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noProof="0" dirty="0"/>
                        <a:t>Indication</a:t>
                      </a:r>
                      <a:endParaRPr lang="fr-CA" sz="1050" noProof="0" dirty="0">
                        <a:latin typeface="+mn-lt"/>
                      </a:endParaRPr>
                    </a:p>
                  </a:txBody>
                  <a:tcPr anchor="ctr">
                    <a:lnR w="12700" cap="flat" cmpd="sng" algn="ctr">
                      <a:solidFill>
                        <a:schemeClr val="accent2"/>
                      </a:solidFill>
                      <a:prstDash val="solid"/>
                      <a:round/>
                      <a:headEnd type="none" w="med" len="med"/>
                      <a:tailEnd type="none" w="med" len="med"/>
                    </a:lnR>
                  </a:tcPr>
                </a:tc>
                <a:tc>
                  <a:txBody>
                    <a:bodyPr/>
                    <a:lstStyle/>
                    <a:p>
                      <a:pPr marL="0" indent="0">
                        <a:buFont typeface="Arial" panose="020B0604020202020204" pitchFamily="34" charset="0"/>
                        <a:buNone/>
                      </a:pPr>
                      <a:r>
                        <a:rPr lang="fr-FR" sz="1050" dirty="0"/>
                        <a:t>Traitement de la dermatite </a:t>
                      </a:r>
                      <a:r>
                        <a:rPr lang="fr-FR" sz="1050" dirty="0" err="1"/>
                        <a:t>atopique</a:t>
                      </a:r>
                      <a:r>
                        <a:rPr lang="fr-FR" sz="1050" dirty="0"/>
                        <a:t> modérée a sévère chez les patients de 6 ans et plus ayant présenté un échec aux thérapies topiques ou ayant une contrindication a ceux-ci.</a:t>
                      </a:r>
                      <a:br>
                        <a:rPr lang="fr-FR" sz="1050" dirty="0"/>
                      </a:br>
                      <a:br>
                        <a:rPr lang="fr-FR" sz="1050" dirty="0"/>
                      </a:br>
                      <a:r>
                        <a:rPr lang="fr-FR" sz="1050" dirty="0"/>
                        <a:t>Asthme sévère avec un phénotype TH2 ou dépendant aux corticostéroïdes oraux chez patients de 12 ans et plus</a:t>
                      </a:r>
                    </a:p>
                    <a:p>
                      <a:pPr marL="0" indent="0">
                        <a:buFont typeface="Arial" panose="020B0604020202020204" pitchFamily="34" charset="0"/>
                        <a:buNone/>
                      </a:pPr>
                      <a:endParaRPr lang="fr-FR" sz="1050" dirty="0"/>
                    </a:p>
                    <a:p>
                      <a:pPr marL="0" indent="0">
                        <a:buFont typeface="Arial" panose="020B0604020202020204" pitchFamily="34" charset="0"/>
                        <a:buNone/>
                      </a:pPr>
                      <a:r>
                        <a:rPr lang="fr-FR" sz="1050" dirty="0" err="1"/>
                        <a:t>Rhinosinusite</a:t>
                      </a:r>
                      <a:r>
                        <a:rPr lang="fr-FR" sz="1050" dirty="0"/>
                        <a:t> chronique sévère avec polypose nasale non </a:t>
                      </a:r>
                      <a:r>
                        <a:rPr lang="fr-FR" sz="1050" dirty="0" err="1"/>
                        <a:t>controlée</a:t>
                      </a:r>
                      <a:r>
                        <a:rPr lang="fr-FR" sz="1050" dirty="0"/>
                        <a:t> par </a:t>
                      </a:r>
                      <a:r>
                        <a:rPr lang="fr-FR" sz="1050" dirty="0" err="1"/>
                        <a:t>corticostéroides</a:t>
                      </a:r>
                      <a:r>
                        <a:rPr lang="fr-FR" sz="1050" dirty="0"/>
                        <a:t> oraux et/ou chirurgie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indent="0">
                        <a:buFont typeface="Arial" panose="020B0604020202020204" pitchFamily="34" charset="0"/>
                        <a:buNone/>
                      </a:pPr>
                      <a:r>
                        <a:rPr lang="fr-FR" sz="1050" dirty="0"/>
                        <a:t>Traitement de la dermatite </a:t>
                      </a:r>
                      <a:r>
                        <a:rPr lang="fr-FR" sz="1050" dirty="0" err="1"/>
                        <a:t>atopique</a:t>
                      </a:r>
                      <a:r>
                        <a:rPr lang="fr-FR" sz="1050" dirty="0"/>
                        <a:t> modérée à </a:t>
                      </a:r>
                      <a:r>
                        <a:rPr lang="fr-FR" sz="1050" dirty="0" err="1"/>
                        <a:t>sévere</a:t>
                      </a:r>
                      <a:r>
                        <a:rPr lang="fr-FR" sz="1050" dirty="0"/>
                        <a:t> chez l’adulte ayant présenté un échec aux thérapies topiques ou ayant une contrindication a ceux-ci.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indent="0">
                        <a:buFont typeface="Arial" panose="020B0604020202020204" pitchFamily="34" charset="0"/>
                        <a:buNone/>
                      </a:pPr>
                      <a:r>
                        <a:rPr lang="fr-FR" sz="1050" dirty="0"/>
                        <a:t>Traitement de la DA modérée ou</a:t>
                      </a:r>
                    </a:p>
                    <a:p>
                      <a:pPr marL="0" indent="0">
                        <a:buFont typeface="Arial" panose="020B0604020202020204" pitchFamily="34" charset="0"/>
                        <a:buNone/>
                      </a:pPr>
                      <a:r>
                        <a:rPr lang="fr-FR" sz="1050" dirty="0"/>
                        <a:t>sévère réfractaire, </a:t>
                      </a:r>
                      <a:r>
                        <a:rPr lang="fr-FR" sz="1050" dirty="0">
                          <a:solidFill>
                            <a:srgbClr val="FF0000"/>
                          </a:solidFill>
                        </a:rPr>
                        <a:t>y compris pour le soulagement du prurit</a:t>
                      </a:r>
                      <a:r>
                        <a:rPr lang="fr-FR" sz="1050" dirty="0"/>
                        <a:t>, chez les patients âgés de 12 ans ou plus qui ont obtenu une réponse insatisfaisante à d’autres médicaments à action générale (p. ex., corticostéroïde ou médicament biologique) ou pour qui l’emploi de tels médicaments est déconseillé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indent="0">
                        <a:buFont typeface="Arial" panose="020B0604020202020204" pitchFamily="34" charset="0"/>
                        <a:buNone/>
                      </a:pPr>
                      <a:r>
                        <a:rPr lang="fr-FR" sz="1050" dirty="0"/>
                        <a:t>Traitement des adultes et des adolescents âgés de </a:t>
                      </a:r>
                      <a:br>
                        <a:rPr lang="fr-FR" sz="1050" dirty="0"/>
                      </a:br>
                      <a:r>
                        <a:rPr lang="fr-FR" sz="1050" dirty="0"/>
                        <a:t>12 ans ou plus atteints de</a:t>
                      </a:r>
                    </a:p>
                    <a:p>
                      <a:pPr marL="0" indent="0">
                        <a:buFont typeface="Arial" panose="020B0604020202020204" pitchFamily="34" charset="0"/>
                        <a:buNone/>
                      </a:pPr>
                      <a:r>
                        <a:rPr lang="fr-FR" sz="1050" dirty="0"/>
                        <a:t>DA modérée à grave réfractaire dont la maladie n’est pas maîtrisée de façon adéquate par un traitement à action générale (p. ex., corticostéroïde ou médicament biologique) ou lorsqu’un tel traitement est déconseillé</a:t>
                      </a:r>
                    </a:p>
                  </a:txBody>
                  <a:tcPr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4205265145"/>
                  </a:ext>
                </a:extLst>
              </a:tr>
              <a:tr h="269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noProof="0">
                          <a:solidFill>
                            <a:schemeClr val="tx1"/>
                          </a:solidFill>
                          <a:latin typeface="+mn-lt"/>
                        </a:rPr>
                        <a:t>Cible</a:t>
                      </a:r>
                      <a:endParaRPr lang="fr-CA" sz="1050" noProof="0">
                        <a:latin typeface="+mn-lt"/>
                      </a:endParaRPr>
                    </a:p>
                  </a:txBody>
                  <a:tcPr anchor="ctr">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IL4Ra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IL-13</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a:t>JAK1</a:t>
                      </a:r>
                      <a:endParaRPr lang="fr-CA" sz="1050" noProof="0">
                        <a:latin typeface="+mn-lt"/>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a:t>JAK1</a:t>
                      </a:r>
                      <a:endParaRPr lang="fr-CA" sz="1050" noProof="0">
                        <a:latin typeface="+mn-lt"/>
                      </a:endParaRPr>
                    </a:p>
                  </a:txBody>
                  <a:tcPr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48689526"/>
                  </a:ext>
                </a:extLst>
              </a:tr>
              <a:tr h="612836">
                <a:tc>
                  <a:txBody>
                    <a:bodyPr/>
                    <a:lstStyle/>
                    <a:p>
                      <a:r>
                        <a:rPr lang="fr-CA" sz="1050" noProof="0">
                          <a:latin typeface="+mn-lt"/>
                        </a:rPr>
                        <a:t>Posologie</a:t>
                      </a:r>
                    </a:p>
                  </a:txBody>
                  <a:tcPr anchor="ctr">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600mg </a:t>
                      </a:r>
                      <a:r>
                        <a:rPr lang="fr-CA" sz="1050" noProof="0" dirty="0" err="1">
                          <a:latin typeface="+mn-lt"/>
                        </a:rPr>
                        <a:t>sem</a:t>
                      </a:r>
                      <a:r>
                        <a:rPr lang="fr-CA" sz="1050" noProof="0" dirty="0">
                          <a:latin typeface="+mn-lt"/>
                        </a:rPr>
                        <a:t> 0 puis 300mg q 2 </a:t>
                      </a:r>
                      <a:r>
                        <a:rPr lang="fr-CA" sz="1050" noProof="0" dirty="0" err="1">
                          <a:latin typeface="+mn-lt"/>
                        </a:rPr>
                        <a:t>sem</a:t>
                      </a:r>
                      <a:br>
                        <a:rPr lang="fr-CA" sz="1050" noProof="0" dirty="0">
                          <a:latin typeface="+mn-lt"/>
                        </a:rPr>
                      </a:br>
                      <a:r>
                        <a:rPr lang="fr-CA" sz="1050" b="1" noProof="0" dirty="0" err="1">
                          <a:latin typeface="+mn-lt"/>
                        </a:rPr>
                        <a:t>Ped</a:t>
                      </a:r>
                      <a:r>
                        <a:rPr lang="fr-CA" sz="1050" b="1" noProof="0" dirty="0">
                          <a:latin typeface="+mn-lt"/>
                        </a:rPr>
                        <a:t> </a:t>
                      </a:r>
                      <a:r>
                        <a:rPr lang="fr-CA" sz="1050" noProof="0" dirty="0">
                          <a:latin typeface="+mn-lt"/>
                        </a:rPr>
                        <a:t>: &gt;60kg idem qu’</a:t>
                      </a:r>
                      <a:r>
                        <a:rPr lang="fr-CA" sz="1050" noProof="0" dirty="0" err="1">
                          <a:latin typeface="+mn-lt"/>
                        </a:rPr>
                        <a:t>adulet</a:t>
                      </a:r>
                      <a:br>
                        <a:rPr lang="fr-CA" sz="1050" noProof="0" dirty="0">
                          <a:latin typeface="+mn-lt"/>
                        </a:rPr>
                      </a:br>
                      <a:r>
                        <a:rPr lang="fr-CA" sz="1050" noProof="0" dirty="0">
                          <a:latin typeface="+mn-lt"/>
                        </a:rPr>
                        <a:t> 30-60kg:  400mg puis. 200mg q 2s</a:t>
                      </a:r>
                      <a:br>
                        <a:rPr lang="fr-CA" sz="1050" noProof="0" dirty="0">
                          <a:latin typeface="+mn-lt"/>
                        </a:rPr>
                      </a:br>
                      <a:r>
                        <a:rPr lang="fr-CA" sz="1050" noProof="0" dirty="0">
                          <a:latin typeface="+mn-lt"/>
                        </a:rPr>
                        <a:t> 15-30kg. : 600mg puis 300mg q 4s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600mg </a:t>
                      </a:r>
                      <a:r>
                        <a:rPr lang="fr-CA" sz="1050" noProof="0" dirty="0" err="1">
                          <a:latin typeface="+mn-lt"/>
                        </a:rPr>
                        <a:t>sem</a:t>
                      </a:r>
                      <a:r>
                        <a:rPr lang="fr-CA" sz="1050" noProof="0" dirty="0">
                          <a:latin typeface="+mn-lt"/>
                        </a:rPr>
                        <a:t> 0 puis 300mg q 2 </a:t>
                      </a:r>
                      <a:r>
                        <a:rPr lang="fr-CA" sz="1050" noProof="0" dirty="0" err="1">
                          <a:latin typeface="+mn-lt"/>
                        </a:rPr>
                        <a:t>sem</a:t>
                      </a:r>
                      <a:br>
                        <a:rPr lang="fr-CA" sz="1050" noProof="0" dirty="0">
                          <a:latin typeface="+mn-lt"/>
                        </a:rPr>
                      </a:br>
                      <a:r>
                        <a:rPr lang="fr-CA" sz="1050" noProof="0" dirty="0">
                          <a:latin typeface="+mn-lt"/>
                        </a:rPr>
                        <a:t>possible espacement a 300mg q 4 </a:t>
                      </a:r>
                      <a:r>
                        <a:rPr lang="fr-CA" sz="1050" noProof="0" dirty="0" err="1">
                          <a:latin typeface="+mn-lt"/>
                        </a:rPr>
                        <a:t>sem</a:t>
                      </a:r>
                      <a:r>
                        <a:rPr lang="fr-CA" sz="1050" noProof="0" dirty="0">
                          <a:latin typeface="+mn-lt"/>
                        </a:rPr>
                        <a:t> si IGA0-1 à la </a:t>
                      </a:r>
                      <a:r>
                        <a:rPr lang="fr-CA" sz="1050" noProof="0" dirty="0" err="1">
                          <a:latin typeface="+mn-lt"/>
                        </a:rPr>
                        <a:t>sem</a:t>
                      </a:r>
                      <a:r>
                        <a:rPr lang="fr-CA" sz="1050" noProof="0" dirty="0">
                          <a:latin typeface="+mn-lt"/>
                        </a:rPr>
                        <a:t> 16</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t>100 mg ou </a:t>
                      </a:r>
                      <a:br>
                        <a:rPr lang="fr-CA" sz="1050" noProof="0" dirty="0"/>
                      </a:br>
                      <a:r>
                        <a:rPr lang="fr-CA" sz="1050" noProof="0" dirty="0"/>
                        <a:t>200 mg 1 </a:t>
                      </a:r>
                      <a:r>
                        <a:rPr lang="fr-CA" sz="1050" noProof="0" dirty="0" err="1"/>
                        <a:t>f.p.j</a:t>
                      </a:r>
                      <a:r>
                        <a:rPr lang="fr-CA" sz="1050" noProof="0" dirty="0"/>
                        <a:t>.</a:t>
                      </a:r>
                      <a:endParaRPr lang="fr-CA" sz="1050" noProof="0" dirty="0">
                        <a:latin typeface="+mn-lt"/>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t>15 mg ou</a:t>
                      </a:r>
                      <a:br>
                        <a:rPr lang="fr-CA" sz="1050" noProof="0" dirty="0"/>
                      </a:br>
                      <a:r>
                        <a:rPr lang="fr-CA" sz="1050" noProof="0" dirty="0"/>
                        <a:t>30 mg 1 </a:t>
                      </a:r>
                      <a:r>
                        <a:rPr lang="fr-CA" sz="1050" noProof="0" dirty="0" err="1"/>
                        <a:t>f.p.j</a:t>
                      </a:r>
                      <a:r>
                        <a:rPr lang="fr-CA" sz="1050" noProof="0" dirty="0"/>
                        <a:t>.</a:t>
                      </a:r>
                      <a:endParaRPr lang="fr-CA" sz="1050" noProof="0" dirty="0">
                        <a:latin typeface="+mn-lt"/>
                      </a:endParaRPr>
                    </a:p>
                  </a:txBody>
                  <a:tcPr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951885081"/>
                  </a:ext>
                </a:extLst>
              </a:tr>
              <a:tr h="269648">
                <a:tc>
                  <a:txBody>
                    <a:bodyPr/>
                    <a:lstStyle/>
                    <a:p>
                      <a:r>
                        <a:rPr lang="fr-CA" sz="1050" noProof="0" dirty="0"/>
                        <a:t>Voie d’administration</a:t>
                      </a:r>
                      <a:endParaRPr lang="fr-CA" sz="1050" noProof="0" dirty="0">
                        <a:latin typeface="+mn-lt"/>
                      </a:endParaRPr>
                    </a:p>
                  </a:txBody>
                  <a:tcPr anchor="ctr">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SC</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SC</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t>Orale</a:t>
                      </a:r>
                      <a:endParaRPr lang="fr-CA" sz="1050" noProof="0" dirty="0">
                        <a:latin typeface="+mn-lt"/>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t>Orale</a:t>
                      </a:r>
                      <a:endParaRPr lang="fr-CA" sz="1050" noProof="0" dirty="0">
                        <a:latin typeface="+mn-lt"/>
                      </a:endParaRPr>
                    </a:p>
                  </a:txBody>
                  <a:tcPr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714374385"/>
                  </a:ext>
                </a:extLst>
              </a:tr>
              <a:tr h="269648">
                <a:tc>
                  <a:txBody>
                    <a:bodyPr/>
                    <a:lstStyle/>
                    <a:p>
                      <a:r>
                        <a:rPr lang="fr-CA" sz="1050" noProof="0" dirty="0">
                          <a:latin typeface="+mn-lt"/>
                        </a:rPr>
                        <a:t>Demi vie</a:t>
                      </a:r>
                    </a:p>
                  </a:txBody>
                  <a:tcPr anchor="ctr">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5-20 jours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22 jours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2,8-5,4 heures</a:t>
                      </a:r>
                      <a:r>
                        <a:rPr lang="fr-CA" sz="1050" baseline="30000" noProof="0" dirty="0">
                          <a:latin typeface="+mn-lt"/>
                        </a:rPr>
                        <a:t>6</a:t>
                      </a:r>
                      <a:endParaRPr lang="fr-CA" sz="1050" noProof="0" dirty="0">
                        <a:latin typeface="+mn-lt"/>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9-14 heures</a:t>
                      </a:r>
                    </a:p>
                  </a:txBody>
                  <a:tcPr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415405762"/>
                  </a:ext>
                </a:extLst>
              </a:tr>
            </a:tbl>
          </a:graphicData>
        </a:graphic>
      </p:graphicFrame>
      <p:sp>
        <p:nvSpPr>
          <p:cNvPr id="3" name="CuadroTexto 350">
            <a:extLst>
              <a:ext uri="{FF2B5EF4-FFF2-40B4-BE49-F238E27FC236}">
                <a16:creationId xmlns:a16="http://schemas.microsoft.com/office/drawing/2014/main" id="{662DBEF4-0364-C969-FE3B-FB96E182943E}"/>
              </a:ext>
            </a:extLst>
          </p:cNvPr>
          <p:cNvSpPr txBox="1"/>
          <p:nvPr/>
        </p:nvSpPr>
        <p:spPr>
          <a:xfrm>
            <a:off x="750216" y="234292"/>
            <a:ext cx="10301218" cy="584775"/>
          </a:xfrm>
          <a:prstGeom prst="rect">
            <a:avLst/>
          </a:prstGeom>
          <a:noFill/>
        </p:spPr>
        <p:txBody>
          <a:bodyPr wrap="none" rtlCol="0">
            <a:spAutoFit/>
          </a:bodyPr>
          <a:lstStyle/>
          <a:p>
            <a:pPr algn="ctr"/>
            <a:r>
              <a:rPr lang="en-US" sz="3200" b="1" dirty="0" err="1">
                <a:solidFill>
                  <a:schemeClr val="tx2"/>
                </a:solidFill>
                <a:latin typeface="Poppins" pitchFamily="2" charset="77"/>
                <a:ea typeface="Lato Heavy" charset="0"/>
                <a:cs typeface="Poppins" pitchFamily="2" charset="77"/>
              </a:rPr>
              <a:t>Thérapies</a:t>
            </a:r>
            <a:r>
              <a:rPr lang="en-US" sz="3200" b="1" dirty="0">
                <a:solidFill>
                  <a:schemeClr val="tx2"/>
                </a:solidFill>
                <a:latin typeface="Poppins" pitchFamily="2" charset="77"/>
                <a:ea typeface="Lato Heavy" charset="0"/>
                <a:cs typeface="Poppins" pitchFamily="2" charset="77"/>
              </a:rPr>
              <a:t> </a:t>
            </a:r>
            <a:r>
              <a:rPr lang="en-US" sz="3200" b="1" dirty="0" err="1">
                <a:solidFill>
                  <a:schemeClr val="tx2"/>
                </a:solidFill>
                <a:latin typeface="Poppins" pitchFamily="2" charset="77"/>
                <a:ea typeface="Lato Heavy" charset="0"/>
                <a:cs typeface="Poppins" pitchFamily="2" charset="77"/>
              </a:rPr>
              <a:t>actuellement</a:t>
            </a:r>
            <a:r>
              <a:rPr lang="en-US" sz="3200" b="1" dirty="0">
                <a:solidFill>
                  <a:schemeClr val="tx2"/>
                </a:solidFill>
                <a:latin typeface="Poppins" pitchFamily="2" charset="77"/>
                <a:ea typeface="Lato Heavy" charset="0"/>
                <a:cs typeface="Poppins" pitchFamily="2" charset="77"/>
              </a:rPr>
              <a:t> </a:t>
            </a:r>
            <a:r>
              <a:rPr lang="en-US" sz="3200" b="1" dirty="0" err="1">
                <a:solidFill>
                  <a:schemeClr val="tx2"/>
                </a:solidFill>
                <a:latin typeface="Poppins" pitchFamily="2" charset="77"/>
                <a:ea typeface="Lato Heavy" charset="0"/>
                <a:cs typeface="Poppins" pitchFamily="2" charset="77"/>
              </a:rPr>
              <a:t>approuvées</a:t>
            </a:r>
            <a:r>
              <a:rPr lang="en-US" sz="3200" b="1" dirty="0">
                <a:solidFill>
                  <a:schemeClr val="tx2"/>
                </a:solidFill>
                <a:latin typeface="Poppins" pitchFamily="2" charset="77"/>
                <a:ea typeface="Lato Heavy" charset="0"/>
                <a:cs typeface="Poppins" pitchFamily="2" charset="77"/>
              </a:rPr>
              <a:t> au Canada</a:t>
            </a:r>
          </a:p>
        </p:txBody>
      </p:sp>
      <p:sp>
        <p:nvSpPr>
          <p:cNvPr id="4" name="CuadroTexto 351">
            <a:extLst>
              <a:ext uri="{FF2B5EF4-FFF2-40B4-BE49-F238E27FC236}">
                <a16:creationId xmlns:a16="http://schemas.microsoft.com/office/drawing/2014/main" id="{35417D44-1BF9-036C-0AA5-BF8DFCA8471A}"/>
              </a:ext>
            </a:extLst>
          </p:cNvPr>
          <p:cNvSpPr txBox="1"/>
          <p:nvPr/>
        </p:nvSpPr>
        <p:spPr>
          <a:xfrm>
            <a:off x="1335741" y="794462"/>
            <a:ext cx="9520518" cy="307777"/>
          </a:xfrm>
          <a:prstGeom prst="rect">
            <a:avLst/>
          </a:prstGeom>
          <a:noFill/>
        </p:spPr>
        <p:txBody>
          <a:bodyPr wrap="square" rtlCol="0">
            <a:spAutoFit/>
          </a:bodyPr>
          <a:lstStyle/>
          <a:p>
            <a:pPr algn="ctr"/>
            <a:r>
              <a:rPr lang="en-US" sz="1400" dirty="0">
                <a:latin typeface="Lato Light" panose="020F0502020204030203" pitchFamily="34" charset="0"/>
                <a:ea typeface="Lato Light" panose="020F0502020204030203" pitchFamily="34" charset="0"/>
                <a:cs typeface="Lato Light" panose="020F0502020204030203" pitchFamily="34" charset="0"/>
              </a:rPr>
              <a:t>Indication(s), dosage, </a:t>
            </a:r>
            <a:r>
              <a:rPr lang="en-US" sz="1400" dirty="0" err="1">
                <a:latin typeface="Lato Light" panose="020F0502020204030203" pitchFamily="34" charset="0"/>
                <a:ea typeface="Lato Light" panose="020F0502020204030203" pitchFamily="34" charset="0"/>
                <a:cs typeface="Lato Light" panose="020F0502020204030203" pitchFamily="34" charset="0"/>
              </a:rPr>
              <a:t>voie</a:t>
            </a:r>
            <a:r>
              <a:rPr lang="en-US" sz="1400" dirty="0">
                <a:latin typeface="Lato Light" panose="020F0502020204030203" pitchFamily="34" charset="0"/>
                <a:ea typeface="Lato Light" panose="020F0502020204030203" pitchFamily="34" charset="0"/>
                <a:cs typeface="Lato Light" panose="020F0502020204030203" pitchFamily="34" charset="0"/>
              </a:rPr>
              <a:t> d’administration</a:t>
            </a:r>
            <a:r>
              <a:rPr lang="en-US" sz="1400" baseline="30000" dirty="0">
                <a:latin typeface="Lato Light" panose="020F0502020204030203" pitchFamily="34" charset="0"/>
                <a:ea typeface="Lato Light" panose="020F0502020204030203" pitchFamily="34" charset="0"/>
                <a:cs typeface="Lato Light" panose="020F0502020204030203" pitchFamily="34" charset="0"/>
              </a:rPr>
              <a:t>1</a:t>
            </a:r>
            <a:endParaRPr lang="en-US" sz="14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5" name="ZoneTexte 4">
            <a:extLst>
              <a:ext uri="{FF2B5EF4-FFF2-40B4-BE49-F238E27FC236}">
                <a16:creationId xmlns:a16="http://schemas.microsoft.com/office/drawing/2014/main" id="{BCDF86E2-FF5F-263B-8CA2-A80BAE953ED5}"/>
              </a:ext>
            </a:extLst>
          </p:cNvPr>
          <p:cNvSpPr txBox="1"/>
          <p:nvPr/>
        </p:nvSpPr>
        <p:spPr>
          <a:xfrm>
            <a:off x="180474" y="6436895"/>
            <a:ext cx="10801355" cy="400110"/>
          </a:xfrm>
          <a:prstGeom prst="rect">
            <a:avLst/>
          </a:prstGeom>
          <a:noFill/>
        </p:spPr>
        <p:txBody>
          <a:bodyPr wrap="none" rtlCol="0">
            <a:spAutoFit/>
          </a:bodyPr>
          <a:lstStyle/>
          <a:p>
            <a:r>
              <a:rPr lang="fr-FR" sz="1000" dirty="0">
                <a:solidFill>
                  <a:schemeClr val="bg1"/>
                </a:solidFill>
              </a:rPr>
              <a:t>1 : La couverture de chacun des traitements peut varier selon la province et l’assureur.  2: Monographie </a:t>
            </a:r>
            <a:r>
              <a:rPr lang="fr-FR" sz="1000" dirty="0" err="1">
                <a:solidFill>
                  <a:schemeClr val="bg1"/>
                </a:solidFill>
              </a:rPr>
              <a:t>Dupilumab</a:t>
            </a:r>
            <a:r>
              <a:rPr lang="fr-FR" sz="1000" dirty="0">
                <a:solidFill>
                  <a:schemeClr val="bg1"/>
                </a:solidFill>
              </a:rPr>
              <a:t>  3: Monographie </a:t>
            </a:r>
            <a:r>
              <a:rPr lang="fr-FR" sz="1000" dirty="0" err="1">
                <a:solidFill>
                  <a:schemeClr val="bg1"/>
                </a:solidFill>
              </a:rPr>
              <a:t>Tralokinumab</a:t>
            </a:r>
            <a:r>
              <a:rPr lang="fr-FR" sz="1000" dirty="0">
                <a:solidFill>
                  <a:schemeClr val="bg1"/>
                </a:solidFill>
              </a:rPr>
              <a:t>   4: Monographie </a:t>
            </a:r>
            <a:r>
              <a:rPr lang="fr-FR" sz="1000" dirty="0" err="1">
                <a:solidFill>
                  <a:schemeClr val="bg1"/>
                </a:solidFill>
              </a:rPr>
              <a:t>Abrocitinib</a:t>
            </a:r>
            <a:br>
              <a:rPr lang="fr-FR" sz="1000" dirty="0">
                <a:solidFill>
                  <a:schemeClr val="bg1"/>
                </a:solidFill>
              </a:rPr>
            </a:br>
            <a:r>
              <a:rPr lang="fr-FR" sz="1000" dirty="0">
                <a:solidFill>
                  <a:schemeClr val="bg1"/>
                </a:solidFill>
              </a:rPr>
              <a:t> 5: Monographie </a:t>
            </a:r>
            <a:r>
              <a:rPr lang="fr-FR" sz="1000" dirty="0" err="1">
                <a:solidFill>
                  <a:schemeClr val="bg1"/>
                </a:solidFill>
              </a:rPr>
              <a:t>Upadacitinib</a:t>
            </a:r>
            <a:r>
              <a:rPr lang="fr-FR" sz="1000" dirty="0">
                <a:solidFill>
                  <a:schemeClr val="bg1"/>
                </a:solidFill>
              </a:rPr>
              <a:t> 2019  6 : Napolitano et al. Drug Des </a:t>
            </a:r>
            <a:r>
              <a:rPr lang="fr-FR" sz="1000" dirty="0" err="1">
                <a:solidFill>
                  <a:schemeClr val="bg1"/>
                </a:solidFill>
              </a:rPr>
              <a:t>Devel</a:t>
            </a:r>
            <a:r>
              <a:rPr lang="fr-FR" sz="1000" dirty="0">
                <a:solidFill>
                  <a:schemeClr val="bg1"/>
                </a:solidFill>
              </a:rPr>
              <a:t> </a:t>
            </a:r>
            <a:r>
              <a:rPr lang="fr-FR" sz="1000" dirty="0" err="1">
                <a:solidFill>
                  <a:schemeClr val="bg1"/>
                </a:solidFill>
              </a:rPr>
              <a:t>Ther</a:t>
            </a:r>
            <a:r>
              <a:rPr lang="fr-FR" sz="1000" dirty="0">
                <a:solidFill>
                  <a:schemeClr val="bg1"/>
                </a:solidFill>
              </a:rPr>
              <a:t>, 2021; 15 : 1135-1147.    </a:t>
            </a:r>
          </a:p>
        </p:txBody>
      </p:sp>
      <p:pic>
        <p:nvPicPr>
          <p:cNvPr id="6" name="Picture 2" descr="Flag of Canada - Wikipedia">
            <a:extLst>
              <a:ext uri="{FF2B5EF4-FFF2-40B4-BE49-F238E27FC236}">
                <a16:creationId xmlns:a16="http://schemas.microsoft.com/office/drawing/2014/main" id="{70112DAA-139E-1279-0CDC-2BDC66FA7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6609" y="222337"/>
            <a:ext cx="824491" cy="58665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36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B20BD-7087-3DC5-6AFA-66178A1FE4D2}"/>
              </a:ext>
            </a:extLst>
          </p:cNvPr>
          <p:cNvSpPr>
            <a:spLocks noGrp="1"/>
          </p:cNvSpPr>
          <p:nvPr>
            <p:ph type="title"/>
          </p:nvPr>
        </p:nvSpPr>
        <p:spPr/>
        <p:txBody>
          <a:bodyPr/>
          <a:lstStyle/>
          <a:p>
            <a:r>
              <a:rPr lang="fr-FR" dirty="0"/>
              <a:t>JEADV 2020</a:t>
            </a:r>
          </a:p>
        </p:txBody>
      </p:sp>
      <p:pic>
        <p:nvPicPr>
          <p:cNvPr id="4" name="Picture 4">
            <a:extLst>
              <a:ext uri="{FF2B5EF4-FFF2-40B4-BE49-F238E27FC236}">
                <a16:creationId xmlns:a16="http://schemas.microsoft.com/office/drawing/2014/main" id="{800CD749-5722-184C-A350-B397BFF2B32A}"/>
              </a:ext>
            </a:extLst>
          </p:cNvPr>
          <p:cNvPicPr>
            <a:picLocks noChangeAspect="1"/>
          </p:cNvPicPr>
          <p:nvPr/>
        </p:nvPicPr>
        <p:blipFill>
          <a:blip r:embed="rId2"/>
          <a:stretch>
            <a:fillRect/>
          </a:stretch>
        </p:blipFill>
        <p:spPr>
          <a:xfrm>
            <a:off x="1411580" y="2152048"/>
            <a:ext cx="9368840" cy="3776748"/>
          </a:xfrm>
          <a:prstGeom prst="rect">
            <a:avLst/>
          </a:prstGeom>
        </p:spPr>
      </p:pic>
    </p:spTree>
    <p:extLst>
      <p:ext uri="{BB962C8B-B14F-4D97-AF65-F5344CB8AC3E}">
        <p14:creationId xmlns:p14="http://schemas.microsoft.com/office/powerpoint/2010/main" val="3733725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E6F449-D288-E2D6-82DA-EF9FC16D2E23}"/>
              </a:ext>
            </a:extLst>
          </p:cNvPr>
          <p:cNvSpPr>
            <a:spLocks noGrp="1"/>
          </p:cNvSpPr>
          <p:nvPr>
            <p:ph type="title"/>
          </p:nvPr>
        </p:nvSpPr>
        <p:spPr/>
        <p:txBody>
          <a:bodyPr/>
          <a:lstStyle/>
          <a:p>
            <a:r>
              <a:rPr lang="fr-FR" dirty="0"/>
              <a:t>EADV </a:t>
            </a:r>
            <a:r>
              <a:rPr lang="fr-FR" dirty="0" err="1"/>
              <a:t>task</a:t>
            </a:r>
            <a:r>
              <a:rPr lang="fr-FR" dirty="0"/>
              <a:t> force 2020  </a:t>
            </a:r>
            <a:br>
              <a:rPr lang="fr-FR" dirty="0"/>
            </a:br>
            <a:r>
              <a:rPr lang="fr-FR" sz="1800" dirty="0" err="1"/>
              <a:t>Wollenberg</a:t>
            </a:r>
            <a:r>
              <a:rPr lang="fr-FR" sz="1800" dirty="0"/>
              <a:t> et al. JEADV 2020</a:t>
            </a:r>
          </a:p>
        </p:txBody>
      </p:sp>
      <p:pic>
        <p:nvPicPr>
          <p:cNvPr id="4" name="Picture 4">
            <a:extLst>
              <a:ext uri="{FF2B5EF4-FFF2-40B4-BE49-F238E27FC236}">
                <a16:creationId xmlns:a16="http://schemas.microsoft.com/office/drawing/2014/main" id="{D087CAE3-34DE-2DB6-316F-612B09773D21}"/>
              </a:ext>
            </a:extLst>
          </p:cNvPr>
          <p:cNvPicPr>
            <a:picLocks noChangeAspect="1"/>
          </p:cNvPicPr>
          <p:nvPr/>
        </p:nvPicPr>
        <p:blipFill>
          <a:blip r:embed="rId2"/>
          <a:stretch>
            <a:fillRect/>
          </a:stretch>
        </p:blipFill>
        <p:spPr>
          <a:xfrm>
            <a:off x="7643813" y="46522"/>
            <a:ext cx="4548187" cy="1833456"/>
          </a:xfrm>
          <a:prstGeom prst="rect">
            <a:avLst/>
          </a:prstGeom>
        </p:spPr>
      </p:pic>
      <p:pic>
        <p:nvPicPr>
          <p:cNvPr id="5" name="Picture 4">
            <a:extLst>
              <a:ext uri="{FF2B5EF4-FFF2-40B4-BE49-F238E27FC236}">
                <a16:creationId xmlns:a16="http://schemas.microsoft.com/office/drawing/2014/main" id="{81E70348-DDAD-A157-B66A-E2B2E0292E4D}"/>
              </a:ext>
            </a:extLst>
          </p:cNvPr>
          <p:cNvPicPr>
            <a:picLocks noChangeAspect="1"/>
          </p:cNvPicPr>
          <p:nvPr/>
        </p:nvPicPr>
        <p:blipFill>
          <a:blip r:embed="rId3"/>
          <a:stretch>
            <a:fillRect/>
          </a:stretch>
        </p:blipFill>
        <p:spPr>
          <a:xfrm>
            <a:off x="2028825" y="2120059"/>
            <a:ext cx="7647019" cy="4230575"/>
          </a:xfrm>
          <a:prstGeom prst="rect">
            <a:avLst/>
          </a:prstGeom>
        </p:spPr>
      </p:pic>
      <p:sp>
        <p:nvSpPr>
          <p:cNvPr id="6" name="ZoneTexte 5">
            <a:extLst>
              <a:ext uri="{FF2B5EF4-FFF2-40B4-BE49-F238E27FC236}">
                <a16:creationId xmlns:a16="http://schemas.microsoft.com/office/drawing/2014/main" id="{DAE24E13-B236-7BC8-A7AD-FA8E4A649F9A}"/>
              </a:ext>
            </a:extLst>
          </p:cNvPr>
          <p:cNvSpPr txBox="1"/>
          <p:nvPr/>
        </p:nvSpPr>
        <p:spPr>
          <a:xfrm>
            <a:off x="1097280" y="2243138"/>
            <a:ext cx="902811" cy="369332"/>
          </a:xfrm>
          <a:prstGeom prst="rect">
            <a:avLst/>
          </a:prstGeom>
          <a:solidFill>
            <a:schemeClr val="accent1">
              <a:lumMod val="60000"/>
              <a:lumOff val="40000"/>
            </a:schemeClr>
          </a:solidFill>
        </p:spPr>
        <p:txBody>
          <a:bodyPr wrap="none" rtlCol="0">
            <a:spAutoFit/>
          </a:bodyPr>
          <a:lstStyle/>
          <a:p>
            <a:r>
              <a:rPr lang="fr-FR" dirty="0"/>
              <a:t>Adulte</a:t>
            </a:r>
          </a:p>
        </p:txBody>
      </p:sp>
    </p:spTree>
    <p:extLst>
      <p:ext uri="{BB962C8B-B14F-4D97-AF65-F5344CB8AC3E}">
        <p14:creationId xmlns:p14="http://schemas.microsoft.com/office/powerpoint/2010/main" val="2197628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A03298-C2C4-0D5B-9AF0-CF8474FEB38B}"/>
              </a:ext>
            </a:extLst>
          </p:cNvPr>
          <p:cNvSpPr>
            <a:spLocks noGrp="1"/>
          </p:cNvSpPr>
          <p:nvPr>
            <p:ph type="title"/>
          </p:nvPr>
        </p:nvSpPr>
        <p:spPr/>
        <p:txBody>
          <a:bodyPr/>
          <a:lstStyle/>
          <a:p>
            <a:r>
              <a:rPr lang="fr-FR" dirty="0"/>
              <a:t>JEADV 2022 - </a:t>
            </a:r>
            <a:r>
              <a:rPr lang="fr-FR" dirty="0" err="1"/>
              <a:t>EuroGuiDerm</a:t>
            </a:r>
            <a:endParaRPr lang="fr-FR" dirty="0"/>
          </a:p>
        </p:txBody>
      </p:sp>
      <p:pic>
        <p:nvPicPr>
          <p:cNvPr id="4" name="Image 3">
            <a:extLst>
              <a:ext uri="{FF2B5EF4-FFF2-40B4-BE49-F238E27FC236}">
                <a16:creationId xmlns:a16="http://schemas.microsoft.com/office/drawing/2014/main" id="{F7502553-825C-756F-11CB-69C91C0336FC}"/>
              </a:ext>
            </a:extLst>
          </p:cNvPr>
          <p:cNvPicPr>
            <a:picLocks noChangeAspect="1"/>
          </p:cNvPicPr>
          <p:nvPr/>
        </p:nvPicPr>
        <p:blipFill>
          <a:blip r:embed="rId2"/>
          <a:stretch>
            <a:fillRect/>
          </a:stretch>
        </p:blipFill>
        <p:spPr>
          <a:xfrm>
            <a:off x="151228" y="2384267"/>
            <a:ext cx="6925236" cy="2475771"/>
          </a:xfrm>
          <a:prstGeom prst="rect">
            <a:avLst/>
          </a:prstGeom>
          <a:ln>
            <a:noFill/>
          </a:ln>
        </p:spPr>
      </p:pic>
      <p:pic>
        <p:nvPicPr>
          <p:cNvPr id="5" name="Image 4">
            <a:extLst>
              <a:ext uri="{FF2B5EF4-FFF2-40B4-BE49-F238E27FC236}">
                <a16:creationId xmlns:a16="http://schemas.microsoft.com/office/drawing/2014/main" id="{904E593C-0D00-2862-82BE-5B1527CF7701}"/>
              </a:ext>
            </a:extLst>
          </p:cNvPr>
          <p:cNvPicPr>
            <a:picLocks noChangeAspect="1"/>
          </p:cNvPicPr>
          <p:nvPr/>
        </p:nvPicPr>
        <p:blipFill>
          <a:blip r:embed="rId3"/>
          <a:stretch>
            <a:fillRect/>
          </a:stretch>
        </p:blipFill>
        <p:spPr>
          <a:xfrm>
            <a:off x="6096000" y="2384267"/>
            <a:ext cx="5944772" cy="2475771"/>
          </a:xfrm>
          <a:prstGeom prst="rect">
            <a:avLst/>
          </a:prstGeom>
        </p:spPr>
      </p:pic>
    </p:spTree>
    <p:extLst>
      <p:ext uri="{BB962C8B-B14F-4D97-AF65-F5344CB8AC3E}">
        <p14:creationId xmlns:p14="http://schemas.microsoft.com/office/powerpoint/2010/main" val="380975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A3EF97-1044-4A90-74E1-1E62AEBFDC66}"/>
              </a:ext>
            </a:extLst>
          </p:cNvPr>
          <p:cNvSpPr>
            <a:spLocks noGrp="1"/>
          </p:cNvSpPr>
          <p:nvPr>
            <p:ph type="title"/>
          </p:nvPr>
        </p:nvSpPr>
        <p:spPr>
          <a:xfrm>
            <a:off x="1097280" y="286603"/>
            <a:ext cx="6506678" cy="1450757"/>
          </a:xfrm>
        </p:spPr>
        <p:txBody>
          <a:bodyPr>
            <a:normAutofit/>
          </a:bodyPr>
          <a:lstStyle/>
          <a:p>
            <a:r>
              <a:rPr lang="fr-FR" dirty="0"/>
              <a:t>JEADV 2022 – </a:t>
            </a:r>
            <a:r>
              <a:rPr lang="fr-FR" dirty="0" err="1"/>
              <a:t>EuroGuiDerm</a:t>
            </a:r>
            <a:br>
              <a:rPr lang="fr-FR" dirty="0"/>
            </a:br>
            <a:r>
              <a:rPr lang="fr-FR" sz="3100" dirty="0"/>
              <a:t>Guide de pratique européen</a:t>
            </a:r>
          </a:p>
        </p:txBody>
      </p:sp>
      <p:pic>
        <p:nvPicPr>
          <p:cNvPr id="4" name="Image 3">
            <a:extLst>
              <a:ext uri="{FF2B5EF4-FFF2-40B4-BE49-F238E27FC236}">
                <a16:creationId xmlns:a16="http://schemas.microsoft.com/office/drawing/2014/main" id="{D2E11778-FF98-4B72-29CA-AED9235C7406}"/>
              </a:ext>
            </a:extLst>
          </p:cNvPr>
          <p:cNvPicPr>
            <a:picLocks noChangeAspect="1"/>
          </p:cNvPicPr>
          <p:nvPr/>
        </p:nvPicPr>
        <p:blipFill>
          <a:blip r:embed="rId2"/>
          <a:stretch>
            <a:fillRect/>
          </a:stretch>
        </p:blipFill>
        <p:spPr>
          <a:xfrm>
            <a:off x="8221551" y="-11000"/>
            <a:ext cx="4607334" cy="1647121"/>
          </a:xfrm>
          <a:prstGeom prst="rect">
            <a:avLst/>
          </a:prstGeom>
          <a:ln>
            <a:noFill/>
          </a:ln>
        </p:spPr>
      </p:pic>
      <p:pic>
        <p:nvPicPr>
          <p:cNvPr id="8" name="Image 7">
            <a:extLst>
              <a:ext uri="{FF2B5EF4-FFF2-40B4-BE49-F238E27FC236}">
                <a16:creationId xmlns:a16="http://schemas.microsoft.com/office/drawing/2014/main" id="{AE047A3B-B612-0747-30D5-545045014607}"/>
              </a:ext>
            </a:extLst>
          </p:cNvPr>
          <p:cNvPicPr>
            <a:picLocks noChangeAspect="1"/>
          </p:cNvPicPr>
          <p:nvPr/>
        </p:nvPicPr>
        <p:blipFill>
          <a:blip r:embed="rId3"/>
          <a:stretch>
            <a:fillRect/>
          </a:stretch>
        </p:blipFill>
        <p:spPr>
          <a:xfrm>
            <a:off x="312971" y="1842103"/>
            <a:ext cx="8075295" cy="5015897"/>
          </a:xfrm>
          <a:prstGeom prst="rect">
            <a:avLst/>
          </a:prstGeom>
        </p:spPr>
      </p:pic>
      <p:sp>
        <p:nvSpPr>
          <p:cNvPr id="9" name="ZoneTexte 8">
            <a:extLst>
              <a:ext uri="{FF2B5EF4-FFF2-40B4-BE49-F238E27FC236}">
                <a16:creationId xmlns:a16="http://schemas.microsoft.com/office/drawing/2014/main" id="{6D177F96-836D-70AB-75CB-FFCEB6E960D0}"/>
              </a:ext>
            </a:extLst>
          </p:cNvPr>
          <p:cNvSpPr txBox="1"/>
          <p:nvPr/>
        </p:nvSpPr>
        <p:spPr>
          <a:xfrm>
            <a:off x="8698832" y="2394284"/>
            <a:ext cx="3092115" cy="2893100"/>
          </a:xfrm>
          <a:prstGeom prst="rect">
            <a:avLst/>
          </a:prstGeom>
          <a:noFill/>
        </p:spPr>
        <p:txBody>
          <a:bodyPr wrap="square" rtlCol="0">
            <a:spAutoFit/>
          </a:bodyPr>
          <a:lstStyle/>
          <a:p>
            <a:pPr marL="285750" indent="-285750">
              <a:buFontTx/>
              <a:buChar char="-"/>
            </a:pPr>
            <a:r>
              <a:rPr lang="fr-FR" sz="1400" dirty="0"/>
              <a:t>Basé sur consensus d’expert</a:t>
            </a:r>
            <a:br>
              <a:rPr lang="fr-FR" sz="1400" dirty="0"/>
            </a:br>
            <a:r>
              <a:rPr lang="fr-FR" sz="1400" dirty="0"/>
              <a:t>  selon les données probantes</a:t>
            </a:r>
            <a:br>
              <a:rPr lang="fr-FR" sz="1400" dirty="0"/>
            </a:br>
            <a:endParaRPr lang="fr-FR" sz="1400" dirty="0"/>
          </a:p>
          <a:p>
            <a:pPr marL="285750" indent="-285750">
              <a:buFontTx/>
              <a:buChar char="-"/>
            </a:pPr>
            <a:r>
              <a:rPr lang="fr-FR" sz="1400" dirty="0"/>
              <a:t>Associée aux</a:t>
            </a:r>
            <a:r>
              <a:rPr lang="fr-FR" sz="1400" b="1" dirty="0"/>
              <a:t> approbations EUROPÉENNES en vigueur au moment de la publication</a:t>
            </a:r>
            <a:br>
              <a:rPr lang="fr-FR" sz="1400" dirty="0"/>
            </a:br>
            <a:r>
              <a:rPr lang="fr-FR" sz="1400" dirty="0"/>
              <a:t>ex : Présence de </a:t>
            </a:r>
            <a:r>
              <a:rPr lang="fr-FR" sz="1400" dirty="0" err="1"/>
              <a:t>Baricitinib</a:t>
            </a:r>
            <a:r>
              <a:rPr lang="fr-FR" sz="1400" dirty="0"/>
              <a:t> et absence de </a:t>
            </a:r>
            <a:r>
              <a:rPr lang="fr-FR" sz="1400" dirty="0" err="1"/>
              <a:t>Abrocitinib</a:t>
            </a:r>
            <a:br>
              <a:rPr lang="fr-FR" sz="1400" dirty="0"/>
            </a:br>
            <a:endParaRPr lang="fr-FR" sz="1400" dirty="0"/>
          </a:p>
          <a:p>
            <a:pPr marL="285750" indent="-285750">
              <a:buFontTx/>
              <a:buChar char="-"/>
            </a:pPr>
            <a:r>
              <a:rPr lang="fr-FR" sz="1400" dirty="0"/>
              <a:t>Belle revue des </a:t>
            </a:r>
            <a:r>
              <a:rPr lang="fr-FR" sz="1400" dirty="0" err="1"/>
              <a:t>MdA</a:t>
            </a:r>
            <a:r>
              <a:rPr lang="fr-FR" sz="1400" dirty="0"/>
              <a:t>, efficacité, innocuité, suivi</a:t>
            </a:r>
          </a:p>
          <a:p>
            <a:pPr marL="285750" indent="-285750">
              <a:buFontTx/>
              <a:buChar char="-"/>
            </a:pPr>
            <a:endParaRPr lang="fr-FR" sz="1400" dirty="0"/>
          </a:p>
          <a:p>
            <a:pPr marL="285750" indent="-285750">
              <a:buFontTx/>
              <a:buChar char="-"/>
            </a:pPr>
            <a:endParaRPr lang="fr-FR" sz="1400" dirty="0"/>
          </a:p>
        </p:txBody>
      </p:sp>
      <p:sp>
        <p:nvSpPr>
          <p:cNvPr id="10" name="ZoneTexte 9">
            <a:extLst>
              <a:ext uri="{FF2B5EF4-FFF2-40B4-BE49-F238E27FC236}">
                <a16:creationId xmlns:a16="http://schemas.microsoft.com/office/drawing/2014/main" id="{84FF8B30-3B54-BF23-D4B4-A1447AF8EAB6}"/>
              </a:ext>
            </a:extLst>
          </p:cNvPr>
          <p:cNvSpPr txBox="1"/>
          <p:nvPr/>
        </p:nvSpPr>
        <p:spPr>
          <a:xfrm>
            <a:off x="335308" y="1737360"/>
            <a:ext cx="902811" cy="369332"/>
          </a:xfrm>
          <a:prstGeom prst="rect">
            <a:avLst/>
          </a:prstGeom>
          <a:solidFill>
            <a:schemeClr val="accent1">
              <a:lumMod val="60000"/>
              <a:lumOff val="40000"/>
            </a:schemeClr>
          </a:solidFill>
        </p:spPr>
        <p:txBody>
          <a:bodyPr wrap="none" rtlCol="0">
            <a:spAutoFit/>
          </a:bodyPr>
          <a:lstStyle/>
          <a:p>
            <a:r>
              <a:rPr lang="fr-FR" dirty="0"/>
              <a:t>Adulte</a:t>
            </a:r>
          </a:p>
        </p:txBody>
      </p:sp>
      <p:pic>
        <p:nvPicPr>
          <p:cNvPr id="11" name="Image 10">
            <a:extLst>
              <a:ext uri="{FF2B5EF4-FFF2-40B4-BE49-F238E27FC236}">
                <a16:creationId xmlns:a16="http://schemas.microsoft.com/office/drawing/2014/main" id="{17937B88-E854-4AE7-1751-E7CB2B34A0CA}"/>
              </a:ext>
            </a:extLst>
          </p:cNvPr>
          <p:cNvPicPr>
            <a:picLocks noChangeAspect="1"/>
          </p:cNvPicPr>
          <p:nvPr/>
        </p:nvPicPr>
        <p:blipFill>
          <a:blip r:embed="rId4"/>
          <a:stretch>
            <a:fillRect/>
          </a:stretch>
        </p:blipFill>
        <p:spPr>
          <a:xfrm>
            <a:off x="8388266" y="6077393"/>
            <a:ext cx="3836124" cy="780607"/>
          </a:xfrm>
          <a:prstGeom prst="rect">
            <a:avLst/>
          </a:prstGeom>
        </p:spPr>
      </p:pic>
    </p:spTree>
    <p:extLst>
      <p:ext uri="{BB962C8B-B14F-4D97-AF65-F5344CB8AC3E}">
        <p14:creationId xmlns:p14="http://schemas.microsoft.com/office/powerpoint/2010/main" val="1100337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DEF43C-19CD-AF8C-0F79-6327046E8B2D}"/>
              </a:ext>
            </a:extLst>
          </p:cNvPr>
          <p:cNvSpPr>
            <a:spLocks noGrp="1"/>
          </p:cNvSpPr>
          <p:nvPr>
            <p:ph type="title"/>
          </p:nvPr>
        </p:nvSpPr>
        <p:spPr/>
        <p:txBody>
          <a:bodyPr/>
          <a:lstStyle/>
          <a:p>
            <a:r>
              <a:rPr lang="fr-FR" dirty="0"/>
              <a:t>Guides de pratique ciblés sur les symptômes</a:t>
            </a:r>
          </a:p>
        </p:txBody>
      </p:sp>
      <p:pic>
        <p:nvPicPr>
          <p:cNvPr id="4" name="Picture 4">
            <a:extLst>
              <a:ext uri="{FF2B5EF4-FFF2-40B4-BE49-F238E27FC236}">
                <a16:creationId xmlns:a16="http://schemas.microsoft.com/office/drawing/2014/main" id="{FE515F37-A17C-2496-9512-B39BB92BF9C7}"/>
              </a:ext>
            </a:extLst>
          </p:cNvPr>
          <p:cNvPicPr>
            <a:picLocks noChangeAspect="1"/>
          </p:cNvPicPr>
          <p:nvPr/>
        </p:nvPicPr>
        <p:blipFill>
          <a:blip r:embed="rId2"/>
          <a:stretch>
            <a:fillRect/>
          </a:stretch>
        </p:blipFill>
        <p:spPr>
          <a:xfrm>
            <a:off x="1652747" y="1943209"/>
            <a:ext cx="8381590" cy="4277701"/>
          </a:xfrm>
          <a:prstGeom prst="rect">
            <a:avLst/>
          </a:prstGeom>
        </p:spPr>
      </p:pic>
    </p:spTree>
    <p:extLst>
      <p:ext uri="{BB962C8B-B14F-4D97-AF65-F5344CB8AC3E}">
        <p14:creationId xmlns:p14="http://schemas.microsoft.com/office/powerpoint/2010/main" val="3814946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DE988B-726A-FF78-174C-DA0260C77CE6}"/>
              </a:ext>
            </a:extLst>
          </p:cNvPr>
          <p:cNvSpPr>
            <a:spLocks noGrp="1"/>
          </p:cNvSpPr>
          <p:nvPr>
            <p:ph type="title"/>
          </p:nvPr>
        </p:nvSpPr>
        <p:spPr>
          <a:xfrm>
            <a:off x="1097280" y="286604"/>
            <a:ext cx="10058400" cy="999272"/>
          </a:xfrm>
        </p:spPr>
        <p:txBody>
          <a:bodyPr/>
          <a:lstStyle/>
          <a:p>
            <a:r>
              <a:rPr lang="fr-FR" dirty="0"/>
              <a:t>Guide ciblé sur le </a:t>
            </a:r>
            <a:r>
              <a:rPr lang="fr-FR" b="1" u="sng" dirty="0"/>
              <a:t>prurit</a:t>
            </a:r>
          </a:p>
        </p:txBody>
      </p:sp>
      <p:pic>
        <p:nvPicPr>
          <p:cNvPr id="4" name="Main graphic">
            <a:extLst>
              <a:ext uri="{FF2B5EF4-FFF2-40B4-BE49-F238E27FC236}">
                <a16:creationId xmlns:a16="http://schemas.microsoft.com/office/drawing/2014/main" id="{564B9682-F4FF-F7EC-7976-A61DC94809AE}"/>
              </a:ext>
            </a:extLst>
          </p:cNvPr>
          <p:cNvPicPr/>
          <p:nvPr/>
        </p:nvPicPr>
        <p:blipFill>
          <a:blip r:embed="rId2"/>
          <a:stretch/>
        </p:blipFill>
        <p:spPr>
          <a:xfrm>
            <a:off x="881644" y="1428750"/>
            <a:ext cx="10058400" cy="4679011"/>
          </a:xfrm>
          <a:prstGeom prst="rect">
            <a:avLst/>
          </a:prstGeom>
          <a:ln>
            <a:noFill/>
          </a:ln>
        </p:spPr>
      </p:pic>
      <p:sp>
        <p:nvSpPr>
          <p:cNvPr id="5" name="TextShape 1">
            <a:extLst>
              <a:ext uri="{FF2B5EF4-FFF2-40B4-BE49-F238E27FC236}">
                <a16:creationId xmlns:a16="http://schemas.microsoft.com/office/drawing/2014/main" id="{F80C1650-6FAE-9CB0-94A1-C3A97E1756B3}"/>
              </a:ext>
            </a:extLst>
          </p:cNvPr>
          <p:cNvSpPr txBox="1"/>
          <p:nvPr/>
        </p:nvSpPr>
        <p:spPr>
          <a:xfrm>
            <a:off x="4689000" y="5729815"/>
            <a:ext cx="7200000" cy="520820"/>
          </a:xfrm>
          <a:prstGeom prst="rect">
            <a:avLst/>
          </a:prstGeom>
          <a:noFill/>
          <a:ln>
            <a:noFill/>
          </a:ln>
        </p:spPr>
        <p:txBody>
          <a:bodyPr lIns="90000" tIns="46800" rIns="90000" bIns="46800"/>
          <a:lstStyle/>
          <a:p>
            <a:r>
              <a:rPr lang="en-US" sz="1100" spc="-1" dirty="0">
                <a:solidFill>
                  <a:srgbClr val="000000"/>
                </a:solidFill>
                <a:latin typeface="Arial"/>
              </a:rPr>
              <a:t>Un exposé de position sur la gestion des </a:t>
            </a:r>
            <a:r>
              <a:rPr lang="en-US" sz="1100" spc="-1" dirty="0" err="1">
                <a:solidFill>
                  <a:srgbClr val="000000"/>
                </a:solidFill>
                <a:latin typeface="Arial"/>
              </a:rPr>
              <a:t>démangeaisons</a:t>
            </a:r>
            <a:r>
              <a:rPr lang="en-US" sz="1100" spc="-1" dirty="0">
                <a:solidFill>
                  <a:srgbClr val="000000"/>
                </a:solidFill>
                <a:latin typeface="Arial"/>
              </a:rPr>
              <a:t> et de la </a:t>
            </a:r>
            <a:r>
              <a:rPr lang="en-US" sz="1100" spc="-1" dirty="0" err="1">
                <a:solidFill>
                  <a:srgbClr val="000000"/>
                </a:solidFill>
                <a:latin typeface="Arial"/>
              </a:rPr>
              <a:t>douleur</a:t>
            </a:r>
            <a:r>
              <a:rPr lang="en-US" sz="1100" spc="-1" dirty="0">
                <a:solidFill>
                  <a:srgbClr val="000000"/>
                </a:solidFill>
                <a:latin typeface="Arial"/>
              </a:rPr>
              <a:t> dans la </a:t>
            </a:r>
            <a:r>
              <a:rPr lang="en-US" sz="1100" spc="-1" dirty="0" err="1">
                <a:solidFill>
                  <a:srgbClr val="000000"/>
                </a:solidFill>
                <a:latin typeface="Arial"/>
              </a:rPr>
              <a:t>dermatite</a:t>
            </a:r>
            <a:r>
              <a:rPr lang="en-US" sz="1100" spc="-1" dirty="0">
                <a:solidFill>
                  <a:srgbClr val="000000"/>
                </a:solidFill>
                <a:latin typeface="Arial"/>
              </a:rPr>
              <a:t> atopique de la Société </a:t>
            </a:r>
            <a:r>
              <a:rPr lang="en-US" sz="1100" spc="-1" dirty="0" err="1">
                <a:solidFill>
                  <a:srgbClr val="000000"/>
                </a:solidFill>
                <a:latin typeface="Arial"/>
              </a:rPr>
              <a:t>internationale</a:t>
            </a:r>
            <a:r>
              <a:rPr lang="en-US" sz="1100" spc="-1" dirty="0">
                <a:solidFill>
                  <a:srgbClr val="000000"/>
                </a:solidFill>
                <a:latin typeface="Arial"/>
              </a:rPr>
              <a:t> de </a:t>
            </a:r>
            <a:r>
              <a:rPr lang="en-US" sz="1100" spc="-1" dirty="0" err="1">
                <a:solidFill>
                  <a:srgbClr val="000000"/>
                </a:solidFill>
                <a:latin typeface="Arial"/>
              </a:rPr>
              <a:t>dermatite</a:t>
            </a:r>
            <a:r>
              <a:rPr lang="en-US" sz="1100" spc="-1" dirty="0">
                <a:solidFill>
                  <a:srgbClr val="000000"/>
                </a:solidFill>
                <a:latin typeface="Arial"/>
              </a:rPr>
              <a:t> atopique </a:t>
            </a:r>
            <a:r>
              <a:rPr lang="en-US" sz="1100" b="0" strike="noStrike" spc="-1" dirty="0">
                <a:solidFill>
                  <a:srgbClr val="000000"/>
                </a:solidFill>
                <a:latin typeface="Arial"/>
              </a:rPr>
              <a:t>(ISAD</a:t>
            </a:r>
            <a:r>
              <a:rPr lang="en-US" sz="1100" spc="-1" dirty="0">
                <a:solidFill>
                  <a:srgbClr val="000000"/>
                </a:solidFill>
                <a:latin typeface="Arial"/>
              </a:rPr>
              <a:t>)/</a:t>
            </a:r>
            <a:r>
              <a:rPr lang="en-US" sz="1100" spc="-1" dirty="0" err="1">
                <a:solidFill>
                  <a:srgbClr val="000000"/>
                </a:solidFill>
                <a:latin typeface="Arial"/>
              </a:rPr>
              <a:t>Réseau</a:t>
            </a:r>
            <a:r>
              <a:rPr lang="en-US" sz="1100" spc="-1" dirty="0">
                <a:solidFill>
                  <a:srgbClr val="000000"/>
                </a:solidFill>
                <a:latin typeface="Arial"/>
              </a:rPr>
              <a:t> </a:t>
            </a:r>
            <a:r>
              <a:rPr lang="en-US" sz="1100" spc="-1" dirty="0" err="1">
                <a:solidFill>
                  <a:srgbClr val="000000"/>
                </a:solidFill>
                <a:latin typeface="Arial"/>
              </a:rPr>
              <a:t>orienté</a:t>
            </a:r>
            <a:r>
              <a:rPr lang="en-US" sz="1100" spc="-1" dirty="0">
                <a:solidFill>
                  <a:srgbClr val="000000"/>
                </a:solidFill>
                <a:latin typeface="Arial"/>
              </a:rPr>
              <a:t> </a:t>
            </a:r>
            <a:r>
              <a:rPr lang="en-US" sz="1100" spc="-1" dirty="0" err="1">
                <a:solidFill>
                  <a:srgbClr val="000000"/>
                </a:solidFill>
                <a:latin typeface="Arial"/>
              </a:rPr>
              <a:t>d’éducation</a:t>
            </a:r>
            <a:r>
              <a:rPr lang="en-US" sz="1100" spc="-1" dirty="0">
                <a:solidFill>
                  <a:srgbClr val="000000"/>
                </a:solidFill>
                <a:latin typeface="Arial"/>
              </a:rPr>
              <a:t> des patients </a:t>
            </a:r>
            <a:r>
              <a:rPr lang="en-US" sz="1100" spc="-1" dirty="0" err="1">
                <a:solidFill>
                  <a:srgbClr val="000000"/>
                </a:solidFill>
                <a:latin typeface="Arial"/>
              </a:rPr>
              <a:t>en</a:t>
            </a:r>
            <a:r>
              <a:rPr lang="en-US" sz="1100" spc="-1" dirty="0">
                <a:solidFill>
                  <a:srgbClr val="000000"/>
                </a:solidFill>
                <a:latin typeface="Arial"/>
              </a:rPr>
              <a:t> </a:t>
            </a:r>
            <a:r>
              <a:rPr lang="en-US" sz="1100" spc="-1" dirty="0" err="1">
                <a:solidFill>
                  <a:srgbClr val="000000"/>
                </a:solidFill>
                <a:latin typeface="Arial"/>
              </a:rPr>
              <a:t>dermatologie</a:t>
            </a:r>
            <a:r>
              <a:rPr lang="en-US" sz="1100" spc="-1" dirty="0">
                <a:solidFill>
                  <a:srgbClr val="000000"/>
                </a:solidFill>
                <a:latin typeface="Arial"/>
              </a:rPr>
              <a:t> (</a:t>
            </a:r>
            <a:r>
              <a:rPr lang="en-US" sz="1100" b="0" strike="noStrike" spc="-1" dirty="0">
                <a:solidFill>
                  <a:srgbClr val="000000"/>
                </a:solidFill>
                <a:latin typeface="Arial"/>
              </a:rPr>
              <a:t>OPENED) </a:t>
            </a:r>
            <a:r>
              <a:rPr lang="en-US" sz="1100" spc="-1" dirty="0" err="1">
                <a:solidFill>
                  <a:srgbClr val="000000"/>
                </a:solidFill>
                <a:latin typeface="Arial"/>
              </a:rPr>
              <a:t>groupe</a:t>
            </a:r>
            <a:r>
              <a:rPr lang="en-US" sz="1100" spc="-1" dirty="0">
                <a:solidFill>
                  <a:srgbClr val="000000"/>
                </a:solidFill>
                <a:latin typeface="Arial"/>
              </a:rPr>
              <a:t> de travail</a:t>
            </a:r>
            <a:endParaRPr lang="en-US" sz="1100" b="0" strike="noStrike" spc="-1" dirty="0">
              <a:solidFill>
                <a:srgbClr val="000000"/>
              </a:solidFill>
              <a:latin typeface="Arial"/>
            </a:endParaRPr>
          </a:p>
        </p:txBody>
      </p:sp>
      <p:sp>
        <p:nvSpPr>
          <p:cNvPr id="6" name="TextShape 2">
            <a:extLst>
              <a:ext uri="{FF2B5EF4-FFF2-40B4-BE49-F238E27FC236}">
                <a16:creationId xmlns:a16="http://schemas.microsoft.com/office/drawing/2014/main" id="{062C123F-EC71-8F56-7043-9F80CCB8FB69}"/>
              </a:ext>
            </a:extLst>
          </p:cNvPr>
          <p:cNvSpPr txBox="1"/>
          <p:nvPr/>
        </p:nvSpPr>
        <p:spPr>
          <a:xfrm>
            <a:off x="0" y="6632100"/>
            <a:ext cx="8640000" cy="451800"/>
          </a:xfrm>
          <a:prstGeom prst="rect">
            <a:avLst/>
          </a:prstGeom>
          <a:noFill/>
          <a:ln>
            <a:noFill/>
          </a:ln>
        </p:spPr>
        <p:txBody>
          <a:bodyPr lIns="90000" tIns="45000" rIns="90000" bIns="45000"/>
          <a:lstStyle/>
          <a:p>
            <a:r>
              <a:rPr lang="en-US" sz="800" b="1" strike="noStrike" spc="-1" dirty="0" err="1">
                <a:solidFill>
                  <a:schemeClr val="bg1"/>
                </a:solidFill>
                <a:latin typeface="Arial"/>
              </a:rPr>
              <a:t>Acad</a:t>
            </a:r>
            <a:r>
              <a:rPr lang="en-US" sz="800" b="1" strike="noStrike" spc="-1" dirty="0">
                <a:solidFill>
                  <a:schemeClr val="bg1"/>
                </a:solidFill>
                <a:latin typeface="Arial"/>
              </a:rPr>
              <a:t> Dermatol </a:t>
            </a:r>
            <a:r>
              <a:rPr lang="en-US" sz="800" b="1" strike="noStrike" spc="-1" dirty="0" err="1">
                <a:solidFill>
                  <a:schemeClr val="bg1"/>
                </a:solidFill>
                <a:latin typeface="Arial"/>
              </a:rPr>
              <a:t>Venereol</a:t>
            </a:r>
            <a:r>
              <a:rPr lang="en-US" sz="800" b="1" strike="noStrike" spc="-1" dirty="0">
                <a:solidFill>
                  <a:schemeClr val="bg1"/>
                </a:solidFill>
                <a:latin typeface="Arial"/>
              </a:rPr>
              <a:t>, Volume: 35, Issue: 4, Pages: 787-796, First published: 08 October 2020, DOI: (10.1111/jdv.16916) </a:t>
            </a:r>
            <a:endParaRPr lang="en-US" sz="800" b="0" strike="noStrike" spc="-1" dirty="0">
              <a:solidFill>
                <a:schemeClr val="bg1"/>
              </a:solidFill>
              <a:latin typeface="Arial"/>
            </a:endParaRPr>
          </a:p>
        </p:txBody>
      </p:sp>
      <p:sp>
        <p:nvSpPr>
          <p:cNvPr id="7" name="Rectangle : coins arrondis 6">
            <a:extLst>
              <a:ext uri="{FF2B5EF4-FFF2-40B4-BE49-F238E27FC236}">
                <a16:creationId xmlns:a16="http://schemas.microsoft.com/office/drawing/2014/main" id="{C9A09B35-9F4E-36AF-5871-06531941795A}"/>
              </a:ext>
            </a:extLst>
          </p:cNvPr>
          <p:cNvSpPr/>
          <p:nvPr/>
        </p:nvSpPr>
        <p:spPr>
          <a:xfrm>
            <a:off x="1985211" y="4752474"/>
            <a:ext cx="1455821" cy="481263"/>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944B1FF5-FA30-8A57-3B6E-D5C1022516D7}"/>
              </a:ext>
            </a:extLst>
          </p:cNvPr>
          <p:cNvSpPr/>
          <p:nvPr/>
        </p:nvSpPr>
        <p:spPr>
          <a:xfrm>
            <a:off x="1949117" y="5615202"/>
            <a:ext cx="1455821" cy="383505"/>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AED3EF8C-2520-9C8B-BB9B-A5EFFFC92DE6}"/>
              </a:ext>
            </a:extLst>
          </p:cNvPr>
          <p:cNvSpPr/>
          <p:nvPr/>
        </p:nvSpPr>
        <p:spPr>
          <a:xfrm>
            <a:off x="7804485" y="4375484"/>
            <a:ext cx="1628273" cy="520820"/>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7EFF62E3-723C-32A6-285D-CCD42DC575DA}"/>
              </a:ext>
            </a:extLst>
          </p:cNvPr>
          <p:cNvSpPr/>
          <p:nvPr/>
        </p:nvSpPr>
        <p:spPr>
          <a:xfrm>
            <a:off x="7804484" y="5233737"/>
            <a:ext cx="1628273" cy="195513"/>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05083881-FEE0-1849-CF1B-A96BDC4D47EB}"/>
              </a:ext>
            </a:extLst>
          </p:cNvPr>
          <p:cNvSpPr/>
          <p:nvPr/>
        </p:nvSpPr>
        <p:spPr>
          <a:xfrm>
            <a:off x="8289000" y="1810215"/>
            <a:ext cx="530147" cy="309172"/>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0FB355E4-9985-502A-1C51-0D49AB941A51}"/>
              </a:ext>
            </a:extLst>
          </p:cNvPr>
          <p:cNvSpPr txBox="1"/>
          <p:nvPr/>
        </p:nvSpPr>
        <p:spPr>
          <a:xfrm>
            <a:off x="8819147" y="1750055"/>
            <a:ext cx="3315331" cy="584775"/>
          </a:xfrm>
          <a:prstGeom prst="rect">
            <a:avLst/>
          </a:prstGeom>
          <a:noFill/>
        </p:spPr>
        <p:txBody>
          <a:bodyPr wrap="none" rtlCol="0">
            <a:spAutoFit/>
          </a:bodyPr>
          <a:lstStyle/>
          <a:p>
            <a:r>
              <a:rPr lang="fr-FR" sz="1600" dirty="0"/>
              <a:t>= Absent des guides de pratique</a:t>
            </a:r>
            <a:br>
              <a:rPr lang="fr-FR" sz="1600" dirty="0"/>
            </a:br>
            <a:r>
              <a:rPr lang="fr-FR" sz="1600" dirty="0"/>
              <a:t>   centrés sur la sévérité</a:t>
            </a:r>
          </a:p>
        </p:txBody>
      </p:sp>
    </p:spTree>
    <p:extLst>
      <p:ext uri="{BB962C8B-B14F-4D97-AF65-F5344CB8AC3E}">
        <p14:creationId xmlns:p14="http://schemas.microsoft.com/office/powerpoint/2010/main" val="3179098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B74050-3079-E0B0-2AF2-F3B1C5F2F48A}"/>
              </a:ext>
            </a:extLst>
          </p:cNvPr>
          <p:cNvSpPr>
            <a:spLocks noGrp="1"/>
          </p:cNvSpPr>
          <p:nvPr>
            <p:ph type="title"/>
          </p:nvPr>
        </p:nvSpPr>
        <p:spPr/>
        <p:txBody>
          <a:bodyPr/>
          <a:lstStyle/>
          <a:p>
            <a:r>
              <a:rPr lang="fr-FR" dirty="0"/>
              <a:t>Récent guide décisionnel canadien  </a:t>
            </a:r>
            <a:br>
              <a:rPr lang="fr-FR" dirty="0"/>
            </a:br>
            <a:r>
              <a:rPr lang="fr-FR" sz="3200" dirty="0"/>
              <a:t>définition de la sévérité</a:t>
            </a:r>
          </a:p>
        </p:txBody>
      </p:sp>
      <p:pic>
        <p:nvPicPr>
          <p:cNvPr id="4" name="Picture 2">
            <a:extLst>
              <a:ext uri="{FF2B5EF4-FFF2-40B4-BE49-F238E27FC236}">
                <a16:creationId xmlns:a16="http://schemas.microsoft.com/office/drawing/2014/main" id="{6E1E5C77-8F9E-F2F5-DE1A-06E59E07C825}"/>
              </a:ext>
            </a:extLst>
          </p:cNvPr>
          <p:cNvPicPr>
            <a:picLocks noChangeAspect="1"/>
          </p:cNvPicPr>
          <p:nvPr/>
        </p:nvPicPr>
        <p:blipFill>
          <a:blip r:embed="rId2"/>
          <a:stretch>
            <a:fillRect/>
          </a:stretch>
        </p:blipFill>
        <p:spPr>
          <a:xfrm>
            <a:off x="1688770" y="2026186"/>
            <a:ext cx="8814460" cy="4272468"/>
          </a:xfrm>
          <a:prstGeom prst="rect">
            <a:avLst/>
          </a:prstGeom>
        </p:spPr>
      </p:pic>
      <p:pic>
        <p:nvPicPr>
          <p:cNvPr id="5" name="Picture 2" descr="Flag of Canada - Wikipedia">
            <a:extLst>
              <a:ext uri="{FF2B5EF4-FFF2-40B4-BE49-F238E27FC236}">
                <a16:creationId xmlns:a16="http://schemas.microsoft.com/office/drawing/2014/main" id="{98F1479F-E772-1867-9F5F-71F574E59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2474" y="598338"/>
            <a:ext cx="824491" cy="58665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795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0549A1-9453-88DA-C514-864970FB3932}"/>
              </a:ext>
            </a:extLst>
          </p:cNvPr>
          <p:cNvSpPr>
            <a:spLocks noGrp="1"/>
          </p:cNvSpPr>
          <p:nvPr>
            <p:ph type="title"/>
          </p:nvPr>
        </p:nvSpPr>
        <p:spPr/>
        <p:txBody>
          <a:bodyPr/>
          <a:lstStyle/>
          <a:p>
            <a:endParaRPr lang="fr-FR"/>
          </a:p>
        </p:txBody>
      </p:sp>
      <p:pic>
        <p:nvPicPr>
          <p:cNvPr id="4" name="Picture 2">
            <a:extLst>
              <a:ext uri="{FF2B5EF4-FFF2-40B4-BE49-F238E27FC236}">
                <a16:creationId xmlns:a16="http://schemas.microsoft.com/office/drawing/2014/main" id="{B892205E-4E51-2DCB-31E1-0B6ABBAFAD55}"/>
              </a:ext>
            </a:extLst>
          </p:cNvPr>
          <p:cNvPicPr>
            <a:picLocks noChangeAspect="1"/>
          </p:cNvPicPr>
          <p:nvPr/>
        </p:nvPicPr>
        <p:blipFill>
          <a:blip r:embed="rId2"/>
          <a:stretch>
            <a:fillRect/>
          </a:stretch>
        </p:blipFill>
        <p:spPr>
          <a:xfrm>
            <a:off x="737562" y="0"/>
            <a:ext cx="10716875" cy="6858000"/>
          </a:xfrm>
          <a:prstGeom prst="rect">
            <a:avLst/>
          </a:prstGeom>
        </p:spPr>
      </p:pic>
      <p:sp>
        <p:nvSpPr>
          <p:cNvPr id="5" name="Rectangle : coins arrondis 4">
            <a:extLst>
              <a:ext uri="{FF2B5EF4-FFF2-40B4-BE49-F238E27FC236}">
                <a16:creationId xmlns:a16="http://schemas.microsoft.com/office/drawing/2014/main" id="{13907669-E8E2-4A7A-4C66-C1AABCB646E0}"/>
              </a:ext>
            </a:extLst>
          </p:cNvPr>
          <p:cNvSpPr/>
          <p:nvPr/>
        </p:nvSpPr>
        <p:spPr>
          <a:xfrm>
            <a:off x="737562" y="5229726"/>
            <a:ext cx="10593928" cy="1628274"/>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72026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70948F-C78A-1D36-7222-A00DE577458F}"/>
              </a:ext>
            </a:extLst>
          </p:cNvPr>
          <p:cNvSpPr>
            <a:spLocks noGrp="1"/>
          </p:cNvSpPr>
          <p:nvPr>
            <p:ph type="title"/>
          </p:nvPr>
        </p:nvSpPr>
        <p:spPr/>
        <p:txBody>
          <a:bodyPr/>
          <a:lstStyle/>
          <a:p>
            <a:endParaRPr lang="fr-FR"/>
          </a:p>
        </p:txBody>
      </p:sp>
      <p:pic>
        <p:nvPicPr>
          <p:cNvPr id="4" name="Picture 2">
            <a:extLst>
              <a:ext uri="{FF2B5EF4-FFF2-40B4-BE49-F238E27FC236}">
                <a16:creationId xmlns:a16="http://schemas.microsoft.com/office/drawing/2014/main" id="{FE7B3211-C1C4-04D1-F27A-9272B33FF58C}"/>
              </a:ext>
            </a:extLst>
          </p:cNvPr>
          <p:cNvPicPr>
            <a:picLocks noChangeAspect="1"/>
          </p:cNvPicPr>
          <p:nvPr/>
        </p:nvPicPr>
        <p:blipFill>
          <a:blip r:embed="rId2"/>
          <a:stretch>
            <a:fillRect/>
          </a:stretch>
        </p:blipFill>
        <p:spPr>
          <a:xfrm>
            <a:off x="727788" y="0"/>
            <a:ext cx="10957248" cy="6846989"/>
          </a:xfrm>
          <a:prstGeom prst="rect">
            <a:avLst/>
          </a:prstGeom>
        </p:spPr>
      </p:pic>
      <p:sp>
        <p:nvSpPr>
          <p:cNvPr id="5" name="Rectangle : coins arrondis 4">
            <a:extLst>
              <a:ext uri="{FF2B5EF4-FFF2-40B4-BE49-F238E27FC236}">
                <a16:creationId xmlns:a16="http://schemas.microsoft.com/office/drawing/2014/main" id="{6DA73041-1DD8-2961-79D5-537635AE16C4}"/>
              </a:ext>
            </a:extLst>
          </p:cNvPr>
          <p:cNvSpPr/>
          <p:nvPr/>
        </p:nvSpPr>
        <p:spPr>
          <a:xfrm>
            <a:off x="727788" y="5650831"/>
            <a:ext cx="10593928" cy="822157"/>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11373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7E45002E-0B19-774B-9BAD-E30030CE2A17}"/>
              </a:ext>
            </a:extLst>
          </p:cNvPr>
          <p:cNvSpPr>
            <a:spLocks noGrp="1"/>
          </p:cNvSpPr>
          <p:nvPr>
            <p:ph type="title"/>
          </p:nvPr>
        </p:nvSpPr>
        <p:spPr>
          <a:xfrm>
            <a:off x="1097280" y="286603"/>
            <a:ext cx="10058400" cy="1450757"/>
          </a:xfrm>
        </p:spPr>
        <p:txBody>
          <a:bodyPr anchor="ctr">
            <a:normAutofit/>
          </a:bodyPr>
          <a:lstStyle/>
          <a:p>
            <a:r>
              <a:rPr lang="fr-FR" dirty="0">
                <a:solidFill>
                  <a:srgbClr val="FFFFFF"/>
                </a:solidFill>
              </a:rPr>
              <a:t>Objectifs</a:t>
            </a:r>
          </a:p>
        </p:txBody>
      </p:sp>
      <p:sp>
        <p:nvSpPr>
          <p:cNvPr id="3" name="Espace réservé du contenu 2">
            <a:extLst>
              <a:ext uri="{FF2B5EF4-FFF2-40B4-BE49-F238E27FC236}">
                <a16:creationId xmlns:a16="http://schemas.microsoft.com/office/drawing/2014/main" id="{24C0C258-2B94-BF43-8FEE-9DC2194ED167}"/>
              </a:ext>
            </a:extLst>
          </p:cNvPr>
          <p:cNvSpPr>
            <a:spLocks noGrp="1"/>
          </p:cNvSpPr>
          <p:nvPr>
            <p:ph idx="1"/>
          </p:nvPr>
        </p:nvSpPr>
        <p:spPr>
          <a:xfrm>
            <a:off x="1096963" y="2675694"/>
            <a:ext cx="10058400" cy="3193294"/>
          </a:xfrm>
        </p:spPr>
        <p:txBody>
          <a:bodyPr>
            <a:normAutofit fontScale="55000" lnSpcReduction="20000"/>
          </a:bodyPr>
          <a:lstStyle/>
          <a:p>
            <a:r>
              <a:rPr lang="en-US" sz="3600" dirty="0"/>
              <a:t>- Examiner les </a:t>
            </a:r>
            <a:r>
              <a:rPr lang="en-US" sz="3600" b="1" dirty="0"/>
              <a:t>directives </a:t>
            </a:r>
            <a:r>
              <a:rPr lang="en-US" sz="3600" b="1" dirty="0" err="1"/>
              <a:t>cliniques</a:t>
            </a:r>
            <a:r>
              <a:rPr lang="en-US" sz="3600" b="1" dirty="0"/>
              <a:t> </a:t>
            </a:r>
            <a:r>
              <a:rPr lang="en-US" sz="3600" dirty="0" err="1"/>
              <a:t>actuelles</a:t>
            </a:r>
            <a:r>
              <a:rPr lang="en-US" sz="3600" dirty="0"/>
              <a:t> </a:t>
            </a:r>
            <a:r>
              <a:rPr lang="en-US" sz="3600" dirty="0" err="1"/>
              <a:t>en</a:t>
            </a:r>
            <a:r>
              <a:rPr lang="en-US" sz="3600" dirty="0"/>
              <a:t> DA </a:t>
            </a:r>
            <a:r>
              <a:rPr lang="en-US" sz="3600" dirty="0" err="1"/>
              <a:t>en</a:t>
            </a:r>
            <a:r>
              <a:rPr lang="en-US" sz="3600" dirty="0"/>
              <a:t> </a:t>
            </a:r>
            <a:r>
              <a:rPr lang="en-US" sz="3600" dirty="0" err="1"/>
              <a:t>fonction</a:t>
            </a:r>
            <a:r>
              <a:rPr lang="en-US" sz="3600" dirty="0"/>
              <a:t> de la </a:t>
            </a:r>
            <a:r>
              <a:rPr lang="en-US" sz="3600" dirty="0" err="1"/>
              <a:t>sévérité</a:t>
            </a:r>
            <a:r>
              <a:rPr lang="en-US" sz="3600" dirty="0"/>
              <a:t> de la </a:t>
            </a:r>
            <a:r>
              <a:rPr lang="en-US" sz="3600" dirty="0" err="1"/>
              <a:t>maladie</a:t>
            </a:r>
            <a:r>
              <a:rPr lang="en-US" sz="3600" b="1" dirty="0"/>
              <a:t>
- </a:t>
            </a:r>
            <a:r>
              <a:rPr lang="en-US" sz="3600" dirty="0" err="1"/>
              <a:t>Discuter</a:t>
            </a:r>
            <a:r>
              <a:rPr lang="en-US" sz="3600" dirty="0"/>
              <a:t> du </a:t>
            </a:r>
            <a:r>
              <a:rPr lang="en-US" sz="3600" dirty="0" err="1"/>
              <a:t>rôle</a:t>
            </a:r>
            <a:r>
              <a:rPr lang="en-US" sz="3600" dirty="0"/>
              <a:t> de </a:t>
            </a:r>
            <a:r>
              <a:rPr lang="en-US" sz="3600" b="1" dirty="0" err="1"/>
              <a:t>l’utilisation</a:t>
            </a:r>
            <a:r>
              <a:rPr lang="en-US" sz="3600" b="1" dirty="0"/>
              <a:t> des scores EASI, DLQI, POEM et </a:t>
            </a:r>
            <a:r>
              <a:rPr lang="en-CA" sz="3600" b="1" dirty="0"/>
              <a:t>Peak Pruritus NRS </a:t>
            </a:r>
            <a:r>
              <a:rPr lang="en-US" sz="3600" dirty="0"/>
              <a:t>quant au </a:t>
            </a:r>
            <a:r>
              <a:rPr lang="en-US" sz="3600" dirty="0" err="1"/>
              <a:t>choix</a:t>
            </a:r>
            <a:r>
              <a:rPr lang="en-US" sz="3600" dirty="0"/>
              <a:t> de </a:t>
            </a:r>
            <a:r>
              <a:rPr lang="en-US" sz="3600" dirty="0" err="1"/>
              <a:t>thérapie</a:t>
            </a:r>
            <a:r>
              <a:rPr lang="en-US" sz="3600" b="1" dirty="0"/>
              <a:t>
- </a:t>
            </a:r>
            <a:r>
              <a:rPr lang="en-US" sz="3600" dirty="0" err="1"/>
              <a:t>Réviser</a:t>
            </a:r>
            <a:r>
              <a:rPr lang="en-US" sz="3600" dirty="0"/>
              <a:t> le </a:t>
            </a:r>
            <a:r>
              <a:rPr lang="en-US" sz="3600" dirty="0" err="1"/>
              <a:t>rôle</a:t>
            </a:r>
            <a:r>
              <a:rPr lang="en-US" sz="3600" dirty="0"/>
              <a:t> des </a:t>
            </a:r>
            <a:r>
              <a:rPr lang="en-US" sz="3600" b="1" dirty="0" err="1"/>
              <a:t>lignes</a:t>
            </a:r>
            <a:r>
              <a:rPr lang="en-US" sz="3600" b="1" dirty="0"/>
              <a:t> directrices </a:t>
            </a:r>
            <a:r>
              <a:rPr lang="en-US" sz="3600" dirty="0" err="1"/>
              <a:t>en</a:t>
            </a:r>
            <a:r>
              <a:rPr lang="en-US" sz="3600" dirty="0"/>
              <a:t> </a:t>
            </a:r>
            <a:r>
              <a:rPr lang="en-US" sz="3600" dirty="0" err="1"/>
              <a:t>dermatite</a:t>
            </a:r>
            <a:r>
              <a:rPr lang="en-US" sz="3600" dirty="0"/>
              <a:t> </a:t>
            </a:r>
            <a:r>
              <a:rPr lang="en-US" sz="3600" dirty="0" err="1"/>
              <a:t>atopique</a:t>
            </a:r>
            <a:r>
              <a:rPr lang="en-US" sz="3600" dirty="0"/>
              <a:t> </a:t>
            </a:r>
            <a:r>
              <a:rPr lang="en-US" sz="3600" dirty="0" err="1"/>
              <a:t>légère</a:t>
            </a:r>
            <a:r>
              <a:rPr lang="en-US" sz="3600" dirty="0"/>
              <a:t>, </a:t>
            </a:r>
            <a:r>
              <a:rPr lang="en-US" sz="3600" dirty="0" err="1"/>
              <a:t>modérée</a:t>
            </a:r>
            <a:r>
              <a:rPr lang="en-US" sz="3600" dirty="0"/>
              <a:t> et </a:t>
            </a:r>
            <a:r>
              <a:rPr lang="en-US" sz="3600" dirty="0" err="1"/>
              <a:t>sévère</a:t>
            </a:r>
            <a:r>
              <a:rPr lang="en-US" sz="3600" b="1" dirty="0"/>
              <a:t>
- </a:t>
            </a:r>
            <a:r>
              <a:rPr lang="en-US" sz="3600" dirty="0"/>
              <a:t>Explorer les directives sur la DA dans des </a:t>
            </a:r>
            <a:r>
              <a:rPr lang="en-US" sz="3600" b="1" dirty="0"/>
              <a:t>populations </a:t>
            </a:r>
            <a:r>
              <a:rPr lang="en-US" sz="3600" b="1" dirty="0" err="1"/>
              <a:t>particulières</a:t>
            </a:r>
            <a:r>
              <a:rPr lang="en-US" sz="3600" dirty="0"/>
              <a:t> (enfants, </a:t>
            </a:r>
            <a:r>
              <a:rPr lang="en-US" sz="3600" dirty="0" err="1"/>
              <a:t>insuffisance</a:t>
            </a:r>
            <a:r>
              <a:rPr lang="en-US" sz="3600" dirty="0"/>
              <a:t> </a:t>
            </a:r>
            <a:r>
              <a:rPr lang="en-US" sz="3600" dirty="0" err="1"/>
              <a:t>rénale</a:t>
            </a:r>
            <a:r>
              <a:rPr lang="en-US" sz="3600" dirty="0"/>
              <a:t>, etc.)</a:t>
            </a:r>
            <a:endParaRPr lang="en-CA" sz="3600" dirty="0"/>
          </a:p>
          <a:p>
            <a:endParaRPr lang="fr-FR" sz="2400" b="1" dirty="0"/>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3590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01DF817-1A1F-219E-CFF5-591AC7312837}"/>
              </a:ext>
            </a:extLst>
          </p:cNvPr>
          <p:cNvPicPr>
            <a:picLocks noChangeAspect="1"/>
          </p:cNvPicPr>
          <p:nvPr/>
        </p:nvPicPr>
        <p:blipFill>
          <a:blip r:embed="rId11"/>
          <a:stretch>
            <a:fillRect/>
          </a:stretch>
        </p:blipFill>
        <p:spPr>
          <a:xfrm>
            <a:off x="344905" y="255261"/>
            <a:ext cx="7772400" cy="1467293"/>
          </a:xfrm>
          <a:prstGeom prst="rect">
            <a:avLst/>
          </a:prstGeom>
        </p:spPr>
      </p:pic>
      <p:pic>
        <p:nvPicPr>
          <p:cNvPr id="5" name="Picture 2" descr="Flag of Canada - Wikipedia">
            <a:extLst>
              <a:ext uri="{FF2B5EF4-FFF2-40B4-BE49-F238E27FC236}">
                <a16:creationId xmlns:a16="http://schemas.microsoft.com/office/drawing/2014/main" id="{51D108D9-697F-0A9F-7A45-65DEEB56D0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45072" y="514117"/>
            <a:ext cx="824491" cy="58665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6" name="Group 95">
            <a:extLst>
              <a:ext uri="{FF2B5EF4-FFF2-40B4-BE49-F238E27FC236}">
                <a16:creationId xmlns:a16="http://schemas.microsoft.com/office/drawing/2014/main" id="{F6FDA573-68D6-A963-32A2-8FEA613075B3}"/>
              </a:ext>
            </a:extLst>
          </p:cNvPr>
          <p:cNvGrpSpPr/>
          <p:nvPr>
            <p:custDataLst>
              <p:tags r:id="rId1"/>
            </p:custDataLst>
          </p:nvPr>
        </p:nvGrpSpPr>
        <p:grpSpPr>
          <a:xfrm>
            <a:off x="443166" y="2029334"/>
            <a:ext cx="3651429" cy="4573405"/>
            <a:chOff x="526871" y="1279525"/>
            <a:chExt cx="3651429" cy="4573405"/>
          </a:xfrm>
        </p:grpSpPr>
        <p:grpSp>
          <p:nvGrpSpPr>
            <p:cNvPr id="7" name="Group 42">
              <a:extLst>
                <a:ext uri="{FF2B5EF4-FFF2-40B4-BE49-F238E27FC236}">
                  <a16:creationId xmlns:a16="http://schemas.microsoft.com/office/drawing/2014/main" id="{FB612144-A2A0-EE01-0680-7701D3B23522}"/>
                </a:ext>
              </a:extLst>
            </p:cNvPr>
            <p:cNvGrpSpPr/>
            <p:nvPr/>
          </p:nvGrpSpPr>
          <p:grpSpPr>
            <a:xfrm>
              <a:off x="526871" y="1279525"/>
              <a:ext cx="3651429" cy="2386713"/>
              <a:chOff x="526871" y="1297276"/>
              <a:chExt cx="3651429" cy="2386713"/>
            </a:xfrm>
          </p:grpSpPr>
          <p:sp>
            <p:nvSpPr>
              <p:cNvPr id="11" name="Rectangle: Rounded Corners 12">
                <a:extLst>
                  <a:ext uri="{FF2B5EF4-FFF2-40B4-BE49-F238E27FC236}">
                    <a16:creationId xmlns:a16="http://schemas.microsoft.com/office/drawing/2014/main" id="{5ED42AC3-FCA6-BF3F-8A6C-236D4268BCF2}"/>
                  </a:ext>
                </a:extLst>
              </p:cNvPr>
              <p:cNvSpPr/>
              <p:nvPr/>
            </p:nvSpPr>
            <p:spPr>
              <a:xfrm>
                <a:off x="550334" y="2018293"/>
                <a:ext cx="3475564" cy="1501312"/>
              </a:xfrm>
              <a:prstGeom prst="roundRect">
                <a:avLst>
                  <a:gd name="adj" fmla="val 0"/>
                </a:avLst>
              </a:prstGeom>
              <a:solidFill>
                <a:schemeClr val="bg1"/>
              </a:solidFill>
              <a:effectLst/>
            </p:spPr>
            <p:style>
              <a:lnRef idx="3">
                <a:schemeClr val="lt1"/>
              </a:lnRef>
              <a:fillRef idx="1">
                <a:schemeClr val="accent1"/>
              </a:fillRef>
              <a:effectRef idx="1">
                <a:schemeClr val="accent1"/>
              </a:effectRef>
              <a:fontRef idx="minor">
                <a:schemeClr val="lt1"/>
              </a:fontRef>
            </p:style>
            <p:txBody>
              <a:bodyPr lIns="54000" rtlCol="0" anchor="t"/>
              <a:lstStyle/>
              <a:p>
                <a:pPr marL="333375" lvl="0" indent="-238125">
                  <a:lnSpc>
                    <a:spcPct val="105000"/>
                  </a:lnSpc>
                  <a:spcAft>
                    <a:spcPts val="600"/>
                  </a:spcAft>
                  <a:buSzTx/>
                  <a:buFont typeface="+mj-lt"/>
                  <a:buAutoNum type="arabicPeriod"/>
                </a:pPr>
                <a:r>
                  <a:rPr lang="fr-CA" sz="1100" b="0" i="0" u="none" strike="noStrike" cap="none" baseline="0" dirty="0">
                    <a:solidFill>
                      <a:srgbClr val="46484B"/>
                    </a:solidFill>
                    <a:effectLst/>
                    <a:uFillTx/>
                    <a:latin typeface="Arial"/>
                  </a:rPr>
                  <a:t>Patients dont la dermatite atopique est bien maîtrisée par les traitements topiques</a:t>
                </a:r>
              </a:p>
              <a:p>
                <a:pPr marL="333375" lvl="0" indent="-238125">
                  <a:lnSpc>
                    <a:spcPct val="105000"/>
                  </a:lnSpc>
                  <a:spcAft>
                    <a:spcPts val="600"/>
                  </a:spcAft>
                  <a:buSzTx/>
                  <a:buFont typeface="+mj-lt"/>
                  <a:buAutoNum type="arabicPeriod"/>
                </a:pPr>
                <a:r>
                  <a:rPr lang="fr-CA" sz="1100" b="0" i="0" u="none" strike="noStrike" cap="none" baseline="0" dirty="0">
                    <a:solidFill>
                      <a:srgbClr val="46484B"/>
                    </a:solidFill>
                    <a:effectLst/>
                    <a:uFillTx/>
                    <a:latin typeface="Arial"/>
                  </a:rPr>
                  <a:t>Patients atteints de dermatite atopique modérée à grave dont la maladie n’est pas maîtrisée de manière satisfaisante* par les traitements topiques ou à qui les traitements topiques ne conviennent pas</a:t>
                </a:r>
              </a:p>
            </p:txBody>
          </p:sp>
          <p:cxnSp>
            <p:nvCxnSpPr>
              <p:cNvPr id="12" name="Straight Connector 13">
                <a:extLst>
                  <a:ext uri="{FF2B5EF4-FFF2-40B4-BE49-F238E27FC236}">
                    <a16:creationId xmlns:a16="http://schemas.microsoft.com/office/drawing/2014/main" id="{7E449BF1-669C-B0C3-745A-93D72126A68E}"/>
                  </a:ext>
                </a:extLst>
              </p:cNvPr>
              <p:cNvCxnSpPr/>
              <p:nvPr/>
            </p:nvCxnSpPr>
            <p:spPr>
              <a:xfrm>
                <a:off x="550333" y="3683989"/>
                <a:ext cx="3475567"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3" name="Rectangle: Rounded Corners 14">
                <a:extLst>
                  <a:ext uri="{FF2B5EF4-FFF2-40B4-BE49-F238E27FC236}">
                    <a16:creationId xmlns:a16="http://schemas.microsoft.com/office/drawing/2014/main" id="{7F183A49-99ED-DF00-5999-9C7B75A56779}"/>
                  </a:ext>
                </a:extLst>
              </p:cNvPr>
              <p:cNvSpPr/>
              <p:nvPr/>
            </p:nvSpPr>
            <p:spPr>
              <a:xfrm>
                <a:off x="526871" y="1404641"/>
                <a:ext cx="3651429" cy="540000"/>
              </a:xfrm>
              <a:prstGeom prst="roundRect">
                <a:avLst>
                  <a:gd name="adj" fmla="val 0"/>
                </a:avLst>
              </a:prstGeom>
              <a:solidFill>
                <a:schemeClr val="bg1"/>
              </a:solidFill>
              <a:effectLst/>
            </p:spPr>
            <p:style>
              <a:lnRef idx="3">
                <a:schemeClr val="lt1"/>
              </a:lnRef>
              <a:fillRef idx="1">
                <a:schemeClr val="accent1"/>
              </a:fillRef>
              <a:effectRef idx="1">
                <a:schemeClr val="accent1"/>
              </a:effectRef>
              <a:fontRef idx="minor">
                <a:schemeClr val="lt1"/>
              </a:fontRef>
            </p:style>
            <p:txBody>
              <a:bodyPr lIns="0" rIns="36000" rtlCol="0" anchor="ctr"/>
              <a:lstStyle/>
              <a:p>
                <a:pPr marL="180975" lvl="0">
                  <a:lnSpc>
                    <a:spcPct val="105000"/>
                  </a:lnSpc>
                </a:pPr>
                <a:r>
                  <a:rPr lang="fr-CA" sz="1400" b="1" i="0" u="none" strike="noStrike" cap="none" baseline="0" dirty="0">
                    <a:solidFill>
                      <a:srgbClr val="46484B"/>
                    </a:solidFill>
                    <a:effectLst/>
                    <a:uFillTx/>
                    <a:latin typeface="Arial"/>
                  </a:rPr>
                  <a:t>D’après la réponse des patients aux traitements de 1</a:t>
                </a:r>
                <a:r>
                  <a:rPr lang="fr-CA" sz="1400" b="1" i="0" u="none" strike="noStrike" cap="none" baseline="30000" dirty="0">
                    <a:solidFill>
                      <a:srgbClr val="46484B"/>
                    </a:solidFill>
                    <a:effectLst/>
                    <a:uFillTx/>
                    <a:latin typeface="Arial"/>
                  </a:rPr>
                  <a:t>re</a:t>
                </a:r>
                <a:r>
                  <a:rPr lang="fr-CA" sz="1400" b="1" dirty="0">
                    <a:solidFill>
                      <a:srgbClr val="46484B"/>
                    </a:solidFill>
                    <a:latin typeface="Arial"/>
                  </a:rPr>
                  <a:t> </a:t>
                </a:r>
                <a:r>
                  <a:rPr lang="fr-CA" sz="1400" b="1" i="0" u="none" strike="noStrike" cap="none" baseline="0" dirty="0">
                    <a:solidFill>
                      <a:srgbClr val="46484B"/>
                    </a:solidFill>
                    <a:effectLst/>
                    <a:uFillTx/>
                    <a:latin typeface="Arial"/>
                  </a:rPr>
                  <a:t>intention pour la dermatite atopique :</a:t>
                </a:r>
              </a:p>
            </p:txBody>
          </p:sp>
          <p:cxnSp>
            <p:nvCxnSpPr>
              <p:cNvPr id="14" name="Straight Connector 15">
                <a:extLst>
                  <a:ext uri="{FF2B5EF4-FFF2-40B4-BE49-F238E27FC236}">
                    <a16:creationId xmlns:a16="http://schemas.microsoft.com/office/drawing/2014/main" id="{84293C8B-48A1-3BB0-EE01-C116B6487816}"/>
                  </a:ext>
                </a:extLst>
              </p:cNvPr>
              <p:cNvCxnSpPr/>
              <p:nvPr/>
            </p:nvCxnSpPr>
            <p:spPr>
              <a:xfrm>
                <a:off x="550332" y="1297276"/>
                <a:ext cx="3475567"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8" name="Rectangle: Rounded Corners 20">
              <a:extLst>
                <a:ext uri="{FF2B5EF4-FFF2-40B4-BE49-F238E27FC236}">
                  <a16:creationId xmlns:a16="http://schemas.microsoft.com/office/drawing/2014/main" id="{E812D932-74C8-6738-0F27-E338C3F63644}"/>
                </a:ext>
              </a:extLst>
            </p:cNvPr>
            <p:cNvSpPr/>
            <p:nvPr/>
          </p:nvSpPr>
          <p:spPr>
            <a:xfrm>
              <a:off x="550334" y="4254093"/>
              <a:ext cx="3475564" cy="1501312"/>
            </a:xfrm>
            <a:prstGeom prst="roundRect">
              <a:avLst>
                <a:gd name="adj" fmla="val 0"/>
              </a:avLst>
            </a:prstGeom>
            <a:solidFill>
              <a:schemeClr val="bg1"/>
            </a:solidFill>
            <a:effectLst/>
          </p:spPr>
          <p:style>
            <a:lnRef idx="3">
              <a:schemeClr val="lt1"/>
            </a:lnRef>
            <a:fillRef idx="1">
              <a:schemeClr val="accent1"/>
            </a:fillRef>
            <a:effectRef idx="1">
              <a:schemeClr val="accent1"/>
            </a:effectRef>
            <a:fontRef idx="minor">
              <a:schemeClr val="lt1"/>
            </a:fontRef>
          </p:style>
          <p:txBody>
            <a:bodyPr lIns="54000" rtlCol="0" anchor="t"/>
            <a:lstStyle/>
            <a:p>
              <a:pPr marL="390525" lvl="0" indent="-285750">
                <a:lnSpc>
                  <a:spcPct val="105000"/>
                </a:lnSpc>
                <a:spcAft>
                  <a:spcPts val="600"/>
                </a:spcAft>
                <a:buSzTx/>
                <a:buFont typeface="Arial" panose="020B0604020202020204" pitchFamily="34" charset="0"/>
                <a:buChar char="•"/>
              </a:pPr>
              <a:r>
                <a:rPr lang="fr-CA" sz="1100" b="0" i="0" u="none" strike="noStrike" cap="none" baseline="0" dirty="0">
                  <a:solidFill>
                    <a:srgbClr val="46484B"/>
                  </a:solidFill>
                  <a:effectLst/>
                  <a:uFillTx/>
                  <a:latin typeface="Arial"/>
                </a:rPr>
                <a:t>Score à l’échelle d’évaluation numérique du prurit ≥ 4</a:t>
              </a:r>
            </a:p>
            <a:p>
              <a:pPr marL="390525" lvl="0" indent="-285750">
                <a:lnSpc>
                  <a:spcPct val="105000"/>
                </a:lnSpc>
                <a:spcAft>
                  <a:spcPts val="600"/>
                </a:spcAft>
                <a:buSzTx/>
                <a:buFont typeface="Arial" panose="020B0604020202020204" pitchFamily="34" charset="0"/>
                <a:buChar char="•"/>
              </a:pPr>
              <a:r>
                <a:rPr lang="fr-CA" sz="1100" b="0" i="0" u="none" strike="noStrike" cap="none" baseline="0" dirty="0">
                  <a:solidFill>
                    <a:srgbClr val="46484B"/>
                  </a:solidFill>
                  <a:effectLst/>
                  <a:uFillTx/>
                  <a:latin typeface="Arial"/>
                </a:rPr>
                <a:t>BSA ≥ 10 %</a:t>
              </a:r>
            </a:p>
            <a:p>
              <a:pPr marL="390525" lvl="0" indent="-285750">
                <a:lnSpc>
                  <a:spcPct val="105000"/>
                </a:lnSpc>
                <a:spcAft>
                  <a:spcPts val="600"/>
                </a:spcAft>
                <a:buSzTx/>
                <a:buFont typeface="Arial" panose="020B0604020202020204" pitchFamily="34" charset="0"/>
                <a:buChar char="•"/>
              </a:pPr>
              <a:r>
                <a:rPr lang="fr-CA" sz="1100" b="0" i="0" u="none" strike="noStrike" cap="none" baseline="0" dirty="0">
                  <a:solidFill>
                    <a:srgbClr val="46484B"/>
                  </a:solidFill>
                  <a:effectLst/>
                  <a:uFillTx/>
                  <a:latin typeface="Arial"/>
                </a:rPr>
                <a:t>Score PGA ≥ 3</a:t>
              </a:r>
            </a:p>
            <a:p>
              <a:pPr marL="390525" lvl="0" indent="-285750">
                <a:lnSpc>
                  <a:spcPct val="105000"/>
                </a:lnSpc>
                <a:spcAft>
                  <a:spcPts val="600"/>
                </a:spcAft>
                <a:buSzTx/>
                <a:buFont typeface="Arial" panose="020B0604020202020204" pitchFamily="34" charset="0"/>
                <a:buChar char="•"/>
              </a:pPr>
              <a:r>
                <a:rPr lang="fr-CA" sz="1100" b="0" i="0" u="none" strike="noStrike" cap="none" baseline="0" dirty="0">
                  <a:solidFill>
                    <a:srgbClr val="46484B"/>
                  </a:solidFill>
                  <a:effectLst/>
                  <a:uFillTx/>
                  <a:latin typeface="Arial"/>
                </a:rPr>
                <a:t>Score DLQI ≥ 10</a:t>
              </a:r>
            </a:p>
          </p:txBody>
        </p:sp>
        <p:cxnSp>
          <p:nvCxnSpPr>
            <p:cNvPr id="9" name="Straight Connector 21">
              <a:extLst>
                <a:ext uri="{FF2B5EF4-FFF2-40B4-BE49-F238E27FC236}">
                  <a16:creationId xmlns:a16="http://schemas.microsoft.com/office/drawing/2014/main" id="{8DF2FAE6-D488-B0A4-F02E-301C4E182396}"/>
                </a:ext>
              </a:extLst>
            </p:cNvPr>
            <p:cNvCxnSpPr/>
            <p:nvPr/>
          </p:nvCxnSpPr>
          <p:spPr>
            <a:xfrm>
              <a:off x="550333" y="5852930"/>
              <a:ext cx="3475567"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Rectangle: Rounded Corners 22">
              <a:extLst>
                <a:ext uri="{FF2B5EF4-FFF2-40B4-BE49-F238E27FC236}">
                  <a16:creationId xmlns:a16="http://schemas.microsoft.com/office/drawing/2014/main" id="{A16D07B1-34FD-5125-F154-DD0BAA45B4DD}"/>
                </a:ext>
              </a:extLst>
            </p:cNvPr>
            <p:cNvSpPr/>
            <p:nvPr/>
          </p:nvSpPr>
          <p:spPr>
            <a:xfrm>
              <a:off x="526871" y="3766841"/>
              <a:ext cx="3651429" cy="540000"/>
            </a:xfrm>
            <a:prstGeom prst="roundRect">
              <a:avLst>
                <a:gd name="adj" fmla="val 0"/>
              </a:avLst>
            </a:prstGeom>
            <a:solidFill>
              <a:schemeClr val="bg1"/>
            </a:solidFill>
            <a:effectLst/>
          </p:spPr>
          <p:style>
            <a:lnRef idx="3">
              <a:schemeClr val="lt1"/>
            </a:lnRef>
            <a:fillRef idx="1">
              <a:schemeClr val="accent1"/>
            </a:fillRef>
            <a:effectRef idx="1">
              <a:schemeClr val="accent1"/>
            </a:effectRef>
            <a:fontRef idx="minor">
              <a:schemeClr val="lt1"/>
            </a:fontRef>
          </p:style>
          <p:txBody>
            <a:bodyPr lIns="0" rIns="36000" rtlCol="0" anchor="ctr"/>
            <a:lstStyle/>
            <a:p>
              <a:pPr marL="180975" lvl="0">
                <a:lnSpc>
                  <a:spcPct val="105000"/>
                </a:lnSpc>
              </a:pPr>
              <a:r>
                <a:rPr lang="fr-CA" sz="1400" b="1" i="0" u="none" strike="noStrike" cap="none" baseline="0" dirty="0">
                  <a:solidFill>
                    <a:srgbClr val="46484B"/>
                  </a:solidFill>
                  <a:effectLst/>
                  <a:uFillTx/>
                  <a:latin typeface="Arial"/>
                </a:rPr>
                <a:t>Utilise 4 paramètres cliniques :</a:t>
              </a:r>
            </a:p>
          </p:txBody>
        </p:sp>
      </p:grpSp>
      <p:sp>
        <p:nvSpPr>
          <p:cNvPr id="15" name="Rectangle 14">
            <a:extLst>
              <a:ext uri="{FF2B5EF4-FFF2-40B4-BE49-F238E27FC236}">
                <a16:creationId xmlns:a16="http://schemas.microsoft.com/office/drawing/2014/main" id="{4FAE60E1-F266-3123-C7F4-B65940ABFEE9}"/>
              </a:ext>
            </a:extLst>
          </p:cNvPr>
          <p:cNvSpPr/>
          <p:nvPr>
            <p:custDataLst>
              <p:tags r:id="rId2"/>
            </p:custDataLst>
          </p:nvPr>
        </p:nvSpPr>
        <p:spPr>
          <a:xfrm>
            <a:off x="6734419" y="1770479"/>
            <a:ext cx="3168000" cy="340712"/>
          </a:xfrm>
          <a:prstGeom prst="rect">
            <a:avLst/>
          </a:prstGeom>
          <a:solidFill>
            <a:srgbClr val="FFFFFF"/>
          </a:solidFill>
          <a:ln w="12700" cap="flat" cmpd="sng" algn="ctr">
            <a:solidFill>
              <a:srgbClr val="7CA0C4"/>
            </a:solidFill>
            <a:prstDash val="solid"/>
          </a:ln>
          <a:effectLst/>
        </p:spPr>
        <p:txBody>
          <a:bodyPr lIns="144000" rIns="144000" rtlCol="0" anchor="ctr"/>
          <a:lstStyle/>
          <a:p>
            <a:pPr marL="0" marR="0" lvl="0" indent="0" algn="ctr" defTabSz="914400" eaLnBrk="1" fontAlgn="auto" latinLnBrk="0" hangingPunct="1">
              <a:lnSpc>
                <a:spcPct val="100000"/>
              </a:lnSpc>
              <a:spcBef>
                <a:spcPct val="0"/>
              </a:spcBef>
              <a:spcAft>
                <a:spcPts val="300"/>
              </a:spcAft>
              <a:buClrTx/>
              <a:buSzTx/>
              <a:buFontTx/>
              <a:buNone/>
              <a:defRPr/>
            </a:pPr>
            <a:r>
              <a:rPr lang="fr-CA" sz="900" b="1" i="0" u="none" strike="noStrike" cap="none" baseline="0" dirty="0">
                <a:solidFill>
                  <a:srgbClr val="061D48"/>
                </a:solidFill>
                <a:effectLst/>
                <a:uFillTx/>
                <a:latin typeface="Arial"/>
              </a:rPr>
              <a:t>Adulte (≥ 18 ans) atteint de dermatite atopique modérée à grave  </a:t>
            </a:r>
          </a:p>
        </p:txBody>
      </p:sp>
      <p:sp>
        <p:nvSpPr>
          <p:cNvPr id="16" name="Rectangle 15">
            <a:extLst>
              <a:ext uri="{FF2B5EF4-FFF2-40B4-BE49-F238E27FC236}">
                <a16:creationId xmlns:a16="http://schemas.microsoft.com/office/drawing/2014/main" id="{2D632270-209E-1DEC-3A16-2A37CF56AC13}"/>
              </a:ext>
            </a:extLst>
          </p:cNvPr>
          <p:cNvSpPr/>
          <p:nvPr>
            <p:custDataLst>
              <p:tags r:id="rId3"/>
            </p:custDataLst>
          </p:nvPr>
        </p:nvSpPr>
        <p:spPr>
          <a:xfrm>
            <a:off x="6734419" y="2224015"/>
            <a:ext cx="3168000" cy="340712"/>
          </a:xfrm>
          <a:prstGeom prst="rect">
            <a:avLst/>
          </a:prstGeom>
          <a:solidFill>
            <a:srgbClr val="FFFFFF"/>
          </a:solidFill>
          <a:ln w="12700" cap="flat" cmpd="sng" algn="ctr">
            <a:solidFill>
              <a:srgbClr val="7CA0C4"/>
            </a:solidFill>
            <a:prstDash val="solid"/>
          </a:ln>
          <a:effectLst/>
        </p:spPr>
        <p:txBody>
          <a:bodyPr lIns="144000" rIns="144000" rtlCol="0" anchor="ctr"/>
          <a:lstStyle/>
          <a:p>
            <a:pPr marL="0" marR="0" lvl="0" indent="0" algn="ctr" defTabSz="914400" eaLnBrk="1" fontAlgn="auto" latinLnBrk="0" hangingPunct="1">
              <a:lnSpc>
                <a:spcPct val="100000"/>
              </a:lnSpc>
              <a:spcBef>
                <a:spcPct val="0"/>
              </a:spcBef>
              <a:spcAft>
                <a:spcPts val="300"/>
              </a:spcAft>
              <a:buClrTx/>
              <a:buSzTx/>
              <a:buFontTx/>
              <a:buNone/>
              <a:defRPr/>
            </a:pPr>
            <a:r>
              <a:rPr lang="fr-CA" sz="900" b="0" i="0" u="none" strike="noStrike" cap="none" baseline="0" dirty="0">
                <a:solidFill>
                  <a:srgbClr val="061D48"/>
                </a:solidFill>
                <a:effectLst/>
                <a:uFillTx/>
                <a:latin typeface="Arial"/>
              </a:rPr>
              <a:t>Émollients + traitement topique + traitement </a:t>
            </a:r>
            <a:br>
              <a:rPr sz="900" dirty="0"/>
            </a:br>
            <a:r>
              <a:rPr lang="fr-CA" sz="900" b="0" i="0" u="none" strike="noStrike" cap="none" baseline="0" dirty="0">
                <a:solidFill>
                  <a:srgbClr val="061D48"/>
                </a:solidFill>
                <a:effectLst/>
                <a:uFillTx/>
                <a:latin typeface="Arial"/>
              </a:rPr>
              <a:t>des infections secondaires</a:t>
            </a:r>
          </a:p>
        </p:txBody>
      </p:sp>
      <p:cxnSp>
        <p:nvCxnSpPr>
          <p:cNvPr id="17" name="Straight Arrow Connector 73">
            <a:extLst>
              <a:ext uri="{FF2B5EF4-FFF2-40B4-BE49-F238E27FC236}">
                <a16:creationId xmlns:a16="http://schemas.microsoft.com/office/drawing/2014/main" id="{18D4D265-3018-264D-9609-ECB330B9285C}"/>
              </a:ext>
            </a:extLst>
          </p:cNvPr>
          <p:cNvCxnSpPr/>
          <p:nvPr>
            <p:custDataLst>
              <p:tags r:id="rId4"/>
            </p:custDataLst>
          </p:nvPr>
        </p:nvCxnSpPr>
        <p:spPr>
          <a:xfrm flipH="1">
            <a:off x="8318419" y="2111191"/>
            <a:ext cx="1" cy="1128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8" name="Group 119">
            <a:extLst>
              <a:ext uri="{FF2B5EF4-FFF2-40B4-BE49-F238E27FC236}">
                <a16:creationId xmlns:a16="http://schemas.microsoft.com/office/drawing/2014/main" id="{8CCF46FA-387F-21BE-F699-5C4F471F29CA}"/>
              </a:ext>
            </a:extLst>
          </p:cNvPr>
          <p:cNvGrpSpPr/>
          <p:nvPr>
            <p:custDataLst>
              <p:tags r:id="rId5"/>
            </p:custDataLst>
          </p:nvPr>
        </p:nvGrpSpPr>
        <p:grpSpPr>
          <a:xfrm>
            <a:off x="5099782" y="2714604"/>
            <a:ext cx="6455997" cy="3512795"/>
            <a:chOff x="5184003" y="2223650"/>
            <a:chExt cx="6455997" cy="3512795"/>
          </a:xfrm>
        </p:grpSpPr>
        <p:sp>
          <p:nvSpPr>
            <p:cNvPr id="19" name="Freeform: Shape 60">
              <a:extLst>
                <a:ext uri="{FF2B5EF4-FFF2-40B4-BE49-F238E27FC236}">
                  <a16:creationId xmlns:a16="http://schemas.microsoft.com/office/drawing/2014/main" id="{18355EEB-2A6B-5EE0-DDDE-AD38AA8A8EA5}"/>
                </a:ext>
              </a:extLst>
            </p:cNvPr>
            <p:cNvSpPr/>
            <p:nvPr/>
          </p:nvSpPr>
          <p:spPr>
            <a:xfrm>
              <a:off x="7138986" y="3269142"/>
              <a:ext cx="1836000" cy="0"/>
            </a:xfrm>
            <a:custGeom>
              <a:avLst/>
              <a:gdLst>
                <a:gd name="connsiteX0" fmla="*/ 2750820 w 2750820"/>
                <a:gd name="connsiteY0" fmla="*/ 0 h 0"/>
                <a:gd name="connsiteX1" fmla="*/ 0 w 2750820"/>
                <a:gd name="connsiteY1" fmla="*/ 0 h 0"/>
              </a:gdLst>
              <a:ahLst/>
              <a:cxnLst>
                <a:cxn ang="0">
                  <a:pos x="connsiteX0" y="connsiteY0"/>
                </a:cxn>
                <a:cxn ang="0">
                  <a:pos x="connsiteX1" y="connsiteY1"/>
                </a:cxn>
              </a:cxnLst>
              <a:rect l="l" t="t" r="r" b="b"/>
              <a:pathLst>
                <a:path w="2750820">
                  <a:moveTo>
                    <a:pt x="2750820" y="0"/>
                  </a:moveTo>
                  <a:lnTo>
                    <a:pt x="0" y="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1502E298-1370-B2C9-9FCA-E553C486CBED}"/>
                </a:ext>
              </a:extLst>
            </p:cNvPr>
            <p:cNvSpPr/>
            <p:nvPr/>
          </p:nvSpPr>
          <p:spPr>
            <a:xfrm>
              <a:off x="5377576" y="3114898"/>
              <a:ext cx="1678031" cy="340712"/>
            </a:xfrm>
            <a:prstGeom prst="rect">
              <a:avLst/>
            </a:prstGeom>
            <a:solidFill>
              <a:srgbClr val="FFFFFF"/>
            </a:solidFill>
            <a:ln w="12700" cap="flat" cmpd="sng" algn="ctr">
              <a:noFill/>
              <a:prstDash val="solid"/>
            </a:ln>
            <a:effectLst/>
          </p:spPr>
          <p:txBody>
            <a:bodyPr lIns="144000" rIns="144000" rtlCol="0" anchor="ctr"/>
            <a:lstStyle/>
            <a:p>
              <a:pPr marL="0" marR="0" lvl="0" indent="0" algn="r" defTabSz="914400" eaLnBrk="1" fontAlgn="auto" latinLnBrk="0" hangingPunct="1">
                <a:lnSpc>
                  <a:spcPct val="100000"/>
                </a:lnSpc>
                <a:spcBef>
                  <a:spcPct val="0"/>
                </a:spcBef>
                <a:spcAft>
                  <a:spcPts val="300"/>
                </a:spcAft>
                <a:buClrTx/>
                <a:buSzTx/>
                <a:buFontTx/>
                <a:buNone/>
                <a:defRPr/>
              </a:pPr>
              <a:r>
                <a:rPr lang="fr-CA" sz="900" b="0" i="0" u="none" strike="noStrike" cap="none" baseline="0" dirty="0">
                  <a:solidFill>
                    <a:srgbClr val="061D48"/>
                  </a:solidFill>
                  <a:effectLst/>
                  <a:uFillTx/>
                  <a:latin typeface="Arial"/>
                </a:rPr>
                <a:t>Si traitement disponible et si observance possible</a:t>
              </a:r>
            </a:p>
          </p:txBody>
        </p:sp>
        <p:sp>
          <p:nvSpPr>
            <p:cNvPr id="21" name="Rectangle 20">
              <a:extLst>
                <a:ext uri="{FF2B5EF4-FFF2-40B4-BE49-F238E27FC236}">
                  <a16:creationId xmlns:a16="http://schemas.microsoft.com/office/drawing/2014/main" id="{7D3660B7-37AB-AE71-298B-174E8D710578}"/>
                </a:ext>
              </a:extLst>
            </p:cNvPr>
            <p:cNvSpPr/>
            <p:nvPr/>
          </p:nvSpPr>
          <p:spPr>
            <a:xfrm>
              <a:off x="7373855" y="3601675"/>
              <a:ext cx="1834628" cy="340712"/>
            </a:xfrm>
            <a:prstGeom prst="rect">
              <a:avLst/>
            </a:prstGeom>
            <a:solidFill>
              <a:srgbClr val="FFFFFF"/>
            </a:solidFill>
            <a:ln w="12700" cap="flat" cmpd="sng" algn="ctr">
              <a:solidFill>
                <a:srgbClr val="7CA0C4"/>
              </a:solidFill>
              <a:prstDash val="solid"/>
            </a:ln>
            <a:effectLst/>
          </p:spPr>
          <p:txBody>
            <a:bodyPr lIns="144000" rIns="144000" rtlCol="0" anchor="ctr"/>
            <a:lstStyle/>
            <a:p>
              <a:pPr marL="0" marR="0" lvl="0" indent="0" algn="ctr" defTabSz="914400" eaLnBrk="1" fontAlgn="auto" latinLnBrk="0" hangingPunct="1">
                <a:lnSpc>
                  <a:spcPct val="100000"/>
                </a:lnSpc>
                <a:spcBef>
                  <a:spcPct val="0"/>
                </a:spcBef>
                <a:spcAft>
                  <a:spcPts val="300"/>
                </a:spcAft>
                <a:buClrTx/>
                <a:buSzTx/>
                <a:buFontTx/>
                <a:buNone/>
                <a:defRPr/>
              </a:pPr>
              <a:r>
                <a:rPr lang="fr-CA" sz="900" b="0" i="0" u="none" strike="noStrike" cap="none" baseline="0" dirty="0">
                  <a:solidFill>
                    <a:srgbClr val="061D48"/>
                  </a:solidFill>
                  <a:effectLst/>
                  <a:uFillTx/>
                  <a:latin typeface="Arial"/>
                </a:rPr>
                <a:t>Traitement à action générale ou biologique à l’essai</a:t>
              </a:r>
            </a:p>
          </p:txBody>
        </p:sp>
        <p:sp>
          <p:nvSpPr>
            <p:cNvPr id="22" name="Rectangle 21">
              <a:extLst>
                <a:ext uri="{FF2B5EF4-FFF2-40B4-BE49-F238E27FC236}">
                  <a16:creationId xmlns:a16="http://schemas.microsoft.com/office/drawing/2014/main" id="{DC3580EA-4825-18D5-70CC-F7BECEA223FA}"/>
                </a:ext>
              </a:extLst>
            </p:cNvPr>
            <p:cNvSpPr/>
            <p:nvPr/>
          </p:nvSpPr>
          <p:spPr>
            <a:xfrm>
              <a:off x="7373855" y="4050190"/>
              <a:ext cx="1834628" cy="340712"/>
            </a:xfrm>
            <a:prstGeom prst="rect">
              <a:avLst/>
            </a:prstGeom>
            <a:solidFill>
              <a:schemeClr val="bg2"/>
            </a:solidFill>
            <a:ln w="12700" cap="flat" cmpd="sng" algn="ctr">
              <a:solidFill>
                <a:srgbClr val="7CA0C4"/>
              </a:solidFill>
              <a:prstDash val="solid"/>
            </a:ln>
            <a:effectLst/>
          </p:spPr>
          <p:txBody>
            <a:bodyPr lIns="144000" rIns="144000" rtlCol="0" anchor="ctr"/>
            <a:lstStyle/>
            <a:p>
              <a:pPr marL="0" marR="0" lvl="0" indent="0" algn="ctr" defTabSz="914400" eaLnBrk="1" fontAlgn="auto" latinLnBrk="0" hangingPunct="1">
                <a:lnSpc>
                  <a:spcPct val="100000"/>
                </a:lnSpc>
                <a:spcBef>
                  <a:spcPct val="0"/>
                </a:spcBef>
                <a:spcAft>
                  <a:spcPts val="300"/>
                </a:spcAft>
                <a:buClrTx/>
                <a:buSzTx/>
                <a:buFontTx/>
                <a:buNone/>
                <a:defRPr/>
              </a:pPr>
              <a:r>
                <a:rPr lang="fr-CA" sz="800" b="0" i="0" u="none" strike="noStrike" cap="none" baseline="0" dirty="0">
                  <a:solidFill>
                    <a:srgbClr val="FFFFFF"/>
                  </a:solidFill>
                  <a:effectLst/>
                  <a:uFillTx/>
                  <a:latin typeface="Arial"/>
                </a:rPr>
                <a:t>Aucune amélioration au niveau de la peau après de 8 à 12 semaines</a:t>
              </a:r>
            </a:p>
          </p:txBody>
        </p:sp>
        <p:sp>
          <p:nvSpPr>
            <p:cNvPr id="23" name="Rectangle 22">
              <a:extLst>
                <a:ext uri="{FF2B5EF4-FFF2-40B4-BE49-F238E27FC236}">
                  <a16:creationId xmlns:a16="http://schemas.microsoft.com/office/drawing/2014/main" id="{3955401C-5C87-ABDB-4225-E4E48056AEFE}"/>
                </a:ext>
              </a:extLst>
            </p:cNvPr>
            <p:cNvSpPr/>
            <p:nvPr/>
          </p:nvSpPr>
          <p:spPr>
            <a:xfrm>
              <a:off x="7373855" y="4498705"/>
              <a:ext cx="1834628" cy="340712"/>
            </a:xfrm>
            <a:prstGeom prst="rect">
              <a:avLst/>
            </a:prstGeom>
            <a:solidFill>
              <a:srgbClr val="FFFFFF"/>
            </a:solidFill>
            <a:ln w="12700" cap="flat" cmpd="sng" algn="ctr">
              <a:solidFill>
                <a:srgbClr val="7CA0C4"/>
              </a:solidFill>
              <a:prstDash val="solid"/>
            </a:ln>
            <a:effectLst/>
          </p:spPr>
          <p:txBody>
            <a:bodyPr lIns="144000" rIns="144000" rtlCol="0" anchor="ctr"/>
            <a:lstStyle/>
            <a:p>
              <a:pPr marL="0" marR="0" lvl="0" indent="0" algn="ctr" defTabSz="914400" eaLnBrk="1" fontAlgn="auto" latinLnBrk="0" hangingPunct="1">
                <a:lnSpc>
                  <a:spcPct val="100000"/>
                </a:lnSpc>
                <a:spcBef>
                  <a:spcPct val="0"/>
                </a:spcBef>
                <a:spcAft>
                  <a:spcPts val="300"/>
                </a:spcAft>
                <a:buClrTx/>
                <a:buSzTx/>
                <a:buFontTx/>
                <a:buNone/>
                <a:defRPr/>
              </a:pPr>
              <a:r>
                <a:rPr lang="fr-CA" sz="900" b="0" i="0" u="none" strike="noStrike" cap="none" baseline="0" dirty="0">
                  <a:solidFill>
                    <a:srgbClr val="061D48"/>
                  </a:solidFill>
                  <a:effectLst/>
                  <a:uFillTx/>
                  <a:latin typeface="Arial"/>
                </a:rPr>
                <a:t>Passer à un 2</a:t>
              </a:r>
              <a:r>
                <a:rPr lang="fr-CA" sz="900" b="0" i="0" u="none" strike="noStrike" cap="none" baseline="30000" dirty="0">
                  <a:solidFill>
                    <a:srgbClr val="061D48"/>
                  </a:solidFill>
                  <a:effectLst/>
                  <a:uFillTx/>
                  <a:latin typeface="Arial"/>
                </a:rPr>
                <a:t>e</a:t>
              </a:r>
              <a:r>
                <a:rPr lang="fr-CA" sz="900" b="0" i="0" u="none" strike="noStrike" cap="none" baseline="0" dirty="0">
                  <a:solidFill>
                    <a:srgbClr val="061D48"/>
                  </a:solidFill>
                  <a:effectLst/>
                  <a:uFillTx/>
                  <a:latin typeface="Arial"/>
                </a:rPr>
                <a:t> traitement à action générale ou biologique</a:t>
              </a:r>
            </a:p>
          </p:txBody>
        </p:sp>
        <p:sp>
          <p:nvSpPr>
            <p:cNvPr id="24" name="Rectangle 23">
              <a:extLst>
                <a:ext uri="{FF2B5EF4-FFF2-40B4-BE49-F238E27FC236}">
                  <a16:creationId xmlns:a16="http://schemas.microsoft.com/office/drawing/2014/main" id="{1CB33F51-C217-AF2B-ACFA-CC62CE463E96}"/>
                </a:ext>
              </a:extLst>
            </p:cNvPr>
            <p:cNvSpPr/>
            <p:nvPr/>
          </p:nvSpPr>
          <p:spPr>
            <a:xfrm>
              <a:off x="7373855" y="4947220"/>
              <a:ext cx="1834628" cy="340712"/>
            </a:xfrm>
            <a:prstGeom prst="rect">
              <a:avLst/>
            </a:prstGeom>
            <a:solidFill>
              <a:schemeClr val="bg2"/>
            </a:solidFill>
            <a:ln w="12700" cap="flat" cmpd="sng" algn="ctr">
              <a:solidFill>
                <a:srgbClr val="7CA0C4"/>
              </a:solidFill>
              <a:prstDash val="solid"/>
            </a:ln>
            <a:effectLst/>
          </p:spPr>
          <p:txBody>
            <a:bodyPr lIns="144000" rIns="144000" rtlCol="0" anchor="ctr"/>
            <a:lstStyle/>
            <a:p>
              <a:pPr algn="ctr">
                <a:spcAft>
                  <a:spcPts val="300"/>
                </a:spcAft>
              </a:pPr>
              <a:r>
                <a:rPr lang="fr-CA" sz="800" b="0" i="0" u="none" strike="noStrike" cap="none" baseline="0" dirty="0">
                  <a:solidFill>
                    <a:srgbClr val="FFFFFF"/>
                  </a:solidFill>
                  <a:effectLst/>
                  <a:uFillTx/>
                  <a:latin typeface="Arial"/>
                </a:rPr>
                <a:t>Aucune amélioration au niveau de la peau après de 8 à 12 semaines</a:t>
              </a:r>
            </a:p>
          </p:txBody>
        </p:sp>
        <p:sp>
          <p:nvSpPr>
            <p:cNvPr id="25" name="Rectangle 24">
              <a:extLst>
                <a:ext uri="{FF2B5EF4-FFF2-40B4-BE49-F238E27FC236}">
                  <a16:creationId xmlns:a16="http://schemas.microsoft.com/office/drawing/2014/main" id="{BC2210B4-CAF8-B9FD-295B-0A0E2FB60FD4}"/>
                </a:ext>
              </a:extLst>
            </p:cNvPr>
            <p:cNvSpPr/>
            <p:nvPr/>
          </p:nvSpPr>
          <p:spPr>
            <a:xfrm>
              <a:off x="7373855" y="5395733"/>
              <a:ext cx="1834628" cy="340712"/>
            </a:xfrm>
            <a:prstGeom prst="rect">
              <a:avLst/>
            </a:prstGeom>
            <a:solidFill>
              <a:srgbClr val="FFFFFF"/>
            </a:solidFill>
            <a:ln w="12700" cap="flat" cmpd="sng" algn="ctr">
              <a:solidFill>
                <a:srgbClr val="7CA0C4"/>
              </a:solidFill>
              <a:prstDash val="solid"/>
            </a:ln>
            <a:effectLst/>
          </p:spPr>
          <p:txBody>
            <a:bodyPr lIns="144000" rIns="144000" rtlCol="0" anchor="ctr"/>
            <a:lstStyle/>
            <a:p>
              <a:pPr marL="0" marR="0" lvl="0" indent="0" algn="ctr" defTabSz="914400" eaLnBrk="1" fontAlgn="auto" latinLnBrk="0" hangingPunct="1">
                <a:lnSpc>
                  <a:spcPct val="100000"/>
                </a:lnSpc>
                <a:spcBef>
                  <a:spcPct val="0"/>
                </a:spcBef>
                <a:spcAft>
                  <a:spcPts val="300"/>
                </a:spcAft>
                <a:buClrTx/>
                <a:buSzTx/>
                <a:buFontTx/>
                <a:buNone/>
                <a:defRPr/>
              </a:pPr>
              <a:r>
                <a:rPr lang="fr-CA" sz="900" b="0" i="0" u="none" strike="noStrike" cap="none" baseline="0" dirty="0">
                  <a:solidFill>
                    <a:srgbClr val="061D48"/>
                  </a:solidFill>
                  <a:effectLst/>
                  <a:uFillTx/>
                  <a:latin typeface="Arial"/>
                </a:rPr>
                <a:t>Passer à un 3</a:t>
              </a:r>
              <a:r>
                <a:rPr lang="fr-CA" sz="900" b="0" i="0" u="none" strike="noStrike" cap="none" baseline="30000" dirty="0">
                  <a:solidFill>
                    <a:srgbClr val="061D48"/>
                  </a:solidFill>
                  <a:effectLst/>
                  <a:uFillTx/>
                  <a:latin typeface="Arial"/>
                </a:rPr>
                <a:t>e</a:t>
              </a:r>
              <a:r>
                <a:rPr lang="fr-CA" sz="900" b="0" i="0" u="none" strike="noStrike" cap="none" baseline="0" dirty="0">
                  <a:solidFill>
                    <a:srgbClr val="061D48"/>
                  </a:solidFill>
                  <a:effectLst/>
                  <a:uFillTx/>
                  <a:latin typeface="Arial"/>
                </a:rPr>
                <a:t> traitement à action générale ou biologique</a:t>
              </a:r>
            </a:p>
          </p:txBody>
        </p:sp>
        <p:sp>
          <p:nvSpPr>
            <p:cNvPr id="26" name="Rectangle 25">
              <a:extLst>
                <a:ext uri="{FF2B5EF4-FFF2-40B4-BE49-F238E27FC236}">
                  <a16:creationId xmlns:a16="http://schemas.microsoft.com/office/drawing/2014/main" id="{A29604A4-BB48-DF06-1687-459951A6F7A1}"/>
                </a:ext>
              </a:extLst>
            </p:cNvPr>
            <p:cNvSpPr/>
            <p:nvPr/>
          </p:nvSpPr>
          <p:spPr>
            <a:xfrm>
              <a:off x="9805372" y="4189709"/>
              <a:ext cx="1834628" cy="554894"/>
            </a:xfrm>
            <a:prstGeom prst="rect">
              <a:avLst/>
            </a:prstGeom>
            <a:solidFill>
              <a:srgbClr val="FFFFFF"/>
            </a:solidFill>
            <a:ln w="19050" cap="rnd" cmpd="sng" algn="ctr">
              <a:solidFill>
                <a:schemeClr val="tx1"/>
              </a:solidFill>
              <a:prstDash val="sysDot"/>
            </a:ln>
            <a:effectLst/>
          </p:spPr>
          <p:txBody>
            <a:bodyPr lIns="144000" rIns="144000" rtlCol="0" anchor="ctr"/>
            <a:lstStyle/>
            <a:p>
              <a:pPr marL="0" marR="0" lvl="0" indent="0" algn="ctr" defTabSz="914400" eaLnBrk="1" fontAlgn="auto" latinLnBrk="0" hangingPunct="1">
                <a:lnSpc>
                  <a:spcPct val="100000"/>
                </a:lnSpc>
                <a:spcBef>
                  <a:spcPct val="0"/>
                </a:spcBef>
                <a:spcAft>
                  <a:spcPts val="300"/>
                </a:spcAft>
                <a:buClrTx/>
                <a:buSzTx/>
                <a:buFontTx/>
                <a:buNone/>
                <a:defRPr/>
              </a:pPr>
              <a:r>
                <a:rPr lang="fr-CA" sz="800" b="0" i="0" u="none" strike="noStrike" cap="none" baseline="0" dirty="0">
                  <a:solidFill>
                    <a:srgbClr val="061D48"/>
                  </a:solidFill>
                  <a:effectLst/>
                  <a:uFillTx/>
                  <a:latin typeface="Arial"/>
                </a:rPr>
                <a:t>Envisager un traitement de transition ou de secours (traitement de courte durée par des corticostéroïdes topiques)</a:t>
              </a:r>
            </a:p>
          </p:txBody>
        </p:sp>
        <p:sp>
          <p:nvSpPr>
            <p:cNvPr id="27" name="Rectangle 26">
              <a:extLst>
                <a:ext uri="{FF2B5EF4-FFF2-40B4-BE49-F238E27FC236}">
                  <a16:creationId xmlns:a16="http://schemas.microsoft.com/office/drawing/2014/main" id="{904C6263-DC1B-AB38-0321-AE3D45ED2242}"/>
                </a:ext>
              </a:extLst>
            </p:cNvPr>
            <p:cNvSpPr/>
            <p:nvPr/>
          </p:nvSpPr>
          <p:spPr>
            <a:xfrm>
              <a:off x="8936701" y="3132005"/>
              <a:ext cx="1834628" cy="340712"/>
            </a:xfrm>
            <a:prstGeom prst="rect">
              <a:avLst/>
            </a:prstGeom>
            <a:solidFill>
              <a:schemeClr val="bg2"/>
            </a:solidFill>
            <a:ln w="12700" cap="flat" cmpd="sng" algn="ctr">
              <a:solidFill>
                <a:srgbClr val="7CA0C4"/>
              </a:solidFill>
              <a:prstDash val="solid"/>
            </a:ln>
            <a:effectLst/>
          </p:spPr>
          <p:txBody>
            <a:bodyPr lIns="144000" rIns="144000" rtlCol="0" anchor="ctr"/>
            <a:lstStyle/>
            <a:p>
              <a:pPr marL="0" marR="0" lvl="0" indent="0" algn="ctr" defTabSz="914400" eaLnBrk="1" fontAlgn="auto" latinLnBrk="0" hangingPunct="1">
                <a:lnSpc>
                  <a:spcPct val="100000"/>
                </a:lnSpc>
                <a:spcBef>
                  <a:spcPct val="0"/>
                </a:spcBef>
                <a:spcAft>
                  <a:spcPts val="300"/>
                </a:spcAft>
                <a:buClrTx/>
                <a:buSzTx/>
                <a:buFontTx/>
                <a:buNone/>
                <a:defRPr/>
              </a:pPr>
              <a:r>
                <a:rPr lang="fr-CA" sz="900" b="0" i="0" u="none" strike="noStrike" cap="none" baseline="0" dirty="0">
                  <a:solidFill>
                    <a:srgbClr val="FFFFFF"/>
                  </a:solidFill>
                  <a:effectLst/>
                  <a:uFillTx/>
                  <a:latin typeface="Arial"/>
                </a:rPr>
                <a:t>Poussées malgré le traitement topique proactif</a:t>
              </a:r>
            </a:p>
          </p:txBody>
        </p:sp>
        <p:sp>
          <p:nvSpPr>
            <p:cNvPr id="28" name="Rectangle 27">
              <a:extLst>
                <a:ext uri="{FF2B5EF4-FFF2-40B4-BE49-F238E27FC236}">
                  <a16:creationId xmlns:a16="http://schemas.microsoft.com/office/drawing/2014/main" id="{86301E19-1BED-867A-B826-E914BE28B3BB}"/>
                </a:ext>
              </a:extLst>
            </p:cNvPr>
            <p:cNvSpPr/>
            <p:nvPr/>
          </p:nvSpPr>
          <p:spPr>
            <a:xfrm>
              <a:off x="8601762" y="2670206"/>
              <a:ext cx="2666313" cy="367235"/>
            </a:xfrm>
            <a:prstGeom prst="rect">
              <a:avLst/>
            </a:prstGeom>
            <a:solidFill>
              <a:srgbClr val="FFFFFF"/>
            </a:solidFill>
            <a:ln w="12700" cap="flat" cmpd="sng" algn="ctr">
              <a:solidFill>
                <a:srgbClr val="7CA0C4"/>
              </a:solidFill>
              <a:prstDash val="solid"/>
            </a:ln>
            <a:effectLst/>
          </p:spPr>
          <p:txBody>
            <a:bodyPr lIns="144000" rIns="144000" rtlCol="0" anchor="ctr"/>
            <a:lstStyle/>
            <a:p>
              <a:pPr marL="0" marR="0" lvl="0" indent="0" algn="ctr" defTabSz="914400" eaLnBrk="1" fontAlgn="auto" latinLnBrk="0" hangingPunct="1">
                <a:lnSpc>
                  <a:spcPct val="100000"/>
                </a:lnSpc>
                <a:spcBef>
                  <a:spcPct val="0"/>
                </a:spcBef>
                <a:spcAft>
                  <a:spcPts val="300"/>
                </a:spcAft>
                <a:buClrTx/>
                <a:buSzTx/>
                <a:buFontTx/>
                <a:buNone/>
                <a:defRPr/>
              </a:pPr>
              <a:r>
                <a:rPr lang="fr-CA" sz="800" b="0" i="0" u="none" strike="noStrike" cap="none" baseline="0" dirty="0">
                  <a:solidFill>
                    <a:srgbClr val="061D48"/>
                  </a:solidFill>
                  <a:effectLst/>
                  <a:uFillTx/>
                  <a:latin typeface="Arial"/>
                </a:rPr>
                <a:t>Reprendre le traitement topique jusqu’à la disparition complète des lésions, puis 2 fois par semaine pour prévenir les poussées</a:t>
              </a:r>
            </a:p>
          </p:txBody>
        </p:sp>
        <p:sp>
          <p:nvSpPr>
            <p:cNvPr id="29" name="Rectangle 28">
              <a:extLst>
                <a:ext uri="{FF2B5EF4-FFF2-40B4-BE49-F238E27FC236}">
                  <a16:creationId xmlns:a16="http://schemas.microsoft.com/office/drawing/2014/main" id="{6F1F9253-1C7B-6D14-BF46-321C8388EC49}"/>
                </a:ext>
              </a:extLst>
            </p:cNvPr>
            <p:cNvSpPr/>
            <p:nvPr/>
          </p:nvSpPr>
          <p:spPr>
            <a:xfrm>
              <a:off x="8600140" y="2223650"/>
              <a:ext cx="2668306" cy="340712"/>
            </a:xfrm>
            <a:prstGeom prst="rect">
              <a:avLst/>
            </a:prstGeom>
            <a:solidFill>
              <a:schemeClr val="bg2"/>
            </a:solidFill>
            <a:ln w="12700" cap="flat" cmpd="sng" algn="ctr">
              <a:solidFill>
                <a:srgbClr val="7CA0C4"/>
              </a:solidFill>
              <a:prstDash val="solid"/>
            </a:ln>
            <a:effectLst/>
          </p:spPr>
          <p:txBody>
            <a:bodyPr lIns="144000" rIns="144000" rtlCol="0" anchor="ctr"/>
            <a:lstStyle/>
            <a:p>
              <a:pPr marL="0" marR="0" lvl="0" indent="0" algn="ctr" defTabSz="914400" eaLnBrk="1" fontAlgn="auto" latinLnBrk="0" hangingPunct="1">
                <a:lnSpc>
                  <a:spcPct val="100000"/>
                </a:lnSpc>
                <a:spcBef>
                  <a:spcPct val="0"/>
                </a:spcBef>
                <a:spcAft>
                  <a:spcPts val="300"/>
                </a:spcAft>
                <a:buClrTx/>
                <a:buSzTx/>
                <a:buFontTx/>
                <a:buNone/>
                <a:defRPr/>
              </a:pPr>
              <a:r>
                <a:rPr lang="fr-CA" sz="800" b="0" i="0" u="none" strike="noStrike" cap="none" baseline="0" dirty="0">
                  <a:solidFill>
                    <a:srgbClr val="FFFFFF"/>
                  </a:solidFill>
                  <a:effectLst/>
                  <a:uFillTx/>
                  <a:latin typeface="Arial"/>
                </a:rPr>
                <a:t>Disparition complète des lésions mais poussées dans la semaine suivant l’arrêt du traitement</a:t>
              </a:r>
            </a:p>
          </p:txBody>
        </p:sp>
        <p:cxnSp>
          <p:nvCxnSpPr>
            <p:cNvPr id="30" name="Connector: Elbow 46">
              <a:extLst>
                <a:ext uri="{FF2B5EF4-FFF2-40B4-BE49-F238E27FC236}">
                  <a16:creationId xmlns:a16="http://schemas.microsoft.com/office/drawing/2014/main" id="{E7F6D12A-8B87-01AB-2FA9-B6CCE9485874}"/>
                </a:ext>
              </a:extLst>
            </p:cNvPr>
            <p:cNvCxnSpPr>
              <a:endCxn id="21" idx="3"/>
            </p:cNvCxnSpPr>
            <p:nvPr/>
          </p:nvCxnSpPr>
          <p:spPr>
            <a:xfrm rot="10800000">
              <a:off x="9208484" y="3772031"/>
              <a:ext cx="596889" cy="562518"/>
            </a:xfrm>
            <a:prstGeom prst="bentConnector3">
              <a:avLst>
                <a:gd name="adj1" fmla="val 50000"/>
              </a:avLst>
            </a:prstGeom>
            <a:solidFill>
              <a:srgbClr val="FFFFFF"/>
            </a:solidFill>
            <a:ln w="19050" cap="rnd" cmpd="sng" algn="ctr">
              <a:solidFill>
                <a:schemeClr val="tx1"/>
              </a:solidFill>
              <a:prstDash val="sysDot"/>
              <a:headEnd type="triangle"/>
              <a:tailEnd type="triangle"/>
            </a:ln>
            <a:effectLst/>
          </p:spPr>
        </p:cxnSp>
        <p:cxnSp>
          <p:nvCxnSpPr>
            <p:cNvPr id="31" name="Connector: Elbow 47">
              <a:extLst>
                <a:ext uri="{FF2B5EF4-FFF2-40B4-BE49-F238E27FC236}">
                  <a16:creationId xmlns:a16="http://schemas.microsoft.com/office/drawing/2014/main" id="{B31F0EAA-BA96-6674-42DB-F7C7954AEDF4}"/>
                </a:ext>
              </a:extLst>
            </p:cNvPr>
            <p:cNvCxnSpPr>
              <a:endCxn id="24" idx="3"/>
            </p:cNvCxnSpPr>
            <p:nvPr/>
          </p:nvCxnSpPr>
          <p:spPr>
            <a:xfrm rot="10800000" flipV="1">
              <a:off x="9208484" y="4596100"/>
              <a:ext cx="596889" cy="521476"/>
            </a:xfrm>
            <a:prstGeom prst="bentConnector3">
              <a:avLst>
                <a:gd name="adj1" fmla="val 50000"/>
              </a:avLst>
            </a:prstGeom>
            <a:solidFill>
              <a:srgbClr val="FFFFFF"/>
            </a:solidFill>
            <a:ln w="19050" cap="rnd" cmpd="sng" algn="ctr">
              <a:solidFill>
                <a:schemeClr val="tx1"/>
              </a:solidFill>
              <a:prstDash val="sysDot"/>
              <a:headEnd type="triangle"/>
              <a:tailEnd type="triangle"/>
            </a:ln>
            <a:effectLst/>
          </p:spPr>
        </p:cxnSp>
        <p:cxnSp>
          <p:nvCxnSpPr>
            <p:cNvPr id="32" name="Connector: Elbow 52">
              <a:extLst>
                <a:ext uri="{FF2B5EF4-FFF2-40B4-BE49-F238E27FC236}">
                  <a16:creationId xmlns:a16="http://schemas.microsoft.com/office/drawing/2014/main" id="{534C1936-8261-DF66-411D-A1ACF41F783F}"/>
                </a:ext>
              </a:extLst>
            </p:cNvPr>
            <p:cNvCxnSpPr>
              <a:stCxn id="26" idx="1"/>
              <a:endCxn id="22" idx="3"/>
            </p:cNvCxnSpPr>
            <p:nvPr/>
          </p:nvCxnSpPr>
          <p:spPr>
            <a:xfrm rot="10800000">
              <a:off x="9208484" y="4220546"/>
              <a:ext cx="596889" cy="246610"/>
            </a:xfrm>
            <a:prstGeom prst="bentConnector3">
              <a:avLst>
                <a:gd name="adj1" fmla="val 70745"/>
              </a:avLst>
            </a:prstGeom>
            <a:solidFill>
              <a:srgbClr val="FFFFFF"/>
            </a:solidFill>
            <a:ln w="19050" cap="rnd" cmpd="sng" algn="ctr">
              <a:solidFill>
                <a:schemeClr val="tx1"/>
              </a:solidFill>
              <a:prstDash val="sysDot"/>
              <a:headEnd type="triangle"/>
              <a:tailEnd type="triangle"/>
            </a:ln>
            <a:effectLst/>
          </p:spPr>
        </p:cxnSp>
        <p:cxnSp>
          <p:nvCxnSpPr>
            <p:cNvPr id="33" name="Straight Arrow Connector 62">
              <a:extLst>
                <a:ext uri="{FF2B5EF4-FFF2-40B4-BE49-F238E27FC236}">
                  <a16:creationId xmlns:a16="http://schemas.microsoft.com/office/drawing/2014/main" id="{10E857BA-069F-63CA-1197-77A70EB616DF}"/>
                </a:ext>
              </a:extLst>
            </p:cNvPr>
            <p:cNvCxnSpPr>
              <a:stCxn id="42" idx="3"/>
              <a:endCxn id="21" idx="1"/>
            </p:cNvCxnSpPr>
            <p:nvPr/>
          </p:nvCxnSpPr>
          <p:spPr>
            <a:xfrm>
              <a:off x="7018631" y="3772031"/>
              <a:ext cx="355224" cy="0"/>
            </a:xfrm>
            <a:prstGeom prst="straightConnector1">
              <a:avLst/>
            </a:prstGeom>
            <a:ln w="19050">
              <a:solidFill>
                <a:srgbClr val="46484B"/>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34" name="Connector: Elbow 64">
              <a:extLst>
                <a:ext uri="{FF2B5EF4-FFF2-40B4-BE49-F238E27FC236}">
                  <a16:creationId xmlns:a16="http://schemas.microsoft.com/office/drawing/2014/main" id="{6C3F2B13-CD42-733D-3B1C-B1F8A4D3221B}"/>
                </a:ext>
              </a:extLst>
            </p:cNvPr>
            <p:cNvCxnSpPr>
              <a:stCxn id="27" idx="3"/>
            </p:cNvCxnSpPr>
            <p:nvPr/>
          </p:nvCxnSpPr>
          <p:spPr>
            <a:xfrm>
              <a:off x="10771329" y="3302361"/>
              <a:ext cx="283013" cy="887348"/>
            </a:xfrm>
            <a:prstGeom prst="bentConnector2">
              <a:avLst/>
            </a:prstGeom>
            <a:solidFill>
              <a:srgbClr val="FFFFFF"/>
            </a:solidFill>
            <a:ln w="19050" cap="rnd" cmpd="sng" algn="ctr">
              <a:solidFill>
                <a:schemeClr val="tx1"/>
              </a:solidFill>
              <a:prstDash val="sysDot"/>
              <a:headEnd type="triangle"/>
              <a:tailEnd type="triangle"/>
            </a:ln>
            <a:effectLst/>
          </p:spPr>
        </p:cxnSp>
        <p:cxnSp>
          <p:nvCxnSpPr>
            <p:cNvPr id="35" name="Straight Arrow Connector 71">
              <a:extLst>
                <a:ext uri="{FF2B5EF4-FFF2-40B4-BE49-F238E27FC236}">
                  <a16:creationId xmlns:a16="http://schemas.microsoft.com/office/drawing/2014/main" id="{2D76F66C-5AE0-6526-3A8F-7644F510D91A}"/>
                </a:ext>
              </a:extLst>
            </p:cNvPr>
            <p:cNvCxnSpPr>
              <a:cxnSpLocks/>
              <a:stCxn id="29" idx="2"/>
              <a:endCxn id="28" idx="0"/>
            </p:cNvCxnSpPr>
            <p:nvPr/>
          </p:nvCxnSpPr>
          <p:spPr>
            <a:xfrm>
              <a:off x="9934293" y="2564362"/>
              <a:ext cx="626" cy="10584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72">
              <a:extLst>
                <a:ext uri="{FF2B5EF4-FFF2-40B4-BE49-F238E27FC236}">
                  <a16:creationId xmlns:a16="http://schemas.microsoft.com/office/drawing/2014/main" id="{F78005FE-F60F-5712-7CED-B0DF03793021}"/>
                </a:ext>
              </a:extLst>
            </p:cNvPr>
            <p:cNvCxnSpPr/>
            <p:nvPr/>
          </p:nvCxnSpPr>
          <p:spPr>
            <a:xfrm>
              <a:off x="9853329" y="3021562"/>
              <a:ext cx="686" cy="11346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83">
              <a:extLst>
                <a:ext uri="{FF2B5EF4-FFF2-40B4-BE49-F238E27FC236}">
                  <a16:creationId xmlns:a16="http://schemas.microsoft.com/office/drawing/2014/main" id="{09B448C6-E75F-66FC-098E-A907BC97D461}"/>
                </a:ext>
              </a:extLst>
            </p:cNvPr>
            <p:cNvCxnSpPr>
              <a:stCxn id="21" idx="2"/>
              <a:endCxn id="22" idx="0"/>
            </p:cNvCxnSpPr>
            <p:nvPr/>
          </p:nvCxnSpPr>
          <p:spPr>
            <a:xfrm flipH="1">
              <a:off x="8291169" y="3942387"/>
              <a:ext cx="0" cy="10780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87">
              <a:extLst>
                <a:ext uri="{FF2B5EF4-FFF2-40B4-BE49-F238E27FC236}">
                  <a16:creationId xmlns:a16="http://schemas.microsoft.com/office/drawing/2014/main" id="{47983760-0660-BFAD-4FEB-F6813F9200F2}"/>
                </a:ext>
              </a:extLst>
            </p:cNvPr>
            <p:cNvCxnSpPr>
              <a:stCxn id="22" idx="2"/>
              <a:endCxn id="23" idx="0"/>
            </p:cNvCxnSpPr>
            <p:nvPr/>
          </p:nvCxnSpPr>
          <p:spPr>
            <a:xfrm flipH="1">
              <a:off x="8291169" y="4390902"/>
              <a:ext cx="0" cy="10780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88">
              <a:extLst>
                <a:ext uri="{FF2B5EF4-FFF2-40B4-BE49-F238E27FC236}">
                  <a16:creationId xmlns:a16="http://schemas.microsoft.com/office/drawing/2014/main" id="{1F93D635-543E-C834-FC26-ADE59E4F4393}"/>
                </a:ext>
              </a:extLst>
            </p:cNvPr>
            <p:cNvCxnSpPr>
              <a:stCxn id="23" idx="2"/>
              <a:endCxn id="24" idx="0"/>
            </p:cNvCxnSpPr>
            <p:nvPr/>
          </p:nvCxnSpPr>
          <p:spPr>
            <a:xfrm flipH="1">
              <a:off x="8291169" y="4839417"/>
              <a:ext cx="0" cy="10780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93">
              <a:extLst>
                <a:ext uri="{FF2B5EF4-FFF2-40B4-BE49-F238E27FC236}">
                  <a16:creationId xmlns:a16="http://schemas.microsoft.com/office/drawing/2014/main" id="{F3C0D986-CF28-E67B-B0AA-5F59758099E6}"/>
                </a:ext>
              </a:extLst>
            </p:cNvPr>
            <p:cNvCxnSpPr/>
            <p:nvPr/>
          </p:nvCxnSpPr>
          <p:spPr>
            <a:xfrm flipH="1">
              <a:off x="8291169" y="5291854"/>
              <a:ext cx="0" cy="10780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Connector: Elbow 100">
              <a:extLst>
                <a:ext uri="{FF2B5EF4-FFF2-40B4-BE49-F238E27FC236}">
                  <a16:creationId xmlns:a16="http://schemas.microsoft.com/office/drawing/2014/main" id="{9F05D240-0401-981C-DC21-BBB1251F08CF}"/>
                </a:ext>
              </a:extLst>
            </p:cNvPr>
            <p:cNvCxnSpPr>
              <a:stCxn id="42" idx="2"/>
              <a:endCxn id="22" idx="1"/>
            </p:cNvCxnSpPr>
            <p:nvPr/>
          </p:nvCxnSpPr>
          <p:spPr>
            <a:xfrm rot="16200000" flipH="1">
              <a:off x="6598507" y="3445197"/>
              <a:ext cx="278159" cy="127253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42" name="Rectangle 41">
              <a:extLst>
                <a:ext uri="{FF2B5EF4-FFF2-40B4-BE49-F238E27FC236}">
                  <a16:creationId xmlns:a16="http://schemas.microsoft.com/office/drawing/2014/main" id="{04EBF129-81CA-4D19-6620-C587ADB9ED3D}"/>
                </a:ext>
              </a:extLst>
            </p:cNvPr>
            <p:cNvSpPr/>
            <p:nvPr/>
          </p:nvSpPr>
          <p:spPr>
            <a:xfrm>
              <a:off x="5184003" y="3601675"/>
              <a:ext cx="1834628" cy="340712"/>
            </a:xfrm>
            <a:prstGeom prst="rect">
              <a:avLst/>
            </a:prstGeom>
            <a:solidFill>
              <a:srgbClr val="FFFFFF"/>
            </a:solidFill>
            <a:ln w="12700" cap="flat" cmpd="sng" algn="ctr">
              <a:solidFill>
                <a:srgbClr val="7CA0C4"/>
              </a:solidFill>
              <a:prstDash val="solid"/>
            </a:ln>
            <a:effectLst/>
          </p:spPr>
          <p:txBody>
            <a:bodyPr lIns="144000" rIns="144000" rtlCol="0" anchor="ctr"/>
            <a:lstStyle/>
            <a:p>
              <a:pPr marL="0" marR="0" lvl="0" indent="0" algn="ctr" defTabSz="914400" eaLnBrk="1" fontAlgn="auto" latinLnBrk="0" hangingPunct="1">
                <a:lnSpc>
                  <a:spcPct val="100000"/>
                </a:lnSpc>
                <a:spcBef>
                  <a:spcPct val="0"/>
                </a:spcBef>
                <a:spcAft>
                  <a:spcPts val="300"/>
                </a:spcAft>
                <a:buClrTx/>
                <a:buSzTx/>
                <a:buFontTx/>
                <a:buNone/>
                <a:defRPr/>
              </a:pPr>
              <a:r>
                <a:rPr lang="fr-CA" sz="900" b="0" i="0" u="none" strike="noStrike" cap="none" baseline="0" dirty="0">
                  <a:solidFill>
                    <a:srgbClr val="061D48"/>
                  </a:solidFill>
                  <a:effectLst/>
                  <a:uFillTx/>
                  <a:latin typeface="Arial"/>
                </a:rPr>
                <a:t>Photothérapie à l’essai</a:t>
              </a:r>
            </a:p>
          </p:txBody>
        </p:sp>
        <p:sp>
          <p:nvSpPr>
            <p:cNvPr id="43" name="Freeform: Shape 55">
              <a:extLst>
                <a:ext uri="{FF2B5EF4-FFF2-40B4-BE49-F238E27FC236}">
                  <a16:creationId xmlns:a16="http://schemas.microsoft.com/office/drawing/2014/main" id="{DFDEDE4A-F752-48DC-920F-1ABFC0689AB4}"/>
                </a:ext>
              </a:extLst>
            </p:cNvPr>
            <p:cNvSpPr/>
            <p:nvPr/>
          </p:nvSpPr>
          <p:spPr>
            <a:xfrm>
              <a:off x="6701851" y="3264380"/>
              <a:ext cx="442763" cy="337296"/>
            </a:xfrm>
            <a:custGeom>
              <a:avLst/>
              <a:gdLst>
                <a:gd name="connsiteX0" fmla="*/ 442763 w 442763"/>
                <a:gd name="connsiteY0" fmla="*/ 0 h 442763"/>
                <a:gd name="connsiteX1" fmla="*/ 0 w 442763"/>
                <a:gd name="connsiteY1" fmla="*/ 442763 h 442763"/>
                <a:gd name="connsiteX2" fmla="*/ 0 w 442763"/>
                <a:gd name="connsiteY2" fmla="*/ 1078030 h 1078030"/>
              </a:gdLst>
              <a:ahLst/>
              <a:cxnLst>
                <a:cxn ang="0">
                  <a:pos x="connsiteX0" y="connsiteY0"/>
                </a:cxn>
                <a:cxn ang="0">
                  <a:pos x="connsiteX1" y="connsiteY1"/>
                </a:cxn>
              </a:cxnLst>
              <a:rect l="l" t="t" r="r" b="b"/>
              <a:pathLst>
                <a:path w="442763" h="442763">
                  <a:moveTo>
                    <a:pt x="442763" y="0"/>
                  </a:moveTo>
                  <a:lnTo>
                    <a:pt x="0" y="442763"/>
                  </a:lnTo>
                </a:path>
              </a:pathLst>
            </a:custGeom>
            <a:ln>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sp>
          <p:nvSpPr>
            <p:cNvPr id="44" name="Freeform: Shape 56">
              <a:extLst>
                <a:ext uri="{FF2B5EF4-FFF2-40B4-BE49-F238E27FC236}">
                  <a16:creationId xmlns:a16="http://schemas.microsoft.com/office/drawing/2014/main" id="{592B5AE3-873E-9871-5E5B-BC8AE67806E2}"/>
                </a:ext>
              </a:extLst>
            </p:cNvPr>
            <p:cNvSpPr/>
            <p:nvPr/>
          </p:nvSpPr>
          <p:spPr>
            <a:xfrm flipH="1">
              <a:off x="7142259" y="2550208"/>
              <a:ext cx="442764" cy="1051467"/>
            </a:xfrm>
            <a:custGeom>
              <a:avLst/>
              <a:gdLst>
                <a:gd name="connsiteX0" fmla="*/ 442763 w 442763"/>
                <a:gd name="connsiteY0" fmla="*/ 0 h 1388229"/>
                <a:gd name="connsiteX1" fmla="*/ 442763 w 442763"/>
                <a:gd name="connsiteY1" fmla="*/ 945466 h 1388229"/>
                <a:gd name="connsiteX2" fmla="*/ 0 w 442763"/>
                <a:gd name="connsiteY2" fmla="*/ 1388229 h 1388229"/>
              </a:gdLst>
              <a:ahLst/>
              <a:cxnLst>
                <a:cxn ang="0">
                  <a:pos x="connsiteX0" y="connsiteY0"/>
                </a:cxn>
                <a:cxn ang="0">
                  <a:pos x="connsiteX1" y="connsiteY1"/>
                </a:cxn>
                <a:cxn ang="0">
                  <a:pos x="connsiteX2" y="connsiteY2"/>
                </a:cxn>
              </a:cxnLst>
              <a:rect l="l" t="t" r="r" b="b"/>
              <a:pathLst>
                <a:path w="442763" h="1388229">
                  <a:moveTo>
                    <a:pt x="442763" y="0"/>
                  </a:moveTo>
                  <a:lnTo>
                    <a:pt x="442763" y="945466"/>
                  </a:lnTo>
                  <a:lnTo>
                    <a:pt x="0" y="1388229"/>
                  </a:lnTo>
                </a:path>
              </a:pathLst>
            </a:custGeom>
            <a:ln>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0A27C6FB-3DFC-28F2-D5AD-034C1EA1134B}"/>
                </a:ext>
              </a:extLst>
            </p:cNvPr>
            <p:cNvSpPr/>
            <p:nvPr/>
          </p:nvSpPr>
          <p:spPr>
            <a:xfrm>
              <a:off x="6226209" y="2223650"/>
              <a:ext cx="1836000" cy="700022"/>
            </a:xfrm>
            <a:prstGeom prst="rect">
              <a:avLst/>
            </a:prstGeom>
            <a:solidFill>
              <a:schemeClr val="bg2"/>
            </a:solidFill>
            <a:ln w="12700" cap="flat" cmpd="sng" algn="ctr">
              <a:solidFill>
                <a:srgbClr val="7CA0C4"/>
              </a:solidFill>
              <a:prstDash val="solid"/>
            </a:ln>
            <a:effectLst/>
          </p:spPr>
          <p:txBody>
            <a:bodyPr lIns="144000" rIns="144000" rtlCol="0" anchor="ctr"/>
            <a:lstStyle/>
            <a:p>
              <a:pPr algn="ctr">
                <a:spcAft>
                  <a:spcPts val="300"/>
                </a:spcAft>
              </a:pPr>
              <a:r>
                <a:rPr lang="fr-CA" sz="800" b="0" i="0" u="none" strike="noStrike" cap="none" baseline="0" dirty="0">
                  <a:solidFill>
                    <a:srgbClr val="FFFFFF"/>
                  </a:solidFill>
                  <a:effectLst/>
                  <a:uFillTx/>
                  <a:latin typeface="Arial"/>
                </a:rPr>
                <a:t>Aucune amélioration au niveau de la peau après de 4 à 8 semaines ET le patient répond aux critères définissant la dermatite atopique modérée à grave</a:t>
              </a:r>
            </a:p>
          </p:txBody>
        </p:sp>
      </p:grpSp>
      <p:grpSp>
        <p:nvGrpSpPr>
          <p:cNvPr id="46" name="Group 120">
            <a:extLst>
              <a:ext uri="{FF2B5EF4-FFF2-40B4-BE49-F238E27FC236}">
                <a16:creationId xmlns:a16="http://schemas.microsoft.com/office/drawing/2014/main" id="{E877A373-FE7D-4171-145C-24727BC8EEEB}"/>
              </a:ext>
            </a:extLst>
          </p:cNvPr>
          <p:cNvGrpSpPr/>
          <p:nvPr>
            <p:custDataLst>
              <p:tags r:id="rId6"/>
            </p:custDataLst>
          </p:nvPr>
        </p:nvGrpSpPr>
        <p:grpSpPr>
          <a:xfrm>
            <a:off x="7052931" y="2564727"/>
            <a:ext cx="2530976" cy="161848"/>
            <a:chOff x="7196243" y="2073773"/>
            <a:chExt cx="2530976" cy="161848"/>
          </a:xfrm>
        </p:grpSpPr>
        <p:cxnSp>
          <p:nvCxnSpPr>
            <p:cNvPr id="47" name="Straight Arrow Connector 116">
              <a:extLst>
                <a:ext uri="{FF2B5EF4-FFF2-40B4-BE49-F238E27FC236}">
                  <a16:creationId xmlns:a16="http://schemas.microsoft.com/office/drawing/2014/main" id="{532F564F-9E8B-8DB2-8294-58F2037D5F86}"/>
                </a:ext>
              </a:extLst>
            </p:cNvPr>
            <p:cNvCxnSpPr/>
            <p:nvPr/>
          </p:nvCxnSpPr>
          <p:spPr>
            <a:xfrm flipH="1">
              <a:off x="7196243" y="2073773"/>
              <a:ext cx="0" cy="1618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118">
              <a:extLst>
                <a:ext uri="{FF2B5EF4-FFF2-40B4-BE49-F238E27FC236}">
                  <a16:creationId xmlns:a16="http://schemas.microsoft.com/office/drawing/2014/main" id="{22274FE9-8C89-BDF1-2661-68F21AFFBE67}"/>
                </a:ext>
              </a:extLst>
            </p:cNvPr>
            <p:cNvCxnSpPr/>
            <p:nvPr/>
          </p:nvCxnSpPr>
          <p:spPr>
            <a:xfrm flipH="1">
              <a:off x="9727219" y="2073773"/>
              <a:ext cx="0" cy="1618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9" name="Freeform: Shape 121">
            <a:extLst>
              <a:ext uri="{FF2B5EF4-FFF2-40B4-BE49-F238E27FC236}">
                <a16:creationId xmlns:a16="http://schemas.microsoft.com/office/drawing/2014/main" id="{1B73C078-7CC0-9564-5F7C-FCEA40E5B315}"/>
              </a:ext>
            </a:extLst>
          </p:cNvPr>
          <p:cNvSpPr/>
          <p:nvPr>
            <p:custDataLst>
              <p:tags r:id="rId7"/>
            </p:custDataLst>
          </p:nvPr>
        </p:nvSpPr>
        <p:spPr>
          <a:xfrm>
            <a:off x="4735429" y="3015079"/>
            <a:ext cx="6238875" cy="3328804"/>
          </a:xfrm>
          <a:custGeom>
            <a:avLst/>
            <a:gdLst>
              <a:gd name="connsiteX0" fmla="*/ 1429274 w 6324600"/>
              <a:gd name="connsiteY0" fmla="*/ 6350 h 3371850"/>
              <a:gd name="connsiteX1" fmla="*/ 0 w 6324600"/>
              <a:gd name="connsiteY1" fmla="*/ 0 h 3371850"/>
              <a:gd name="connsiteX2" fmla="*/ 0 w 6324600"/>
              <a:gd name="connsiteY2" fmla="*/ 3371850 h 3371850"/>
              <a:gd name="connsiteX3" fmla="*/ 6324600 w 6324600"/>
              <a:gd name="connsiteY3" fmla="*/ 3371850 h 3371850"/>
              <a:gd name="connsiteX4" fmla="*/ 6324600 w 6324600"/>
              <a:gd name="connsiteY4" fmla="*/ 2228850 h 337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3371850">
                <a:moveTo>
                  <a:pt x="1429274" y="6350"/>
                </a:moveTo>
                <a:lnTo>
                  <a:pt x="0" y="0"/>
                </a:lnTo>
                <a:lnTo>
                  <a:pt x="0" y="3371850"/>
                </a:lnTo>
                <a:lnTo>
                  <a:pt x="6324600" y="3371850"/>
                </a:lnTo>
                <a:lnTo>
                  <a:pt x="6324600" y="2228850"/>
                </a:lnTo>
              </a:path>
            </a:pathLst>
          </a:custGeom>
          <a:noFill/>
          <a:ln w="19050" cap="rnd" cmpd="sng" algn="ctr">
            <a:solidFill>
              <a:schemeClr val="tx1"/>
            </a:solidFill>
            <a:prstDash val="sysDot"/>
            <a:headEnd type="triangle"/>
            <a:tailEnd type="triangle"/>
          </a:ln>
          <a:effectLst/>
        </p:spPr>
        <p:txBody>
          <a:bodyPr rtlCol="0" anchor="ctr"/>
          <a:lstStyle/>
          <a:p>
            <a:pPr algn="ctr"/>
            <a:endParaRPr lang="en-GB" dirty="0"/>
          </a:p>
        </p:txBody>
      </p:sp>
      <p:sp>
        <p:nvSpPr>
          <p:cNvPr id="51" name="Footer Placeholder 10">
            <a:extLst>
              <a:ext uri="{FF2B5EF4-FFF2-40B4-BE49-F238E27FC236}">
                <a16:creationId xmlns:a16="http://schemas.microsoft.com/office/drawing/2014/main" id="{7F12EFC5-7BC8-3843-1CDA-04BC33A70C9B}"/>
              </a:ext>
            </a:extLst>
          </p:cNvPr>
          <p:cNvSpPr>
            <a:spLocks noGrp="1"/>
          </p:cNvSpPr>
          <p:nvPr>
            <p:ph type="ftr" sz="quarter" idx="11"/>
            <p:custDataLst>
              <p:tags r:id="rId8"/>
            </p:custDataLst>
          </p:nvPr>
        </p:nvSpPr>
        <p:spPr>
          <a:xfrm>
            <a:off x="74170" y="6496831"/>
            <a:ext cx="3237359" cy="360000"/>
          </a:xfrm>
        </p:spPr>
        <p:txBody>
          <a:bodyPr/>
          <a:lstStyle/>
          <a:p>
            <a:r>
              <a:rPr lang="fr-CA" sz="1000" b="0" i="0" u="none" strike="noStrike" cap="none" baseline="0" dirty="0">
                <a:solidFill>
                  <a:schemeClr val="bg1"/>
                </a:solidFill>
                <a:effectLst/>
                <a:uFillTx/>
                <a:latin typeface="Arial"/>
              </a:rPr>
              <a:t>Lynde CW, </a:t>
            </a:r>
            <a:r>
              <a:rPr lang="fr-CA" sz="1000" b="0" i="1" u="none" strike="noStrike" cap="none" baseline="0" dirty="0">
                <a:solidFill>
                  <a:schemeClr val="bg1"/>
                </a:solidFill>
                <a:effectLst/>
                <a:uFillTx/>
                <a:latin typeface="Arial"/>
              </a:rPr>
              <a:t>et al. J Cutan Med Surg</a:t>
            </a:r>
            <a:r>
              <a:rPr lang="fr-CA" sz="1000" b="0" i="0" u="none" strike="noStrike" cap="none" baseline="0" dirty="0">
                <a:solidFill>
                  <a:schemeClr val="bg1"/>
                </a:solidFill>
                <a:effectLst/>
                <a:uFillTx/>
                <a:latin typeface="Arial"/>
              </a:rPr>
              <a:t> 2018;22:78–83. </a:t>
            </a:r>
          </a:p>
        </p:txBody>
      </p:sp>
      <p:sp>
        <p:nvSpPr>
          <p:cNvPr id="52" name="Text Placeholder 9">
            <a:extLst>
              <a:ext uri="{FF2B5EF4-FFF2-40B4-BE49-F238E27FC236}">
                <a16:creationId xmlns:a16="http://schemas.microsoft.com/office/drawing/2014/main" id="{F28C14ED-347B-6975-EC06-03DD3B4D2537}"/>
              </a:ext>
            </a:extLst>
          </p:cNvPr>
          <p:cNvSpPr txBox="1">
            <a:spLocks/>
          </p:cNvSpPr>
          <p:nvPr>
            <p:custDataLst>
              <p:tags r:id="rId9"/>
            </p:custDataLst>
          </p:nvPr>
        </p:nvSpPr>
        <p:spPr>
          <a:xfrm>
            <a:off x="4531782" y="6477019"/>
            <a:ext cx="7660218" cy="360000"/>
          </a:xfrm>
          <a:prstGeom prst="rect">
            <a:avLst/>
          </a:prstGeom>
        </p:spPr>
        <p:txBody>
          <a:bodyPr>
            <a:normAutofit fontScale="55000" lnSpcReduction="20000"/>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CA" sz="900" b="1" dirty="0">
                <a:solidFill>
                  <a:schemeClr val="bg1"/>
                </a:solidFill>
                <a:latin typeface="Arial"/>
              </a:rPr>
              <a:t>* La maîtrise inadéquate de la maladie se définit comme l’absence d’amélioration cliniquement significative dans les 4 à 8 semaines suivant l’instauration du traitement par un corticostéroïde topique ou un inhibiteur de la calcineurine topique de puissance à tout le moins modérée ou la survenue d’une poussée dans la semaine suivant l’arrêt du traitement.</a:t>
            </a:r>
            <a:br>
              <a:rPr lang="fr-CA" sz="900" dirty="0">
                <a:solidFill>
                  <a:schemeClr val="bg1"/>
                </a:solidFill>
              </a:rPr>
            </a:br>
            <a:r>
              <a:rPr lang="fr-CA" sz="900" dirty="0">
                <a:solidFill>
                  <a:schemeClr val="bg1"/>
                </a:solidFill>
              </a:rPr>
              <a:t>BSA : </a:t>
            </a:r>
            <a:r>
              <a:rPr lang="fr-CA" sz="900" i="1" dirty="0">
                <a:solidFill>
                  <a:schemeClr val="bg1"/>
                </a:solidFill>
              </a:rPr>
              <a:t>body surface area </a:t>
            </a:r>
            <a:r>
              <a:rPr lang="fr-CA" sz="900" dirty="0">
                <a:solidFill>
                  <a:schemeClr val="bg1"/>
                </a:solidFill>
              </a:rPr>
              <a:t>(surface corporelle atteinte); PGA : </a:t>
            </a:r>
            <a:r>
              <a:rPr lang="fr-CA" sz="900" i="1" dirty="0" err="1">
                <a:solidFill>
                  <a:schemeClr val="bg1"/>
                </a:solidFill>
              </a:rPr>
              <a:t>physician’s</a:t>
            </a:r>
            <a:r>
              <a:rPr lang="fr-CA" sz="900" i="1" dirty="0">
                <a:solidFill>
                  <a:schemeClr val="bg1"/>
                </a:solidFill>
              </a:rPr>
              <a:t> global </a:t>
            </a:r>
            <a:r>
              <a:rPr lang="fr-CA" sz="900" i="1" dirty="0" err="1">
                <a:solidFill>
                  <a:schemeClr val="bg1"/>
                </a:solidFill>
              </a:rPr>
              <a:t>assessment</a:t>
            </a:r>
            <a:r>
              <a:rPr lang="fr-CA" sz="900" i="1" dirty="0">
                <a:solidFill>
                  <a:schemeClr val="bg1"/>
                </a:solidFill>
              </a:rPr>
              <a:t> </a:t>
            </a:r>
            <a:r>
              <a:rPr lang="fr-CA" sz="900" dirty="0">
                <a:solidFill>
                  <a:schemeClr val="bg1"/>
                </a:solidFill>
              </a:rPr>
              <a:t>(évaluation globale par le médecin); </a:t>
            </a:r>
            <a:r>
              <a:rPr lang="fr-CA" sz="900" b="1" dirty="0">
                <a:solidFill>
                  <a:schemeClr val="bg1"/>
                </a:solidFill>
                <a:latin typeface="Arial"/>
              </a:rPr>
              <a:t>DLQI : </a:t>
            </a:r>
            <a:r>
              <a:rPr lang="fr-CA" sz="900" i="1" dirty="0" err="1">
                <a:solidFill>
                  <a:schemeClr val="bg1"/>
                </a:solidFill>
                <a:latin typeface="Arial"/>
              </a:rPr>
              <a:t>D</a:t>
            </a:r>
            <a:r>
              <a:rPr lang="fr-CA" sz="900" b="1" i="1" dirty="0" err="1">
                <a:solidFill>
                  <a:schemeClr val="bg1"/>
                </a:solidFill>
                <a:latin typeface="Arial"/>
              </a:rPr>
              <a:t>ermatology</a:t>
            </a:r>
            <a:r>
              <a:rPr lang="fr-CA" sz="900" b="1" i="1" dirty="0">
                <a:solidFill>
                  <a:schemeClr val="bg1"/>
                </a:solidFill>
                <a:latin typeface="Arial"/>
              </a:rPr>
              <a:t> </a:t>
            </a:r>
            <a:r>
              <a:rPr lang="fr-CA" sz="900" i="1" dirty="0">
                <a:solidFill>
                  <a:schemeClr val="bg1"/>
                </a:solidFill>
                <a:latin typeface="Arial"/>
              </a:rPr>
              <a:t>L</a:t>
            </a:r>
            <a:r>
              <a:rPr lang="fr-CA" sz="900" b="1" i="1" dirty="0">
                <a:solidFill>
                  <a:schemeClr val="bg1"/>
                </a:solidFill>
                <a:latin typeface="Arial"/>
              </a:rPr>
              <a:t>ife </a:t>
            </a:r>
            <a:r>
              <a:rPr lang="fr-CA" sz="900" i="1" dirty="0" err="1">
                <a:solidFill>
                  <a:schemeClr val="bg1"/>
                </a:solidFill>
                <a:latin typeface="Arial"/>
              </a:rPr>
              <a:t>Q</a:t>
            </a:r>
            <a:r>
              <a:rPr lang="fr-CA" sz="900" b="1" i="1" dirty="0" err="1">
                <a:solidFill>
                  <a:schemeClr val="bg1"/>
                </a:solidFill>
                <a:latin typeface="Arial"/>
              </a:rPr>
              <a:t>uality</a:t>
            </a:r>
            <a:r>
              <a:rPr lang="fr-CA" sz="900" b="1" i="1" dirty="0">
                <a:solidFill>
                  <a:schemeClr val="bg1"/>
                </a:solidFill>
                <a:latin typeface="Arial"/>
              </a:rPr>
              <a:t> I</a:t>
            </a:r>
            <a:r>
              <a:rPr lang="fr-CA" sz="900" i="1" dirty="0">
                <a:solidFill>
                  <a:schemeClr val="bg1"/>
                </a:solidFill>
                <a:latin typeface="Arial"/>
              </a:rPr>
              <a:t>ndex</a:t>
            </a:r>
            <a:r>
              <a:rPr lang="fr-CA" sz="900" dirty="0">
                <a:solidFill>
                  <a:schemeClr val="bg1"/>
                </a:solidFill>
                <a:latin typeface="Arial"/>
              </a:rPr>
              <a:t> (indice dermatologique de la qualité de vie).</a:t>
            </a:r>
          </a:p>
        </p:txBody>
      </p:sp>
    </p:spTree>
    <p:extLst>
      <p:ext uri="{BB962C8B-B14F-4D97-AF65-F5344CB8AC3E}">
        <p14:creationId xmlns:p14="http://schemas.microsoft.com/office/powerpoint/2010/main" val="1294139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D2BD9D-588C-A372-44E1-565092E3EA79}"/>
              </a:ext>
            </a:extLst>
          </p:cNvPr>
          <p:cNvSpPr>
            <a:spLocks noGrp="1"/>
          </p:cNvSpPr>
          <p:nvPr>
            <p:ph type="title"/>
          </p:nvPr>
        </p:nvSpPr>
        <p:spPr>
          <a:xfrm>
            <a:off x="1095910" y="105578"/>
            <a:ext cx="10058400" cy="1450757"/>
          </a:xfrm>
        </p:spPr>
        <p:txBody>
          <a:bodyPr/>
          <a:lstStyle/>
          <a:p>
            <a:r>
              <a:rPr lang="fr-FR" dirty="0"/>
              <a:t>Guide décisionnel centré sur la technique ‘’traité à la cible’’ – Consensus 2021</a:t>
            </a:r>
          </a:p>
        </p:txBody>
      </p:sp>
      <p:grpSp>
        <p:nvGrpSpPr>
          <p:cNvPr id="4" name="Group 6">
            <a:extLst>
              <a:ext uri="{FF2B5EF4-FFF2-40B4-BE49-F238E27FC236}">
                <a16:creationId xmlns:a16="http://schemas.microsoft.com/office/drawing/2014/main" id="{8D1032BD-EC72-62D9-924B-82ABCC0E8279}"/>
              </a:ext>
            </a:extLst>
          </p:cNvPr>
          <p:cNvGrpSpPr/>
          <p:nvPr/>
        </p:nvGrpSpPr>
        <p:grpSpPr>
          <a:xfrm>
            <a:off x="503080" y="1737360"/>
            <a:ext cx="10676168" cy="2332364"/>
            <a:chOff x="457969" y="1356740"/>
            <a:chExt cx="9449462" cy="2064372"/>
          </a:xfrm>
        </p:grpSpPr>
        <p:sp>
          <p:nvSpPr>
            <p:cNvPr id="5" name="TextBox 7">
              <a:extLst>
                <a:ext uri="{FF2B5EF4-FFF2-40B4-BE49-F238E27FC236}">
                  <a16:creationId xmlns:a16="http://schemas.microsoft.com/office/drawing/2014/main" id="{EF470CED-CF6C-E4CC-9D9F-B19180519CA0}"/>
                </a:ext>
              </a:extLst>
            </p:cNvPr>
            <p:cNvSpPr txBox="1"/>
            <p:nvPr/>
          </p:nvSpPr>
          <p:spPr>
            <a:xfrm>
              <a:off x="982682" y="2938395"/>
              <a:ext cx="1915160" cy="482717"/>
            </a:xfrm>
            <a:prstGeom prst="roundRect">
              <a:avLst/>
            </a:prstGeom>
            <a:noFill/>
            <a:ln w="19050">
              <a:solidFill>
                <a:schemeClr val="accent6"/>
              </a:solidFill>
            </a:ln>
          </p:spPr>
          <p:txBody>
            <a:bodyPr wrap="square" rtlCol="0" anchor="ctr">
              <a:noAutofit/>
            </a:bodyPr>
            <a:lstStyle/>
            <a:p>
              <a:pPr lvl="0" algn="ctr">
                <a:defRPr/>
              </a:pPr>
              <a:r>
                <a:rPr kumimoji="0" lang="en-GB" sz="1600" b="0" i="0" u="none" strike="noStrike" kern="1200" cap="none" spc="0" normalizeH="0" noProof="0" dirty="0" err="1">
                  <a:ln>
                    <a:noFill/>
                  </a:ln>
                  <a:solidFill>
                    <a:srgbClr val="46484B"/>
                  </a:solidFill>
                  <a:effectLst/>
                  <a:uLnTx/>
                  <a:uFillTx/>
                  <a:latin typeface="Arial" panose="020B0604020202020204"/>
                  <a:ea typeface="+mn-ea"/>
                  <a:cs typeface="+mn-cs"/>
                </a:rPr>
                <a:t>Poursuite</a:t>
              </a:r>
              <a:r>
                <a:rPr kumimoji="0" lang="en-GB" sz="1600" b="0" i="0" u="none" strike="noStrike" kern="1200" cap="none" spc="0" normalizeH="0" noProof="0" dirty="0">
                  <a:ln>
                    <a:noFill/>
                  </a:ln>
                  <a:solidFill>
                    <a:srgbClr val="46484B"/>
                  </a:solidFill>
                  <a:effectLst/>
                  <a:uLnTx/>
                  <a:uFillTx/>
                  <a:latin typeface="Arial" panose="020B0604020202020204"/>
                  <a:ea typeface="+mn-ea"/>
                  <a:cs typeface="+mn-cs"/>
                </a:rPr>
                <a:t> du </a:t>
              </a:r>
              <a:r>
                <a:rPr kumimoji="0" lang="en-GB" sz="1600" b="0" i="0" u="none" strike="noStrike" kern="1200" cap="none" spc="0" normalizeH="0" noProof="0" dirty="0" err="1">
                  <a:ln>
                    <a:noFill/>
                  </a:ln>
                  <a:solidFill>
                    <a:srgbClr val="46484B"/>
                  </a:solidFill>
                  <a:effectLst/>
                  <a:uLnTx/>
                  <a:uFillTx/>
                  <a:latin typeface="Arial" panose="020B0604020202020204"/>
                  <a:ea typeface="+mn-ea"/>
                  <a:cs typeface="+mn-cs"/>
                </a:rPr>
                <a:t>traitement</a:t>
              </a:r>
              <a:r>
                <a:rPr kumimoji="0" lang="en-GB" sz="1600" b="0" i="0" u="none" strike="noStrike" kern="1200" cap="none" spc="0" normalizeH="0" baseline="30000" noProof="0" dirty="0" err="1">
                  <a:ln>
                    <a:noFill/>
                  </a:ln>
                  <a:solidFill>
                    <a:srgbClr val="46484B"/>
                  </a:solidFill>
                  <a:effectLst/>
                  <a:uLnTx/>
                  <a:uFillTx/>
                  <a:latin typeface="Arial" panose="020B0604020202020204"/>
                  <a:ea typeface="+mn-ea"/>
                  <a:cs typeface="+mn-cs"/>
                </a:rPr>
                <a:t>a</a:t>
              </a:r>
              <a:endParaRPr kumimoji="0" lang="en-GB" sz="1600" b="0" i="0" u="none" strike="noStrike" kern="1200" cap="none" spc="0" normalizeH="0" noProof="0" dirty="0">
                <a:ln>
                  <a:noFill/>
                </a:ln>
                <a:solidFill>
                  <a:srgbClr val="46484B"/>
                </a:solidFill>
                <a:effectLst/>
                <a:uLnTx/>
                <a:uFillTx/>
                <a:latin typeface="Arial" panose="020B0604020202020204"/>
                <a:ea typeface="+mn-ea"/>
                <a:cs typeface="+mn-cs"/>
              </a:endParaRPr>
            </a:p>
          </p:txBody>
        </p:sp>
        <p:sp>
          <p:nvSpPr>
            <p:cNvPr id="6" name="TextBox 8">
              <a:extLst>
                <a:ext uri="{FF2B5EF4-FFF2-40B4-BE49-F238E27FC236}">
                  <a16:creationId xmlns:a16="http://schemas.microsoft.com/office/drawing/2014/main" id="{6AAD6F40-3A86-29EE-395B-D93C1304B45C}"/>
                </a:ext>
              </a:extLst>
            </p:cNvPr>
            <p:cNvSpPr txBox="1"/>
            <p:nvPr/>
          </p:nvSpPr>
          <p:spPr>
            <a:xfrm>
              <a:off x="3243282" y="2938395"/>
              <a:ext cx="4191000" cy="482717"/>
            </a:xfrm>
            <a:prstGeom prst="roundRect">
              <a:avLst/>
            </a:prstGeom>
            <a:noFill/>
            <a:ln w="19050">
              <a:solidFill>
                <a:schemeClr val="accent6"/>
              </a:solidFill>
            </a:ln>
          </p:spPr>
          <p:txBody>
            <a:bodyPr wrap="square" rtlCol="0" anchor="ctr">
              <a:noAutofit/>
            </a:bodyPr>
            <a:lstStyle/>
            <a:p>
              <a:pPr lvl="0" algn="ctr">
                <a:defRPr/>
              </a:pPr>
              <a:r>
                <a:rPr lang="en-GB" sz="1600" dirty="0">
                  <a:solidFill>
                    <a:srgbClr val="46484B"/>
                  </a:solidFill>
                  <a:latin typeface="Arial" panose="020B0604020202020204"/>
                </a:rPr>
                <a:t>DISCUTER et OPTIMISER le </a:t>
              </a:r>
              <a:r>
                <a:rPr lang="en-GB" sz="1600" dirty="0" err="1">
                  <a:solidFill>
                    <a:srgbClr val="46484B"/>
                  </a:solidFill>
                  <a:latin typeface="Arial" panose="020B0604020202020204"/>
                </a:rPr>
                <a:t>traitement</a:t>
              </a:r>
              <a:r>
                <a:rPr kumimoji="0" lang="en-GB" sz="1600" b="0" i="0" u="none" strike="noStrike" kern="1200" cap="none" spc="0" normalizeH="0" baseline="30000" noProof="0" dirty="0">
                  <a:ln>
                    <a:noFill/>
                  </a:ln>
                  <a:solidFill>
                    <a:srgbClr val="46484B"/>
                  </a:solidFill>
                  <a:effectLst/>
                  <a:uLnTx/>
                  <a:uFillTx/>
                  <a:latin typeface="Arial" panose="020B0604020202020204"/>
                  <a:ea typeface="+mn-ea"/>
                  <a:cs typeface="+mn-cs"/>
                </a:rPr>
                <a:t>a</a:t>
              </a:r>
            </a:p>
          </p:txBody>
        </p:sp>
        <p:sp>
          <p:nvSpPr>
            <p:cNvPr id="7" name="TextBox 9">
              <a:extLst>
                <a:ext uri="{FF2B5EF4-FFF2-40B4-BE49-F238E27FC236}">
                  <a16:creationId xmlns:a16="http://schemas.microsoft.com/office/drawing/2014/main" id="{69D467CF-0050-68E3-7B31-BE4D3EF20A91}"/>
                </a:ext>
              </a:extLst>
            </p:cNvPr>
            <p:cNvSpPr txBox="1"/>
            <p:nvPr/>
          </p:nvSpPr>
          <p:spPr>
            <a:xfrm>
              <a:off x="7779721" y="2938395"/>
              <a:ext cx="1952557" cy="482717"/>
            </a:xfrm>
            <a:prstGeom prst="roundRect">
              <a:avLst/>
            </a:prstGeom>
            <a:noFill/>
            <a:ln w="19050">
              <a:solidFill>
                <a:schemeClr val="accent6"/>
              </a:solidFill>
            </a:ln>
          </p:spPr>
          <p:txBody>
            <a:bodyPr wrap="square" rtlCol="0" anchor="ctr">
              <a:noAutofit/>
            </a:bodyPr>
            <a:lstStyle/>
            <a:p>
              <a:pPr lvl="0" algn="ctr">
                <a:defRPr/>
              </a:pPr>
              <a:r>
                <a:rPr lang="en-GB" sz="1600" dirty="0">
                  <a:solidFill>
                    <a:srgbClr val="46484B"/>
                  </a:solidFill>
                  <a:latin typeface="Arial" panose="020B0604020202020204"/>
                </a:rPr>
                <a:t>MODIFIER le </a:t>
              </a:r>
              <a:r>
                <a:rPr lang="en-GB" sz="1600" dirty="0" err="1">
                  <a:solidFill>
                    <a:srgbClr val="46484B"/>
                  </a:solidFill>
                  <a:latin typeface="Arial" panose="020B0604020202020204"/>
                </a:rPr>
                <a:t>traitement</a:t>
              </a:r>
              <a:endParaRPr kumimoji="0" lang="en-GB" sz="1600" b="0" i="0" u="none" strike="noStrike" kern="1200" cap="none" spc="0" normalizeH="0" baseline="0" noProof="0" dirty="0">
                <a:ln>
                  <a:noFill/>
                </a:ln>
                <a:solidFill>
                  <a:srgbClr val="46484B"/>
                </a:solidFill>
                <a:effectLst/>
                <a:uLnTx/>
                <a:uFillTx/>
                <a:latin typeface="Arial" panose="020B0604020202020204"/>
                <a:ea typeface="+mn-ea"/>
                <a:cs typeface="+mn-cs"/>
              </a:endParaRPr>
            </a:p>
          </p:txBody>
        </p:sp>
        <p:cxnSp>
          <p:nvCxnSpPr>
            <p:cNvPr id="8" name="Straight Arrow Connector 10">
              <a:extLst>
                <a:ext uri="{FF2B5EF4-FFF2-40B4-BE49-F238E27FC236}">
                  <a16:creationId xmlns:a16="http://schemas.microsoft.com/office/drawing/2014/main" id="{60A8D5C3-188C-F411-F5C8-CDFE72619064}"/>
                </a:ext>
              </a:extLst>
            </p:cNvPr>
            <p:cNvCxnSpPr>
              <a:cxnSpLocks/>
            </p:cNvCxnSpPr>
            <p:nvPr/>
          </p:nvCxnSpPr>
          <p:spPr>
            <a:xfrm>
              <a:off x="1940262" y="2701172"/>
              <a:ext cx="0" cy="2372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11">
              <a:extLst>
                <a:ext uri="{FF2B5EF4-FFF2-40B4-BE49-F238E27FC236}">
                  <a16:creationId xmlns:a16="http://schemas.microsoft.com/office/drawing/2014/main" id="{09345158-6FA7-6E70-E35D-F49A5C8BB87F}"/>
                </a:ext>
              </a:extLst>
            </p:cNvPr>
            <p:cNvCxnSpPr>
              <a:cxnSpLocks/>
            </p:cNvCxnSpPr>
            <p:nvPr/>
          </p:nvCxnSpPr>
          <p:spPr>
            <a:xfrm>
              <a:off x="4211022" y="2701172"/>
              <a:ext cx="0" cy="2372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12">
              <a:extLst>
                <a:ext uri="{FF2B5EF4-FFF2-40B4-BE49-F238E27FC236}">
                  <a16:creationId xmlns:a16="http://schemas.microsoft.com/office/drawing/2014/main" id="{0FF0942C-AFE2-AF61-A777-B7179083D45F}"/>
                </a:ext>
              </a:extLst>
            </p:cNvPr>
            <p:cNvCxnSpPr>
              <a:cxnSpLocks/>
            </p:cNvCxnSpPr>
            <p:nvPr/>
          </p:nvCxnSpPr>
          <p:spPr>
            <a:xfrm>
              <a:off x="6481782" y="2701172"/>
              <a:ext cx="0" cy="2372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3">
              <a:extLst>
                <a:ext uri="{FF2B5EF4-FFF2-40B4-BE49-F238E27FC236}">
                  <a16:creationId xmlns:a16="http://schemas.microsoft.com/office/drawing/2014/main" id="{AAA7D761-0CDC-3FD2-8545-96971DA15954}"/>
                </a:ext>
              </a:extLst>
            </p:cNvPr>
            <p:cNvCxnSpPr>
              <a:cxnSpLocks/>
            </p:cNvCxnSpPr>
            <p:nvPr/>
          </p:nvCxnSpPr>
          <p:spPr>
            <a:xfrm>
              <a:off x="8757622" y="2701172"/>
              <a:ext cx="0" cy="2372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4">
              <a:extLst>
                <a:ext uri="{FF2B5EF4-FFF2-40B4-BE49-F238E27FC236}">
                  <a16:creationId xmlns:a16="http://schemas.microsoft.com/office/drawing/2014/main" id="{71503C91-5B26-A3C4-ABBA-61E6D1610299}"/>
                </a:ext>
              </a:extLst>
            </p:cNvPr>
            <p:cNvSpPr txBox="1"/>
            <p:nvPr/>
          </p:nvSpPr>
          <p:spPr>
            <a:xfrm>
              <a:off x="3776682" y="1356740"/>
              <a:ext cx="3126740" cy="321842"/>
            </a:xfrm>
            <a:prstGeom prst="roundRect">
              <a:avLst>
                <a:gd name="adj" fmla="val 50000"/>
              </a:avLst>
            </a:prstGeom>
            <a:solidFill>
              <a:schemeClr val="accent5"/>
            </a:solidFill>
            <a:ln w="19050">
              <a:solidFill>
                <a:schemeClr val="accent5"/>
              </a:solidFill>
            </a:ln>
          </p:spPr>
          <p:txBody>
            <a:bodyPr wrap="square" rtlCol="0" anchor="ctr">
              <a:noAutofit/>
            </a:bodyPr>
            <a:lstStyle/>
            <a:p>
              <a:pPr lvl="0" algn="ctr">
                <a:defRPr/>
              </a:pPr>
              <a:r>
                <a:rPr lang="en-GB" sz="2000" b="1" dirty="0" err="1">
                  <a:solidFill>
                    <a:srgbClr val="FFFFFF"/>
                  </a:solidFill>
                  <a:latin typeface="Arial" panose="020B0604020202020204"/>
                </a:rPr>
                <a:t>Évaluation</a:t>
              </a:r>
              <a:endPar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Box 15">
              <a:extLst>
                <a:ext uri="{FF2B5EF4-FFF2-40B4-BE49-F238E27FC236}">
                  <a16:creationId xmlns:a16="http://schemas.microsoft.com/office/drawing/2014/main" id="{EA004694-E299-D164-A38B-78A754708439}"/>
                </a:ext>
              </a:extLst>
            </p:cNvPr>
            <p:cNvSpPr txBox="1"/>
            <p:nvPr/>
          </p:nvSpPr>
          <p:spPr>
            <a:xfrm>
              <a:off x="982682" y="2100974"/>
              <a:ext cx="1915160" cy="279184"/>
            </a:xfrm>
            <a:prstGeom prst="roundRect">
              <a:avLst>
                <a:gd name="adj" fmla="val 50000"/>
              </a:avLst>
            </a:prstGeom>
            <a:solidFill>
              <a:schemeClr val="accent2">
                <a:lumMod val="60000"/>
                <a:lumOff val="40000"/>
              </a:schemeClr>
            </a:solidFill>
            <a:ln w="19050">
              <a:solidFill>
                <a:schemeClr val="bg2"/>
              </a:solidFill>
            </a:ln>
          </p:spPr>
          <p:txBody>
            <a:bodyPr wrap="square" rtlCol="0" anchor="ctr">
              <a:noAutofit/>
            </a:bodyPr>
            <a:lstStyle/>
            <a:p>
              <a:pPr lvl="0" algn="ctr">
                <a:defRPr/>
              </a:pPr>
              <a:r>
                <a:rPr lang="en-GB" dirty="0" err="1">
                  <a:solidFill>
                    <a:srgbClr val="FFFFFF"/>
                  </a:solidFill>
                  <a:latin typeface="Arial" panose="020B0604020202020204"/>
                </a:rPr>
                <a:t>PtGA</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extBox 16">
              <a:extLst>
                <a:ext uri="{FF2B5EF4-FFF2-40B4-BE49-F238E27FC236}">
                  <a16:creationId xmlns:a16="http://schemas.microsoft.com/office/drawing/2014/main" id="{D915969D-07F5-3C1A-E241-40DC932EA05F}"/>
                </a:ext>
              </a:extLst>
            </p:cNvPr>
            <p:cNvSpPr txBox="1"/>
            <p:nvPr/>
          </p:nvSpPr>
          <p:spPr>
            <a:xfrm>
              <a:off x="3243282" y="2100974"/>
              <a:ext cx="1915160" cy="279184"/>
            </a:xfrm>
            <a:prstGeom prst="roundRect">
              <a:avLst>
                <a:gd name="adj" fmla="val 50000"/>
              </a:avLst>
            </a:prstGeom>
            <a:solidFill>
              <a:schemeClr val="accent2">
                <a:lumMod val="60000"/>
                <a:lumOff val="40000"/>
              </a:schemeClr>
            </a:solidFill>
            <a:ln w="19050">
              <a:solidFill>
                <a:schemeClr val="bg2"/>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FFFF"/>
                  </a:solidFill>
                  <a:effectLst/>
                  <a:uLnTx/>
                  <a:uFillTx/>
                  <a:latin typeface="Arial" panose="020B0604020202020204"/>
                  <a:ea typeface="+mn-ea"/>
                  <a:cs typeface="+mn-cs"/>
                </a:rPr>
                <a:t>PtGA</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TextBox 17">
              <a:extLst>
                <a:ext uri="{FF2B5EF4-FFF2-40B4-BE49-F238E27FC236}">
                  <a16:creationId xmlns:a16="http://schemas.microsoft.com/office/drawing/2014/main" id="{5ACC99CA-683C-5600-D10E-41DBB6F46060}"/>
                </a:ext>
              </a:extLst>
            </p:cNvPr>
            <p:cNvSpPr txBox="1"/>
            <p:nvPr/>
          </p:nvSpPr>
          <p:spPr>
            <a:xfrm>
              <a:off x="5503882" y="2100974"/>
              <a:ext cx="1915160" cy="279184"/>
            </a:xfrm>
            <a:prstGeom prst="roundRect">
              <a:avLst>
                <a:gd name="adj" fmla="val 50000"/>
              </a:avLst>
            </a:prstGeom>
            <a:solidFill>
              <a:schemeClr val="accent2">
                <a:lumMod val="60000"/>
                <a:lumOff val="40000"/>
              </a:schemeClr>
            </a:solidFill>
            <a:ln w="19050">
              <a:solidFill>
                <a:schemeClr val="bg2"/>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FFFF"/>
                  </a:solidFill>
                  <a:effectLst/>
                  <a:uLnTx/>
                  <a:uFillTx/>
                  <a:latin typeface="Arial" panose="020B0604020202020204"/>
                  <a:ea typeface="+mn-ea"/>
                  <a:cs typeface="+mn-cs"/>
                </a:rPr>
                <a:t>PtGA</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TextBox 18">
              <a:extLst>
                <a:ext uri="{FF2B5EF4-FFF2-40B4-BE49-F238E27FC236}">
                  <a16:creationId xmlns:a16="http://schemas.microsoft.com/office/drawing/2014/main" id="{CB1AD56D-F203-928F-C56D-596E0DFFB64A}"/>
                </a:ext>
              </a:extLst>
            </p:cNvPr>
            <p:cNvSpPr txBox="1"/>
            <p:nvPr/>
          </p:nvSpPr>
          <p:spPr>
            <a:xfrm>
              <a:off x="7764482" y="2100974"/>
              <a:ext cx="1915160" cy="279184"/>
            </a:xfrm>
            <a:prstGeom prst="roundRect">
              <a:avLst>
                <a:gd name="adj" fmla="val 50000"/>
              </a:avLst>
            </a:prstGeom>
            <a:solidFill>
              <a:schemeClr val="accent2">
                <a:lumMod val="60000"/>
                <a:lumOff val="40000"/>
              </a:schemeClr>
            </a:solidFill>
            <a:ln w="19050">
              <a:solidFill>
                <a:schemeClr val="bg2"/>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FFFF"/>
                  </a:solidFill>
                  <a:effectLst/>
                  <a:uLnTx/>
                  <a:uFillTx/>
                  <a:latin typeface="Arial" panose="020B0604020202020204"/>
                  <a:ea typeface="+mn-ea"/>
                  <a:cs typeface="+mn-cs"/>
                </a:rPr>
                <a:t>PtGA</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TextBox 19">
              <a:extLst>
                <a:ext uri="{FF2B5EF4-FFF2-40B4-BE49-F238E27FC236}">
                  <a16:creationId xmlns:a16="http://schemas.microsoft.com/office/drawing/2014/main" id="{B5B910FE-B526-08A4-9FA2-DEDE12CB7E22}"/>
                </a:ext>
              </a:extLst>
            </p:cNvPr>
            <p:cNvSpPr txBox="1"/>
            <p:nvPr/>
          </p:nvSpPr>
          <p:spPr>
            <a:xfrm>
              <a:off x="457969" y="2493323"/>
              <a:ext cx="2439873" cy="279184"/>
            </a:xfrm>
            <a:prstGeom prst="roundRect">
              <a:avLst>
                <a:gd name="adj" fmla="val 50000"/>
              </a:avLst>
            </a:prstGeom>
            <a:solidFill>
              <a:schemeClr val="accent1"/>
            </a:solidFill>
            <a:ln w="19050">
              <a:solidFill>
                <a:schemeClr val="accent1"/>
              </a:solidFill>
            </a:ln>
          </p:spPr>
          <p:txBody>
            <a:bodyPr wrap="square" rtlCol="0" anchor="ctr">
              <a:noAutofit/>
            </a:bodyPr>
            <a:lstStyle/>
            <a:p>
              <a:pPr lvl="0" algn="ctr">
                <a:defRPr/>
              </a:pPr>
              <a:r>
                <a:rPr lang="en-GB" sz="1400" dirty="0">
                  <a:solidFill>
                    <a:srgbClr val="FFFFFF"/>
                  </a:solidFill>
                  <a:latin typeface="Arial" panose="020B0604020202020204"/>
                </a:rPr>
                <a:t>Domaine de la </a:t>
              </a:r>
              <a:r>
                <a:rPr lang="en-GB" sz="1400" dirty="0" err="1">
                  <a:solidFill>
                    <a:srgbClr val="FFFFFF"/>
                  </a:solidFill>
                  <a:latin typeface="Arial" panose="020B0604020202020204"/>
                </a:rPr>
                <a:t>maladie</a:t>
              </a:r>
              <a:endPar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TextBox 20">
              <a:extLst>
                <a:ext uri="{FF2B5EF4-FFF2-40B4-BE49-F238E27FC236}">
                  <a16:creationId xmlns:a16="http://schemas.microsoft.com/office/drawing/2014/main" id="{55ADA0B0-810A-3FCD-33FF-9BE364B5DD03}"/>
                </a:ext>
              </a:extLst>
            </p:cNvPr>
            <p:cNvSpPr txBox="1"/>
            <p:nvPr/>
          </p:nvSpPr>
          <p:spPr>
            <a:xfrm>
              <a:off x="3245984" y="2493323"/>
              <a:ext cx="1915160" cy="279184"/>
            </a:xfrm>
            <a:prstGeom prst="roundRect">
              <a:avLst>
                <a:gd name="adj" fmla="val 50000"/>
              </a:avLst>
            </a:prstGeom>
            <a:solidFill>
              <a:schemeClr val="accent1"/>
            </a:solidFill>
            <a:ln w="19050">
              <a:solidFill>
                <a:schemeClr val="accent1"/>
              </a:solidFill>
            </a:ln>
          </p:spPr>
          <p:txBody>
            <a:bodyPr wrap="square" rtlCol="0" anchor="ctr">
              <a:noAutofit/>
            </a:bodyPr>
            <a:lstStyle/>
            <a:p>
              <a:pPr lvl="0" algn="ctr">
                <a:defRPr/>
              </a:pPr>
              <a:r>
                <a:rPr lang="en-GB" sz="1400" dirty="0">
                  <a:solidFill>
                    <a:srgbClr val="FFFFFF"/>
                  </a:solidFill>
                  <a:latin typeface="Arial" panose="020B0604020202020204"/>
                </a:rPr>
                <a:t>Domaine de la </a:t>
              </a:r>
              <a:r>
                <a:rPr lang="en-GB" sz="1400" dirty="0" err="1">
                  <a:solidFill>
                    <a:srgbClr val="FFFFFF"/>
                  </a:solidFill>
                  <a:latin typeface="Arial" panose="020B0604020202020204"/>
                </a:rPr>
                <a:t>maladie</a:t>
              </a:r>
              <a:endPar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TextBox 21">
              <a:extLst>
                <a:ext uri="{FF2B5EF4-FFF2-40B4-BE49-F238E27FC236}">
                  <a16:creationId xmlns:a16="http://schemas.microsoft.com/office/drawing/2014/main" id="{4795AA8A-F996-2527-D660-1F889C55C65A}"/>
                </a:ext>
              </a:extLst>
            </p:cNvPr>
            <p:cNvSpPr txBox="1"/>
            <p:nvPr/>
          </p:nvSpPr>
          <p:spPr>
            <a:xfrm>
              <a:off x="5522257" y="2493323"/>
              <a:ext cx="1915160" cy="279184"/>
            </a:xfrm>
            <a:prstGeom prst="roundRect">
              <a:avLst>
                <a:gd name="adj" fmla="val 50000"/>
              </a:avLst>
            </a:prstGeom>
            <a:solidFill>
              <a:schemeClr val="accent1"/>
            </a:solidFill>
            <a:ln w="19050">
              <a:solidFill>
                <a:schemeClr val="accent1"/>
              </a:solidFill>
            </a:ln>
          </p:spPr>
          <p:txBody>
            <a:bodyPr wrap="square" rtlCol="0" anchor="ctr">
              <a:noAutofit/>
            </a:bodyPr>
            <a:lstStyle/>
            <a:p>
              <a:pPr lvl="0" algn="ctr">
                <a:defRPr/>
              </a:pPr>
              <a:r>
                <a:rPr lang="en-GB" sz="1400" dirty="0">
                  <a:solidFill>
                    <a:srgbClr val="FFFFFF"/>
                  </a:solidFill>
                  <a:latin typeface="Arial" panose="020B0604020202020204"/>
                </a:rPr>
                <a:t>Domaine de la </a:t>
              </a:r>
              <a:r>
                <a:rPr lang="en-GB" sz="1400" dirty="0" err="1">
                  <a:solidFill>
                    <a:srgbClr val="FFFFFF"/>
                  </a:solidFill>
                  <a:latin typeface="Arial" panose="020B0604020202020204"/>
                </a:rPr>
                <a:t>maladie</a:t>
              </a:r>
              <a:endPar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TextBox 22">
              <a:extLst>
                <a:ext uri="{FF2B5EF4-FFF2-40B4-BE49-F238E27FC236}">
                  <a16:creationId xmlns:a16="http://schemas.microsoft.com/office/drawing/2014/main" id="{6FF03AB9-6BA4-A7FA-FD1E-87BA48077689}"/>
                </a:ext>
              </a:extLst>
            </p:cNvPr>
            <p:cNvSpPr txBox="1"/>
            <p:nvPr/>
          </p:nvSpPr>
          <p:spPr>
            <a:xfrm>
              <a:off x="7766103" y="2493323"/>
              <a:ext cx="1915160" cy="279184"/>
            </a:xfrm>
            <a:prstGeom prst="roundRect">
              <a:avLst>
                <a:gd name="adj" fmla="val 50000"/>
              </a:avLst>
            </a:prstGeom>
            <a:solidFill>
              <a:schemeClr val="accent1"/>
            </a:solidFill>
            <a:ln w="19050">
              <a:solidFill>
                <a:schemeClr val="accent1"/>
              </a:solidFill>
            </a:ln>
          </p:spPr>
          <p:txBody>
            <a:bodyPr wrap="square" rtlCol="0" anchor="ctr">
              <a:noAutofit/>
            </a:bodyPr>
            <a:lstStyle/>
            <a:p>
              <a:pPr lvl="0" algn="ctr">
                <a:defRPr/>
              </a:pPr>
              <a:r>
                <a:rPr lang="en-GB" sz="1400" dirty="0">
                  <a:solidFill>
                    <a:srgbClr val="FFFFFF"/>
                  </a:solidFill>
                  <a:latin typeface="Arial" panose="020B0604020202020204"/>
                </a:rPr>
                <a:t>Domaine de la </a:t>
              </a:r>
              <a:r>
                <a:rPr lang="en-GB" sz="1400" dirty="0" err="1">
                  <a:solidFill>
                    <a:srgbClr val="FFFFFF"/>
                  </a:solidFill>
                  <a:latin typeface="Arial" panose="020B0604020202020204"/>
                </a:rPr>
                <a:t>maladie</a:t>
              </a:r>
              <a:endPar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Rectangle: Rounded Corners 23">
              <a:extLst>
                <a:ext uri="{FF2B5EF4-FFF2-40B4-BE49-F238E27FC236}">
                  <a16:creationId xmlns:a16="http://schemas.microsoft.com/office/drawing/2014/main" id="{18AC1F7B-3079-781A-319C-4161569EAF15}"/>
                </a:ext>
              </a:extLst>
            </p:cNvPr>
            <p:cNvSpPr/>
            <p:nvPr/>
          </p:nvSpPr>
          <p:spPr>
            <a:xfrm>
              <a:off x="2733809" y="2054923"/>
              <a:ext cx="371286" cy="371286"/>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6484B"/>
                  </a:solidFill>
                  <a:effectLst/>
                  <a:uLnTx/>
                  <a:uFillTx/>
                  <a:latin typeface="Arial" panose="020B0604020202020204"/>
                  <a:ea typeface="+mn-ea"/>
                  <a:cs typeface="+mn-cs"/>
                  <a:sym typeface="Wingdings" panose="05000000000000000000" pitchFamily="2" charset="2"/>
                </a:rPr>
                <a:t></a:t>
              </a:r>
              <a:endParaRPr kumimoji="0" lang="en-GB" sz="2000" b="1" i="0" u="none" strike="noStrike" kern="1200" cap="none" spc="0" normalizeH="0" baseline="0" noProof="0">
                <a:ln>
                  <a:noFill/>
                </a:ln>
                <a:solidFill>
                  <a:srgbClr val="46484B"/>
                </a:solidFill>
                <a:effectLst/>
                <a:uLnTx/>
                <a:uFillTx/>
                <a:latin typeface="Arial" panose="020B0604020202020204"/>
                <a:ea typeface="+mn-ea"/>
                <a:cs typeface="+mn-cs"/>
              </a:endParaRPr>
            </a:p>
          </p:txBody>
        </p:sp>
        <p:sp>
          <p:nvSpPr>
            <p:cNvPr id="22" name="Rectangle: Rounded Corners 24">
              <a:extLst>
                <a:ext uri="{FF2B5EF4-FFF2-40B4-BE49-F238E27FC236}">
                  <a16:creationId xmlns:a16="http://schemas.microsoft.com/office/drawing/2014/main" id="{3EA275DD-0FFB-EDC7-2C32-D6EA0BCB85F4}"/>
                </a:ext>
              </a:extLst>
            </p:cNvPr>
            <p:cNvSpPr/>
            <p:nvPr/>
          </p:nvSpPr>
          <p:spPr>
            <a:xfrm>
              <a:off x="2733809" y="2447272"/>
              <a:ext cx="371286" cy="371286"/>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6484B"/>
                  </a:solidFill>
                  <a:effectLst/>
                  <a:uLnTx/>
                  <a:uFillTx/>
                  <a:latin typeface="Arial" panose="020B0604020202020204"/>
                  <a:ea typeface="+mn-ea"/>
                  <a:cs typeface="+mn-cs"/>
                  <a:sym typeface="Wingdings" panose="05000000000000000000" pitchFamily="2" charset="2"/>
                </a:rPr>
                <a:t></a:t>
              </a:r>
              <a:endParaRPr kumimoji="0" lang="en-GB" sz="2000" b="1" i="0" u="none" strike="noStrike" kern="1200" cap="none" spc="0" normalizeH="0" baseline="0" noProof="0">
                <a:ln>
                  <a:noFill/>
                </a:ln>
                <a:solidFill>
                  <a:srgbClr val="46484B"/>
                </a:solidFill>
                <a:effectLst/>
                <a:uLnTx/>
                <a:uFillTx/>
                <a:latin typeface="Arial" panose="020B0604020202020204"/>
                <a:ea typeface="+mn-ea"/>
                <a:cs typeface="+mn-cs"/>
              </a:endParaRPr>
            </a:p>
          </p:txBody>
        </p:sp>
        <p:sp>
          <p:nvSpPr>
            <p:cNvPr id="23" name="Rectangle: Rounded Corners 25">
              <a:extLst>
                <a:ext uri="{FF2B5EF4-FFF2-40B4-BE49-F238E27FC236}">
                  <a16:creationId xmlns:a16="http://schemas.microsoft.com/office/drawing/2014/main" id="{6152447C-C5C2-20DE-956B-1C8CA04290B1}"/>
                </a:ext>
              </a:extLst>
            </p:cNvPr>
            <p:cNvSpPr/>
            <p:nvPr/>
          </p:nvSpPr>
          <p:spPr>
            <a:xfrm>
              <a:off x="5017918" y="2447272"/>
              <a:ext cx="371286" cy="371286"/>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6484B"/>
                  </a:solidFill>
                  <a:effectLst/>
                  <a:uLnTx/>
                  <a:uFillTx/>
                  <a:latin typeface="Arial" panose="020B0604020202020204"/>
                  <a:ea typeface="+mn-ea"/>
                  <a:cs typeface="+mn-cs"/>
                  <a:sym typeface="Wingdings" panose="05000000000000000000" pitchFamily="2" charset="2"/>
                </a:rPr>
                <a:t></a:t>
              </a:r>
              <a:endParaRPr kumimoji="0" lang="en-GB" sz="2000" b="1" i="0" u="none" strike="noStrike" kern="1200" cap="none" spc="0" normalizeH="0" baseline="0" noProof="0">
                <a:ln>
                  <a:noFill/>
                </a:ln>
                <a:solidFill>
                  <a:srgbClr val="46484B"/>
                </a:solidFill>
                <a:effectLst/>
                <a:uLnTx/>
                <a:uFillTx/>
                <a:latin typeface="Arial" panose="020B0604020202020204"/>
                <a:ea typeface="+mn-ea"/>
                <a:cs typeface="+mn-cs"/>
              </a:endParaRPr>
            </a:p>
          </p:txBody>
        </p:sp>
        <p:sp>
          <p:nvSpPr>
            <p:cNvPr id="24" name="Rectangle: Rounded Corners 26">
              <a:extLst>
                <a:ext uri="{FF2B5EF4-FFF2-40B4-BE49-F238E27FC236}">
                  <a16:creationId xmlns:a16="http://schemas.microsoft.com/office/drawing/2014/main" id="{A8522CB1-04F9-4BD0-A93E-3EE7C87CF7D2}"/>
                </a:ext>
              </a:extLst>
            </p:cNvPr>
            <p:cNvSpPr/>
            <p:nvPr/>
          </p:nvSpPr>
          <p:spPr>
            <a:xfrm>
              <a:off x="7255279" y="2054923"/>
              <a:ext cx="371286" cy="371286"/>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6484B"/>
                  </a:solidFill>
                  <a:effectLst/>
                  <a:uLnTx/>
                  <a:uFillTx/>
                  <a:latin typeface="Arial" panose="020B0604020202020204"/>
                  <a:ea typeface="+mn-ea"/>
                  <a:cs typeface="+mn-cs"/>
                  <a:sym typeface="Wingdings" panose="05000000000000000000" pitchFamily="2" charset="2"/>
                </a:rPr>
                <a:t></a:t>
              </a:r>
              <a:endParaRPr kumimoji="0" lang="en-GB" sz="2000" b="1" i="0" u="none" strike="noStrike" kern="1200" cap="none" spc="0" normalizeH="0" baseline="0" noProof="0">
                <a:ln>
                  <a:noFill/>
                </a:ln>
                <a:solidFill>
                  <a:srgbClr val="46484B"/>
                </a:solidFill>
                <a:effectLst/>
                <a:uLnTx/>
                <a:uFillTx/>
                <a:latin typeface="Arial" panose="020B0604020202020204"/>
                <a:ea typeface="+mn-ea"/>
                <a:cs typeface="+mn-cs"/>
              </a:endParaRPr>
            </a:p>
          </p:txBody>
        </p:sp>
        <p:sp>
          <p:nvSpPr>
            <p:cNvPr id="25" name="Rectangle: Rounded Corners 27">
              <a:extLst>
                <a:ext uri="{FF2B5EF4-FFF2-40B4-BE49-F238E27FC236}">
                  <a16:creationId xmlns:a16="http://schemas.microsoft.com/office/drawing/2014/main" id="{3F4DBE04-3CB7-B6CA-F3FD-2E302066D497}"/>
                </a:ext>
              </a:extLst>
            </p:cNvPr>
            <p:cNvSpPr/>
            <p:nvPr/>
          </p:nvSpPr>
          <p:spPr>
            <a:xfrm>
              <a:off x="5017918" y="2054923"/>
              <a:ext cx="371286" cy="371286"/>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6484B"/>
                  </a:solidFill>
                  <a:effectLst/>
                  <a:uLnTx/>
                  <a:uFillTx/>
                  <a:latin typeface="Arial" panose="020B0604020202020204"/>
                  <a:ea typeface="+mn-ea"/>
                  <a:cs typeface="+mn-cs"/>
                </a:rPr>
                <a:t>X</a:t>
              </a:r>
            </a:p>
          </p:txBody>
        </p:sp>
        <p:sp>
          <p:nvSpPr>
            <p:cNvPr id="26" name="Rectangle: Rounded Corners 28">
              <a:extLst>
                <a:ext uri="{FF2B5EF4-FFF2-40B4-BE49-F238E27FC236}">
                  <a16:creationId xmlns:a16="http://schemas.microsoft.com/office/drawing/2014/main" id="{F37A5025-336D-7F26-843B-541DE4A3C458}"/>
                </a:ext>
              </a:extLst>
            </p:cNvPr>
            <p:cNvSpPr/>
            <p:nvPr/>
          </p:nvSpPr>
          <p:spPr>
            <a:xfrm>
              <a:off x="7255279" y="2447272"/>
              <a:ext cx="371286" cy="371286"/>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6484B"/>
                  </a:solidFill>
                  <a:effectLst/>
                  <a:uLnTx/>
                  <a:uFillTx/>
                  <a:latin typeface="Arial" panose="020B0604020202020204"/>
                  <a:ea typeface="+mn-ea"/>
                  <a:cs typeface="+mn-cs"/>
                </a:rPr>
                <a:t>X</a:t>
              </a:r>
            </a:p>
          </p:txBody>
        </p:sp>
        <p:sp>
          <p:nvSpPr>
            <p:cNvPr id="27" name="Rectangle: Rounded Corners 29">
              <a:extLst>
                <a:ext uri="{FF2B5EF4-FFF2-40B4-BE49-F238E27FC236}">
                  <a16:creationId xmlns:a16="http://schemas.microsoft.com/office/drawing/2014/main" id="{AE380B0C-FE45-84D7-5A40-8F5AD8B9E0AA}"/>
                </a:ext>
              </a:extLst>
            </p:cNvPr>
            <p:cNvSpPr/>
            <p:nvPr/>
          </p:nvSpPr>
          <p:spPr>
            <a:xfrm>
              <a:off x="9536145" y="2447272"/>
              <a:ext cx="371286" cy="371286"/>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6484B"/>
                  </a:solidFill>
                  <a:effectLst/>
                  <a:uLnTx/>
                  <a:uFillTx/>
                  <a:latin typeface="Arial" panose="020B0604020202020204"/>
                  <a:ea typeface="+mn-ea"/>
                  <a:cs typeface="+mn-cs"/>
                </a:rPr>
                <a:t>X</a:t>
              </a:r>
            </a:p>
          </p:txBody>
        </p:sp>
        <p:sp>
          <p:nvSpPr>
            <p:cNvPr id="28" name="Rectangle: Rounded Corners 30">
              <a:extLst>
                <a:ext uri="{FF2B5EF4-FFF2-40B4-BE49-F238E27FC236}">
                  <a16:creationId xmlns:a16="http://schemas.microsoft.com/office/drawing/2014/main" id="{E70D06C3-55AF-D6A1-E0F1-CFE90767B7C6}"/>
                </a:ext>
              </a:extLst>
            </p:cNvPr>
            <p:cNvSpPr/>
            <p:nvPr/>
          </p:nvSpPr>
          <p:spPr>
            <a:xfrm>
              <a:off x="9536145" y="2054923"/>
              <a:ext cx="371286" cy="371286"/>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6484B"/>
                  </a:solidFill>
                  <a:effectLst/>
                  <a:uLnTx/>
                  <a:uFillTx/>
                  <a:latin typeface="Arial" panose="020B0604020202020204"/>
                  <a:ea typeface="+mn-ea"/>
                  <a:cs typeface="+mn-cs"/>
                </a:rPr>
                <a:t>X</a:t>
              </a:r>
            </a:p>
          </p:txBody>
        </p:sp>
        <p:cxnSp>
          <p:nvCxnSpPr>
            <p:cNvPr id="29" name="Connector: Elbow 31">
              <a:extLst>
                <a:ext uri="{FF2B5EF4-FFF2-40B4-BE49-F238E27FC236}">
                  <a16:creationId xmlns:a16="http://schemas.microsoft.com/office/drawing/2014/main" id="{868A8116-30AC-E5E9-C35E-112B2C35F2A1}"/>
                </a:ext>
              </a:extLst>
            </p:cNvPr>
            <p:cNvCxnSpPr/>
            <p:nvPr/>
          </p:nvCxnSpPr>
          <p:spPr>
            <a:xfrm rot="5400000">
              <a:off x="3428961" y="189883"/>
              <a:ext cx="422392" cy="3399790"/>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32">
              <a:extLst>
                <a:ext uri="{FF2B5EF4-FFF2-40B4-BE49-F238E27FC236}">
                  <a16:creationId xmlns:a16="http://schemas.microsoft.com/office/drawing/2014/main" id="{16C92617-4B45-ABEF-C941-6D74376C0E4C}"/>
                </a:ext>
              </a:extLst>
            </p:cNvPr>
            <p:cNvCxnSpPr/>
            <p:nvPr/>
          </p:nvCxnSpPr>
          <p:spPr>
            <a:xfrm rot="5400000">
              <a:off x="4559261" y="1320183"/>
              <a:ext cx="422392" cy="1139190"/>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3">
              <a:extLst>
                <a:ext uri="{FF2B5EF4-FFF2-40B4-BE49-F238E27FC236}">
                  <a16:creationId xmlns:a16="http://schemas.microsoft.com/office/drawing/2014/main" id="{0A45F9D5-0884-1761-3872-4D51E9F8A1C2}"/>
                </a:ext>
              </a:extLst>
            </p:cNvPr>
            <p:cNvCxnSpPr/>
            <p:nvPr/>
          </p:nvCxnSpPr>
          <p:spPr>
            <a:xfrm rot="16200000" flipH="1">
              <a:off x="5689561" y="1329073"/>
              <a:ext cx="422392" cy="1121410"/>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4">
              <a:extLst>
                <a:ext uri="{FF2B5EF4-FFF2-40B4-BE49-F238E27FC236}">
                  <a16:creationId xmlns:a16="http://schemas.microsoft.com/office/drawing/2014/main" id="{7073B50C-305A-5413-8608-EA49AC8B3132}"/>
                </a:ext>
              </a:extLst>
            </p:cNvPr>
            <p:cNvCxnSpPr/>
            <p:nvPr/>
          </p:nvCxnSpPr>
          <p:spPr>
            <a:xfrm rot="16200000" flipH="1">
              <a:off x="6819861" y="198773"/>
              <a:ext cx="422392" cy="3382010"/>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 Placeholder 4">
            <a:extLst>
              <a:ext uri="{FF2B5EF4-FFF2-40B4-BE49-F238E27FC236}">
                <a16:creationId xmlns:a16="http://schemas.microsoft.com/office/drawing/2014/main" id="{C506B52B-2308-5FA2-F501-6FFB45CF17DA}"/>
              </a:ext>
            </a:extLst>
          </p:cNvPr>
          <p:cNvSpPr txBox="1">
            <a:spLocks/>
          </p:cNvSpPr>
          <p:nvPr/>
        </p:nvSpPr>
        <p:spPr>
          <a:xfrm>
            <a:off x="4098372" y="6420210"/>
            <a:ext cx="8093628" cy="437790"/>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dirty="0"/>
              <a:t>Domaine de la </a:t>
            </a:r>
            <a:r>
              <a:rPr lang="en-GB" sz="1000" dirty="0" err="1"/>
              <a:t>maladie</a:t>
            </a:r>
            <a:r>
              <a:rPr lang="en-GB" sz="1000" dirty="0"/>
              <a:t> : </a:t>
            </a:r>
            <a:r>
              <a:rPr lang="en-GB" sz="1000" dirty="0" err="1"/>
              <a:t>signes</a:t>
            </a:r>
            <a:r>
              <a:rPr lang="en-GB" sz="1000" dirty="0"/>
              <a:t> </a:t>
            </a:r>
            <a:r>
              <a:rPr lang="en-GB" sz="1000" dirty="0" err="1"/>
              <a:t>ou</a:t>
            </a:r>
            <a:r>
              <a:rPr lang="en-GB" sz="1000" dirty="0"/>
              <a:t> </a:t>
            </a:r>
            <a:r>
              <a:rPr lang="en-GB" sz="1000" dirty="0" err="1"/>
              <a:t>symptomes</a:t>
            </a:r>
            <a:r>
              <a:rPr lang="en-GB" sz="1000" dirty="0"/>
              <a:t>, </a:t>
            </a:r>
            <a:r>
              <a:rPr lang="en-GB" sz="1000" dirty="0" err="1"/>
              <a:t>ou</a:t>
            </a:r>
            <a:r>
              <a:rPr lang="en-GB" sz="1000" dirty="0"/>
              <a:t> </a:t>
            </a:r>
            <a:r>
              <a:rPr lang="en-GB" sz="1000" dirty="0" err="1"/>
              <a:t>QdV</a:t>
            </a:r>
            <a:r>
              <a:rPr lang="en-GB" sz="1000" dirty="0"/>
              <a:t>;          </a:t>
            </a:r>
            <a:r>
              <a:rPr lang="en-GB" sz="1000" dirty="0" err="1"/>
              <a:t>PtGA</a:t>
            </a:r>
            <a:r>
              <a:rPr lang="en-GB" sz="1000" dirty="0"/>
              <a:t>: Patient Global assessment of disease severity.  NRS Numerical rating scale </a:t>
            </a:r>
            <a:r>
              <a:rPr lang="en-US" sz="1000" dirty="0"/>
              <a:t>POEM, Patient-Oriented Eczema Measure; SCORAD, </a:t>
            </a:r>
            <a:r>
              <a:rPr lang="en-US" sz="1000" dirty="0" err="1"/>
              <a:t>SCORing</a:t>
            </a:r>
            <a:r>
              <a:rPr lang="en-US" sz="1000" dirty="0"/>
              <a:t> Atopic Dermatitis</a:t>
            </a:r>
            <a:br>
              <a:rPr lang="en-GB" sz="1000" dirty="0"/>
            </a:br>
            <a:r>
              <a:rPr lang="en-GB" sz="1000" baseline="30000" dirty="0" err="1"/>
              <a:t>a</a:t>
            </a:r>
            <a:r>
              <a:rPr lang="en-GB" sz="1000" dirty="0" err="1"/>
              <a:t>If</a:t>
            </a:r>
            <a:r>
              <a:rPr lang="en-GB" sz="1000" dirty="0"/>
              <a:t> the treatment is tolerated. </a:t>
            </a:r>
            <a:r>
              <a:rPr lang="en-GB" sz="1000" baseline="30000" dirty="0" err="1"/>
              <a:t>b</a:t>
            </a:r>
            <a:r>
              <a:rPr lang="en-GB" sz="1000" dirty="0" err="1"/>
              <a:t>Indicates</a:t>
            </a:r>
            <a:r>
              <a:rPr lang="en-GB" sz="1000" dirty="0"/>
              <a:t> an initial acceptable target, to be reached by 3 months at the latest. </a:t>
            </a:r>
            <a:r>
              <a:rPr lang="en-GB" sz="1000" baseline="30000" dirty="0" err="1"/>
              <a:t>c</a:t>
            </a:r>
            <a:r>
              <a:rPr lang="en-GB" sz="1000" dirty="0" err="1"/>
              <a:t>Indicates</a:t>
            </a:r>
            <a:r>
              <a:rPr lang="en-GB" sz="1000" dirty="0"/>
              <a:t> an optimal treatment target to be reached by 6 months</a:t>
            </a:r>
            <a:br>
              <a:rPr lang="en-GB" dirty="0"/>
            </a:br>
            <a:endParaRPr lang="da-DK" dirty="0">
              <a:solidFill>
                <a:schemeClr val="bg1"/>
              </a:solidFill>
            </a:endParaRPr>
          </a:p>
        </p:txBody>
      </p:sp>
      <p:graphicFrame>
        <p:nvGraphicFramePr>
          <p:cNvPr id="35" name="Table 4">
            <a:extLst>
              <a:ext uri="{FF2B5EF4-FFF2-40B4-BE49-F238E27FC236}">
                <a16:creationId xmlns:a16="http://schemas.microsoft.com/office/drawing/2014/main" id="{CAD9F43B-0A1C-0B62-3D1F-81759B9034AA}"/>
              </a:ext>
            </a:extLst>
          </p:cNvPr>
          <p:cNvGraphicFramePr>
            <a:graphicFrameLocks noGrp="1"/>
          </p:cNvGraphicFramePr>
          <p:nvPr>
            <p:extLst>
              <p:ext uri="{D42A27DB-BD31-4B8C-83A1-F6EECF244321}">
                <p14:modId xmlns:p14="http://schemas.microsoft.com/office/powerpoint/2010/main" val="3831609451"/>
              </p:ext>
            </p:extLst>
          </p:nvPr>
        </p:nvGraphicFramePr>
        <p:xfrm>
          <a:off x="1642710" y="4148124"/>
          <a:ext cx="8749596" cy="1997520"/>
        </p:xfrm>
        <a:graphic>
          <a:graphicData uri="http://schemas.openxmlformats.org/drawingml/2006/table">
            <a:tbl>
              <a:tblPr firstRow="1" bandRow="1">
                <a:tableStyleId>{21E4AEA4-8DFA-4A89-87EB-49C32662AFE0}</a:tableStyleId>
              </a:tblPr>
              <a:tblGrid>
                <a:gridCol w="2588908">
                  <a:extLst>
                    <a:ext uri="{9D8B030D-6E8A-4147-A177-3AD203B41FA5}">
                      <a16:colId xmlns:a16="http://schemas.microsoft.com/office/drawing/2014/main" val="2665811103"/>
                    </a:ext>
                  </a:extLst>
                </a:gridCol>
                <a:gridCol w="3080344">
                  <a:extLst>
                    <a:ext uri="{9D8B030D-6E8A-4147-A177-3AD203B41FA5}">
                      <a16:colId xmlns:a16="http://schemas.microsoft.com/office/drawing/2014/main" val="3877330649"/>
                    </a:ext>
                  </a:extLst>
                </a:gridCol>
                <a:gridCol w="3080344">
                  <a:extLst>
                    <a:ext uri="{9D8B030D-6E8A-4147-A177-3AD203B41FA5}">
                      <a16:colId xmlns:a16="http://schemas.microsoft.com/office/drawing/2014/main" val="3473917368"/>
                    </a:ext>
                  </a:extLst>
                </a:gridCol>
              </a:tblGrid>
              <a:tr h="216000">
                <a:tc>
                  <a:txBody>
                    <a:bodyPr/>
                    <a:lstStyle/>
                    <a:p>
                      <a:pPr algn="l"/>
                      <a:r>
                        <a:rPr lang="en-GB" sz="1400" dirty="0" err="1">
                          <a:solidFill>
                            <a:schemeClr val="tx1"/>
                          </a:solidFill>
                        </a:rPr>
                        <a:t>Objectifs</a:t>
                      </a:r>
                      <a:r>
                        <a:rPr lang="en-GB" sz="1400" dirty="0">
                          <a:solidFill>
                            <a:schemeClr val="tx1"/>
                          </a:solidFill>
                        </a:rPr>
                        <a:t> </a:t>
                      </a:r>
                      <a:r>
                        <a:rPr lang="en-GB" sz="1400" dirty="0" err="1">
                          <a:solidFill>
                            <a:schemeClr val="tx1"/>
                          </a:solidFill>
                        </a:rPr>
                        <a:t>cibles</a:t>
                      </a:r>
                      <a:endParaRPr lang="en-GB" sz="1400" dirty="0">
                        <a:solidFill>
                          <a:schemeClr val="tx1"/>
                        </a:solidFill>
                      </a:endParaRPr>
                    </a:p>
                  </a:txBody>
                  <a:tcPr marT="36000" marB="36000" anchor="ctr">
                    <a:solidFill>
                      <a:schemeClr val="accent4"/>
                    </a:solidFill>
                  </a:tcPr>
                </a:tc>
                <a:tc>
                  <a:txBody>
                    <a:bodyPr/>
                    <a:lstStyle/>
                    <a:p>
                      <a:pPr algn="ctr"/>
                      <a:r>
                        <a:rPr lang="en-GB" sz="1400" dirty="0">
                          <a:solidFill>
                            <a:schemeClr val="tx1"/>
                          </a:solidFill>
                        </a:rPr>
                        <a:t>3 </a:t>
                      </a:r>
                      <a:r>
                        <a:rPr lang="en-GB" sz="1400" dirty="0" err="1">
                          <a:solidFill>
                            <a:schemeClr val="tx1"/>
                          </a:solidFill>
                        </a:rPr>
                        <a:t>mois</a:t>
                      </a:r>
                      <a:r>
                        <a:rPr lang="en-GB" sz="1400" baseline="30000" dirty="0" err="1">
                          <a:solidFill>
                            <a:schemeClr val="tx1"/>
                          </a:solidFill>
                        </a:rPr>
                        <a:t>b</a:t>
                      </a:r>
                      <a:endParaRPr lang="en-GB" sz="1400" baseline="30000" dirty="0">
                        <a:solidFill>
                          <a:schemeClr val="tx1"/>
                        </a:solidFill>
                      </a:endParaRPr>
                    </a:p>
                  </a:txBody>
                  <a:tcPr marT="36000" marB="36000" anchor="ctr">
                    <a:solidFill>
                      <a:schemeClr val="accent4"/>
                    </a:solidFill>
                  </a:tcPr>
                </a:tc>
                <a:tc>
                  <a:txBody>
                    <a:bodyPr/>
                    <a:lstStyle/>
                    <a:p>
                      <a:pPr algn="ctr"/>
                      <a:r>
                        <a:rPr lang="en-GB" sz="1400" dirty="0">
                          <a:solidFill>
                            <a:schemeClr val="tx1"/>
                          </a:solidFill>
                        </a:rPr>
                        <a:t>6 </a:t>
                      </a:r>
                      <a:r>
                        <a:rPr lang="en-GB" sz="1400" dirty="0" err="1">
                          <a:solidFill>
                            <a:schemeClr val="tx1"/>
                          </a:solidFill>
                        </a:rPr>
                        <a:t>mois</a:t>
                      </a:r>
                      <a:r>
                        <a:rPr lang="en-GB" sz="1400" baseline="30000" dirty="0" err="1">
                          <a:solidFill>
                            <a:schemeClr val="tx1"/>
                          </a:solidFill>
                        </a:rPr>
                        <a:t>c</a:t>
                      </a:r>
                      <a:endParaRPr lang="en-GB" sz="1400" baseline="30000" dirty="0">
                        <a:solidFill>
                          <a:schemeClr val="tx1"/>
                        </a:solidFill>
                      </a:endParaRPr>
                    </a:p>
                  </a:txBody>
                  <a:tcPr marT="36000" marB="36000" anchor="ctr">
                    <a:solidFill>
                      <a:schemeClr val="accent4"/>
                    </a:solidFill>
                  </a:tcPr>
                </a:tc>
                <a:extLst>
                  <a:ext uri="{0D108BD9-81ED-4DB2-BD59-A6C34878D82A}">
                    <a16:rowId xmlns:a16="http://schemas.microsoft.com/office/drawing/2014/main" val="998434862"/>
                  </a:ext>
                </a:extLst>
              </a:tr>
              <a:tr h="216000">
                <a:tc>
                  <a:txBody>
                    <a:bodyPr/>
                    <a:lstStyle/>
                    <a:p>
                      <a:pPr algn="l"/>
                      <a:r>
                        <a:rPr lang="en-GB" sz="1400" b="1" err="1">
                          <a:solidFill>
                            <a:schemeClr val="tx1"/>
                          </a:solidFill>
                        </a:rPr>
                        <a:t>PtGA</a:t>
                      </a:r>
                      <a:r>
                        <a:rPr lang="en-GB" sz="1400" b="1">
                          <a:solidFill>
                            <a:schemeClr val="tx1"/>
                          </a:solidFill>
                        </a:rPr>
                        <a:t> (0–4)</a:t>
                      </a:r>
                    </a:p>
                  </a:txBody>
                  <a:tcPr marT="36000" marB="36000" anchor="ctr">
                    <a:solidFill>
                      <a:schemeClr val="accent4">
                        <a:lumMod val="60000"/>
                        <a:lumOff val="40000"/>
                      </a:schemeClr>
                    </a:solidFill>
                  </a:tcPr>
                </a:tc>
                <a:tc>
                  <a:txBody>
                    <a:bodyPr/>
                    <a:lstStyle/>
                    <a:p>
                      <a:pPr algn="ctr"/>
                      <a:r>
                        <a:rPr lang="en-GB" sz="1400" b="1" dirty="0" err="1">
                          <a:solidFill>
                            <a:schemeClr val="tx1"/>
                          </a:solidFill>
                        </a:rPr>
                        <a:t>Réduction</a:t>
                      </a:r>
                      <a:r>
                        <a:rPr lang="en-GB" sz="1400" b="1" dirty="0">
                          <a:solidFill>
                            <a:schemeClr val="tx1"/>
                          </a:solidFill>
                        </a:rPr>
                        <a:t> </a:t>
                      </a:r>
                      <a:r>
                        <a:rPr lang="en-GB" sz="1400" b="1" dirty="0" err="1">
                          <a:solidFill>
                            <a:schemeClr val="tx1"/>
                          </a:solidFill>
                        </a:rPr>
                        <a:t>d’au</a:t>
                      </a:r>
                      <a:r>
                        <a:rPr lang="en-GB" sz="1400" b="1" dirty="0">
                          <a:solidFill>
                            <a:schemeClr val="tx1"/>
                          </a:solidFill>
                        </a:rPr>
                        <a:t> </a:t>
                      </a:r>
                      <a:r>
                        <a:rPr lang="en-GB" sz="1400" b="1" dirty="0" err="1">
                          <a:solidFill>
                            <a:schemeClr val="tx1"/>
                          </a:solidFill>
                        </a:rPr>
                        <a:t>moins</a:t>
                      </a:r>
                      <a:r>
                        <a:rPr lang="en-GB" sz="1400" b="1" dirty="0">
                          <a:solidFill>
                            <a:schemeClr val="tx1"/>
                          </a:solidFill>
                        </a:rPr>
                        <a:t> 1 point</a:t>
                      </a:r>
                    </a:p>
                  </a:txBody>
                  <a:tcPr marT="36000" marB="36000" anchor="ctr">
                    <a:solidFill>
                      <a:schemeClr val="accent4">
                        <a:lumMod val="60000"/>
                        <a:lumOff val="40000"/>
                      </a:schemeClr>
                    </a:solidFill>
                  </a:tcPr>
                </a:tc>
                <a:tc>
                  <a:txBody>
                    <a:bodyPr/>
                    <a:lstStyle/>
                    <a:p>
                      <a:pPr algn="ctr"/>
                      <a:r>
                        <a:rPr lang="en-GB" sz="1400" b="1" dirty="0">
                          <a:solidFill>
                            <a:schemeClr val="tx1"/>
                          </a:solidFill>
                        </a:rPr>
                        <a:t>Score </a:t>
                      </a:r>
                      <a:r>
                        <a:rPr lang="en-GB" sz="1400" b="1" dirty="0" err="1">
                          <a:solidFill>
                            <a:schemeClr val="tx1"/>
                          </a:solidFill>
                        </a:rPr>
                        <a:t>absolu</a:t>
                      </a:r>
                      <a:r>
                        <a:rPr lang="en-GB" sz="1400" b="1" dirty="0">
                          <a:solidFill>
                            <a:schemeClr val="tx1"/>
                          </a:solidFill>
                        </a:rPr>
                        <a:t> ≤2</a:t>
                      </a:r>
                    </a:p>
                  </a:txBody>
                  <a:tcPr marT="36000" marB="36000" anchor="ctr">
                    <a:solidFill>
                      <a:schemeClr val="accent4">
                        <a:lumMod val="60000"/>
                        <a:lumOff val="40000"/>
                      </a:schemeClr>
                    </a:solidFill>
                  </a:tcPr>
                </a:tc>
                <a:extLst>
                  <a:ext uri="{0D108BD9-81ED-4DB2-BD59-A6C34878D82A}">
                    <a16:rowId xmlns:a16="http://schemas.microsoft.com/office/drawing/2014/main" val="1178192569"/>
                  </a:ext>
                </a:extLst>
              </a:tr>
              <a:tr h="216000">
                <a:tc>
                  <a:txBody>
                    <a:bodyPr/>
                    <a:lstStyle/>
                    <a:p>
                      <a:pPr algn="l"/>
                      <a:r>
                        <a:rPr lang="en-GB" sz="1400"/>
                        <a:t>EASI</a:t>
                      </a:r>
                    </a:p>
                  </a:txBody>
                  <a:tcPr marT="36000" marB="36000" anchor="ctr">
                    <a:solidFill>
                      <a:schemeClr val="accent1">
                        <a:lumMod val="40000"/>
                        <a:lumOff val="60000"/>
                      </a:schemeClr>
                    </a:solidFill>
                  </a:tcPr>
                </a:tc>
                <a:tc>
                  <a:txBody>
                    <a:bodyPr/>
                    <a:lstStyle/>
                    <a:p>
                      <a:pPr algn="ctr"/>
                      <a:r>
                        <a:rPr lang="en-GB" sz="1400"/>
                        <a:t>EASI 50</a:t>
                      </a:r>
                    </a:p>
                  </a:txBody>
                  <a:tcPr marT="36000" marB="36000" anchor="ctr">
                    <a:solidFill>
                      <a:schemeClr val="accent1">
                        <a:lumMod val="40000"/>
                        <a:lumOff val="60000"/>
                      </a:schemeClr>
                    </a:solidFill>
                  </a:tcPr>
                </a:tc>
                <a:tc>
                  <a:txBody>
                    <a:bodyPr/>
                    <a:lstStyle/>
                    <a:p>
                      <a:pPr algn="ctr"/>
                      <a:r>
                        <a:rPr lang="en-GB" sz="1400" dirty="0"/>
                        <a:t>EASI 75 </a:t>
                      </a:r>
                      <a:r>
                        <a:rPr lang="en-GB" sz="1400" dirty="0" err="1"/>
                        <a:t>ou</a:t>
                      </a:r>
                      <a:r>
                        <a:rPr lang="en-GB" sz="1400" dirty="0"/>
                        <a:t> EASI ≤7</a:t>
                      </a:r>
                    </a:p>
                  </a:txBody>
                  <a:tcPr marT="36000" marB="36000" anchor="ctr">
                    <a:solidFill>
                      <a:schemeClr val="accent1">
                        <a:lumMod val="40000"/>
                        <a:lumOff val="60000"/>
                      </a:schemeClr>
                    </a:solidFill>
                  </a:tcPr>
                </a:tc>
                <a:extLst>
                  <a:ext uri="{0D108BD9-81ED-4DB2-BD59-A6C34878D82A}">
                    <a16:rowId xmlns:a16="http://schemas.microsoft.com/office/drawing/2014/main" val="3181067371"/>
                  </a:ext>
                </a:extLst>
              </a:tr>
              <a:tr h="216000">
                <a:tc>
                  <a:txBody>
                    <a:bodyPr/>
                    <a:lstStyle/>
                    <a:p>
                      <a:pPr algn="l"/>
                      <a:r>
                        <a:rPr lang="en-GB" sz="1400"/>
                        <a:t>SCORAD</a:t>
                      </a:r>
                    </a:p>
                  </a:txBody>
                  <a:tcPr marT="36000" marB="36000" anchor="ctr">
                    <a:solidFill>
                      <a:schemeClr val="accent1">
                        <a:lumMod val="40000"/>
                        <a:lumOff val="60000"/>
                      </a:schemeClr>
                    </a:solidFill>
                  </a:tcPr>
                </a:tc>
                <a:tc>
                  <a:txBody>
                    <a:bodyPr/>
                    <a:lstStyle/>
                    <a:p>
                      <a:pPr algn="ctr"/>
                      <a:r>
                        <a:rPr lang="en-GB" sz="1400"/>
                        <a:t>SCORAD 50</a:t>
                      </a:r>
                    </a:p>
                  </a:txBody>
                  <a:tcPr marT="36000" marB="36000" anchor="ctr">
                    <a:solidFill>
                      <a:schemeClr val="accent1">
                        <a:lumMod val="40000"/>
                        <a:lumOff val="60000"/>
                      </a:schemeClr>
                    </a:solidFill>
                  </a:tcPr>
                </a:tc>
                <a:tc>
                  <a:txBody>
                    <a:bodyPr/>
                    <a:lstStyle/>
                    <a:p>
                      <a:pPr algn="ctr"/>
                      <a:r>
                        <a:rPr lang="en-GB" sz="1400" dirty="0"/>
                        <a:t>SCORAD 75 </a:t>
                      </a:r>
                      <a:r>
                        <a:rPr lang="en-GB" sz="1400" dirty="0" err="1"/>
                        <a:t>ou</a:t>
                      </a:r>
                      <a:r>
                        <a:rPr lang="en-GB" sz="1400" dirty="0"/>
                        <a:t> SCORAD ≤24</a:t>
                      </a:r>
                    </a:p>
                  </a:txBody>
                  <a:tcPr marT="36000" marB="36000" anchor="ctr">
                    <a:solidFill>
                      <a:schemeClr val="accent1">
                        <a:lumMod val="40000"/>
                        <a:lumOff val="60000"/>
                      </a:schemeClr>
                    </a:solidFill>
                  </a:tcPr>
                </a:tc>
                <a:extLst>
                  <a:ext uri="{0D108BD9-81ED-4DB2-BD59-A6C34878D82A}">
                    <a16:rowId xmlns:a16="http://schemas.microsoft.com/office/drawing/2014/main" val="2521531141"/>
                  </a:ext>
                </a:extLst>
              </a:tr>
              <a:tr h="216000">
                <a:tc>
                  <a:txBody>
                    <a:bodyPr/>
                    <a:lstStyle/>
                    <a:p>
                      <a:pPr algn="l"/>
                      <a:r>
                        <a:rPr lang="en-GB" sz="1400"/>
                        <a:t>Peak Pruritus NRS (0–10)</a:t>
                      </a:r>
                    </a:p>
                  </a:txBody>
                  <a:tcPr marT="36000" marB="36000" anchor="ctr">
                    <a:solidFill>
                      <a:schemeClr val="accent1">
                        <a:lumMod val="40000"/>
                        <a:lumOff val="60000"/>
                      </a:schemeClr>
                    </a:solidFill>
                  </a:tcPr>
                </a:tc>
                <a:tc>
                  <a:txBody>
                    <a:bodyPr/>
                    <a:lstStyle/>
                    <a:p>
                      <a:pPr algn="ctr"/>
                      <a:r>
                        <a:rPr lang="en-GB" sz="1400" dirty="0" err="1"/>
                        <a:t>Réduction</a:t>
                      </a:r>
                      <a:r>
                        <a:rPr lang="en-GB" sz="1400" dirty="0"/>
                        <a:t> </a:t>
                      </a:r>
                      <a:r>
                        <a:rPr lang="en-GB" sz="1400" dirty="0" err="1"/>
                        <a:t>d’au</a:t>
                      </a:r>
                      <a:r>
                        <a:rPr lang="en-GB" sz="1400" dirty="0"/>
                        <a:t> </a:t>
                      </a:r>
                      <a:r>
                        <a:rPr lang="en-GB" sz="1400" dirty="0" err="1"/>
                        <a:t>moins</a:t>
                      </a:r>
                      <a:r>
                        <a:rPr lang="en-GB" sz="1400" dirty="0"/>
                        <a:t> 3 points</a:t>
                      </a:r>
                    </a:p>
                  </a:txBody>
                  <a:tcPr marT="36000" marB="36000" anchor="ctr">
                    <a:solidFill>
                      <a:schemeClr val="accent1">
                        <a:lumMod val="40000"/>
                        <a:lumOff val="60000"/>
                      </a:schemeClr>
                    </a:solidFill>
                  </a:tcPr>
                </a:tc>
                <a:tc>
                  <a:txBody>
                    <a:bodyPr/>
                    <a:lstStyle/>
                    <a:p>
                      <a:pPr algn="ctr"/>
                      <a:r>
                        <a:rPr lang="en-GB" sz="1400" dirty="0"/>
                        <a:t>Score </a:t>
                      </a:r>
                      <a:r>
                        <a:rPr lang="en-GB" sz="1400" dirty="0" err="1"/>
                        <a:t>absolu</a:t>
                      </a:r>
                      <a:r>
                        <a:rPr lang="en-GB" sz="1400" dirty="0"/>
                        <a:t> ≤4</a:t>
                      </a:r>
                    </a:p>
                  </a:txBody>
                  <a:tcPr marT="36000" marB="36000" anchor="ctr">
                    <a:solidFill>
                      <a:schemeClr val="accent1">
                        <a:lumMod val="40000"/>
                        <a:lumOff val="60000"/>
                      </a:schemeClr>
                    </a:solidFill>
                  </a:tcPr>
                </a:tc>
                <a:extLst>
                  <a:ext uri="{0D108BD9-81ED-4DB2-BD59-A6C34878D82A}">
                    <a16:rowId xmlns:a16="http://schemas.microsoft.com/office/drawing/2014/main" val="2633981900"/>
                  </a:ext>
                </a:extLst>
              </a:tr>
              <a:tr h="216000">
                <a:tc>
                  <a:txBody>
                    <a:bodyPr/>
                    <a:lstStyle/>
                    <a:p>
                      <a:pPr algn="l"/>
                      <a:r>
                        <a:rPr lang="en-GB" sz="1400"/>
                        <a:t>DLQI</a:t>
                      </a:r>
                    </a:p>
                  </a:txBody>
                  <a:tcPr marT="36000" marB="36000" anchor="ctr">
                    <a:solidFill>
                      <a:schemeClr val="accent1">
                        <a:lumMod val="40000"/>
                        <a:lumOff val="60000"/>
                      </a:schemeClr>
                    </a:solidFill>
                  </a:tcPr>
                </a:tc>
                <a:tc>
                  <a:txBody>
                    <a:bodyPr/>
                    <a:lstStyle/>
                    <a:p>
                      <a:pPr algn="ctr"/>
                      <a:r>
                        <a:rPr lang="en-GB" sz="1400" dirty="0" err="1"/>
                        <a:t>Réduction</a:t>
                      </a:r>
                      <a:r>
                        <a:rPr lang="en-GB" sz="1400" dirty="0"/>
                        <a:t> </a:t>
                      </a:r>
                      <a:r>
                        <a:rPr lang="en-GB" sz="1400" dirty="0" err="1"/>
                        <a:t>d’au</a:t>
                      </a:r>
                      <a:r>
                        <a:rPr lang="en-GB" sz="1400" dirty="0"/>
                        <a:t> </a:t>
                      </a:r>
                      <a:r>
                        <a:rPr lang="en-GB" sz="1400" dirty="0" err="1"/>
                        <a:t>moins</a:t>
                      </a:r>
                      <a:r>
                        <a:rPr lang="en-GB" sz="1400" dirty="0"/>
                        <a:t> 4 points</a:t>
                      </a:r>
                    </a:p>
                  </a:txBody>
                  <a:tcPr marT="36000" marB="36000" anchor="ctr">
                    <a:solidFill>
                      <a:schemeClr val="accent1">
                        <a:lumMod val="40000"/>
                        <a:lumOff val="60000"/>
                      </a:schemeClr>
                    </a:solidFill>
                  </a:tcPr>
                </a:tc>
                <a:tc>
                  <a:txBody>
                    <a:bodyPr/>
                    <a:lstStyle/>
                    <a:p>
                      <a:pPr algn="ctr"/>
                      <a:r>
                        <a:rPr lang="en-GB" sz="1400" dirty="0"/>
                        <a:t>Score </a:t>
                      </a:r>
                      <a:r>
                        <a:rPr lang="en-GB" sz="1400" dirty="0" err="1"/>
                        <a:t>absolu</a:t>
                      </a:r>
                      <a:r>
                        <a:rPr lang="en-GB" sz="1400" dirty="0"/>
                        <a:t> ≤5</a:t>
                      </a:r>
                    </a:p>
                  </a:txBody>
                  <a:tcPr marT="36000" marB="36000" anchor="ctr">
                    <a:solidFill>
                      <a:schemeClr val="accent1">
                        <a:lumMod val="40000"/>
                        <a:lumOff val="60000"/>
                      </a:schemeClr>
                    </a:solidFill>
                  </a:tcPr>
                </a:tc>
                <a:extLst>
                  <a:ext uri="{0D108BD9-81ED-4DB2-BD59-A6C34878D82A}">
                    <a16:rowId xmlns:a16="http://schemas.microsoft.com/office/drawing/2014/main" val="2501170248"/>
                  </a:ext>
                </a:extLst>
              </a:tr>
              <a:tr h="216000">
                <a:tc>
                  <a:txBody>
                    <a:bodyPr/>
                    <a:lstStyle/>
                    <a:p>
                      <a:pPr algn="l"/>
                      <a:r>
                        <a:rPr lang="en-GB" sz="1400" dirty="0"/>
                        <a:t>POEM</a:t>
                      </a:r>
                    </a:p>
                  </a:txBody>
                  <a:tcPr marT="36000" marB="36000" anchor="ctr">
                    <a:solidFill>
                      <a:schemeClr val="accent1">
                        <a:lumMod val="40000"/>
                        <a:lumOff val="60000"/>
                      </a:schemeClr>
                    </a:solidFill>
                  </a:tcPr>
                </a:tc>
                <a:tc>
                  <a:txBody>
                    <a:bodyPr/>
                    <a:lstStyle/>
                    <a:p>
                      <a:pPr algn="ctr"/>
                      <a:r>
                        <a:rPr lang="en-GB" sz="1400" dirty="0" err="1"/>
                        <a:t>Réduction</a:t>
                      </a:r>
                      <a:r>
                        <a:rPr lang="en-GB" sz="1400" dirty="0"/>
                        <a:t> </a:t>
                      </a:r>
                      <a:r>
                        <a:rPr lang="en-GB" sz="1400" dirty="0" err="1"/>
                        <a:t>d’au</a:t>
                      </a:r>
                      <a:r>
                        <a:rPr lang="en-GB" sz="1400" dirty="0"/>
                        <a:t> </a:t>
                      </a:r>
                      <a:r>
                        <a:rPr lang="en-GB" sz="1400" dirty="0" err="1"/>
                        <a:t>moins</a:t>
                      </a:r>
                      <a:r>
                        <a:rPr lang="en-GB" sz="1400" dirty="0"/>
                        <a:t> 4 points</a:t>
                      </a:r>
                    </a:p>
                  </a:txBody>
                  <a:tcPr marT="36000" marB="36000" anchor="ctr">
                    <a:solidFill>
                      <a:schemeClr val="accent1">
                        <a:lumMod val="40000"/>
                        <a:lumOff val="60000"/>
                      </a:schemeClr>
                    </a:solidFill>
                  </a:tcPr>
                </a:tc>
                <a:tc>
                  <a:txBody>
                    <a:bodyPr/>
                    <a:lstStyle/>
                    <a:p>
                      <a:pPr algn="ctr"/>
                      <a:r>
                        <a:rPr lang="en-GB" sz="1400" dirty="0"/>
                        <a:t>Score </a:t>
                      </a:r>
                      <a:r>
                        <a:rPr lang="en-GB" sz="1400" dirty="0" err="1"/>
                        <a:t>absolu</a:t>
                      </a:r>
                      <a:r>
                        <a:rPr lang="en-GB" sz="1400" dirty="0"/>
                        <a:t> ≤7</a:t>
                      </a:r>
                    </a:p>
                  </a:txBody>
                  <a:tcPr marT="36000" marB="36000" anchor="ctr">
                    <a:solidFill>
                      <a:schemeClr val="accent1">
                        <a:lumMod val="40000"/>
                        <a:lumOff val="60000"/>
                      </a:schemeClr>
                    </a:solidFill>
                  </a:tcPr>
                </a:tc>
                <a:extLst>
                  <a:ext uri="{0D108BD9-81ED-4DB2-BD59-A6C34878D82A}">
                    <a16:rowId xmlns:a16="http://schemas.microsoft.com/office/drawing/2014/main" val="2850107948"/>
                  </a:ext>
                </a:extLst>
              </a:tr>
            </a:tbl>
          </a:graphicData>
        </a:graphic>
      </p:graphicFrame>
      <p:sp>
        <p:nvSpPr>
          <p:cNvPr id="36" name="ZoneTexte 35">
            <a:extLst>
              <a:ext uri="{FF2B5EF4-FFF2-40B4-BE49-F238E27FC236}">
                <a16:creationId xmlns:a16="http://schemas.microsoft.com/office/drawing/2014/main" id="{CADE72FA-FE04-560A-2FB6-15EDE561CEF9}"/>
              </a:ext>
            </a:extLst>
          </p:cNvPr>
          <p:cNvSpPr txBox="1"/>
          <p:nvPr/>
        </p:nvSpPr>
        <p:spPr>
          <a:xfrm>
            <a:off x="0" y="6611779"/>
            <a:ext cx="4083169" cy="246221"/>
          </a:xfrm>
          <a:prstGeom prst="rect">
            <a:avLst/>
          </a:prstGeom>
          <a:noFill/>
        </p:spPr>
        <p:txBody>
          <a:bodyPr wrap="none" rtlCol="0">
            <a:spAutoFit/>
          </a:bodyPr>
          <a:lstStyle/>
          <a:p>
            <a:r>
              <a:rPr lang="da-DK" sz="1000" dirty="0">
                <a:solidFill>
                  <a:schemeClr val="bg1"/>
                </a:solidFill>
              </a:rPr>
              <a:t>De </a:t>
            </a:r>
            <a:r>
              <a:rPr lang="da-DK" sz="1000" dirty="0" err="1">
                <a:solidFill>
                  <a:schemeClr val="bg1"/>
                </a:solidFill>
              </a:rPr>
              <a:t>Bruin</a:t>
            </a:r>
            <a:r>
              <a:rPr lang="da-DK" sz="1000" dirty="0">
                <a:solidFill>
                  <a:schemeClr val="bg1"/>
                </a:solidFill>
              </a:rPr>
              <a:t>-Weller M, et al. Acta </a:t>
            </a:r>
            <a:r>
              <a:rPr lang="da-DK" sz="1000" dirty="0" err="1">
                <a:solidFill>
                  <a:schemeClr val="bg1"/>
                </a:solidFill>
              </a:rPr>
              <a:t>Derm</a:t>
            </a:r>
            <a:r>
              <a:rPr lang="da-DK" sz="1000" dirty="0">
                <a:solidFill>
                  <a:schemeClr val="bg1"/>
                </a:solidFill>
              </a:rPr>
              <a:t> Venereol 2021;101:adv00402</a:t>
            </a:r>
            <a:endParaRPr lang="fr-FR" sz="1000" dirty="0"/>
          </a:p>
        </p:txBody>
      </p:sp>
    </p:spTree>
    <p:extLst>
      <p:ext uri="{BB962C8B-B14F-4D97-AF65-F5344CB8AC3E}">
        <p14:creationId xmlns:p14="http://schemas.microsoft.com/office/powerpoint/2010/main" val="3626750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D95259-48F2-DFC7-33B1-296B52736D82}"/>
              </a:ext>
            </a:extLst>
          </p:cNvPr>
          <p:cNvSpPr>
            <a:spLocks noGrp="1"/>
          </p:cNvSpPr>
          <p:nvPr>
            <p:ph type="title"/>
          </p:nvPr>
        </p:nvSpPr>
        <p:spPr/>
        <p:txBody>
          <a:bodyPr/>
          <a:lstStyle/>
          <a:p>
            <a:r>
              <a:rPr lang="fr-FR" dirty="0"/>
              <a:t>Populations particulières</a:t>
            </a:r>
          </a:p>
        </p:txBody>
      </p:sp>
      <p:sp>
        <p:nvSpPr>
          <p:cNvPr id="3" name="Espace réservé du contenu 2">
            <a:extLst>
              <a:ext uri="{FF2B5EF4-FFF2-40B4-BE49-F238E27FC236}">
                <a16:creationId xmlns:a16="http://schemas.microsoft.com/office/drawing/2014/main" id="{B068BBEE-9385-CCAC-373F-0D642ACF2296}"/>
              </a:ext>
            </a:extLst>
          </p:cNvPr>
          <p:cNvSpPr>
            <a:spLocks noGrp="1"/>
          </p:cNvSpPr>
          <p:nvPr>
            <p:ph idx="1"/>
          </p:nvPr>
        </p:nvSpPr>
        <p:spPr>
          <a:xfrm>
            <a:off x="1097280" y="2384927"/>
            <a:ext cx="10058400" cy="3760891"/>
          </a:xfrm>
        </p:spPr>
        <p:txBody>
          <a:bodyPr/>
          <a:lstStyle/>
          <a:p>
            <a:r>
              <a:rPr lang="fr-FR" b="1" dirty="0"/>
              <a:t>Longue liste de conditions influençant le choix thérapeutique</a:t>
            </a:r>
          </a:p>
          <a:p>
            <a:r>
              <a:rPr lang="fr-FR" dirty="0"/>
              <a:t>- Enfants et adolescents</a:t>
            </a:r>
          </a:p>
          <a:p>
            <a:r>
              <a:rPr lang="fr-FR" dirty="0"/>
              <a:t>- Grossesse et allaitement</a:t>
            </a:r>
          </a:p>
          <a:p>
            <a:r>
              <a:rPr lang="fr-FR" dirty="0"/>
              <a:t>- Insuffisance rénale ou hépatique</a:t>
            </a:r>
          </a:p>
          <a:p>
            <a:r>
              <a:rPr lang="fr-FR" dirty="0"/>
              <a:t>- Immunosuppression autre</a:t>
            </a:r>
          </a:p>
          <a:p>
            <a:r>
              <a:rPr lang="fr-FR" dirty="0"/>
              <a:t>- ATCD de néoplasie, thrombose, fragilité digestive, HSV/VZV, </a:t>
            </a:r>
          </a:p>
        </p:txBody>
      </p:sp>
    </p:spTree>
    <p:extLst>
      <p:ext uri="{BB962C8B-B14F-4D97-AF65-F5344CB8AC3E}">
        <p14:creationId xmlns:p14="http://schemas.microsoft.com/office/powerpoint/2010/main" val="3725044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E6F449-D288-E2D6-82DA-EF9FC16D2E23}"/>
              </a:ext>
            </a:extLst>
          </p:cNvPr>
          <p:cNvSpPr>
            <a:spLocks noGrp="1"/>
          </p:cNvSpPr>
          <p:nvPr>
            <p:ph type="title"/>
          </p:nvPr>
        </p:nvSpPr>
        <p:spPr/>
        <p:txBody>
          <a:bodyPr/>
          <a:lstStyle/>
          <a:p>
            <a:r>
              <a:rPr lang="fr-FR" dirty="0"/>
              <a:t>EADV </a:t>
            </a:r>
            <a:r>
              <a:rPr lang="fr-FR" dirty="0" err="1"/>
              <a:t>task</a:t>
            </a:r>
            <a:r>
              <a:rPr lang="fr-FR" dirty="0"/>
              <a:t> force 2020  </a:t>
            </a:r>
            <a:br>
              <a:rPr lang="fr-FR" dirty="0"/>
            </a:br>
            <a:r>
              <a:rPr lang="fr-FR" sz="1800" dirty="0" err="1"/>
              <a:t>Wollenberg</a:t>
            </a:r>
            <a:r>
              <a:rPr lang="fr-FR" sz="1800" dirty="0"/>
              <a:t> et al. JEADV 2020</a:t>
            </a:r>
          </a:p>
        </p:txBody>
      </p:sp>
      <p:pic>
        <p:nvPicPr>
          <p:cNvPr id="4" name="Picture 4">
            <a:extLst>
              <a:ext uri="{FF2B5EF4-FFF2-40B4-BE49-F238E27FC236}">
                <a16:creationId xmlns:a16="http://schemas.microsoft.com/office/drawing/2014/main" id="{D087CAE3-34DE-2DB6-316F-612B09773D21}"/>
              </a:ext>
            </a:extLst>
          </p:cNvPr>
          <p:cNvPicPr>
            <a:picLocks noChangeAspect="1"/>
          </p:cNvPicPr>
          <p:nvPr/>
        </p:nvPicPr>
        <p:blipFill>
          <a:blip r:embed="rId2"/>
          <a:stretch>
            <a:fillRect/>
          </a:stretch>
        </p:blipFill>
        <p:spPr>
          <a:xfrm>
            <a:off x="7643813" y="46522"/>
            <a:ext cx="4548187" cy="1833456"/>
          </a:xfrm>
          <a:prstGeom prst="rect">
            <a:avLst/>
          </a:prstGeom>
        </p:spPr>
      </p:pic>
      <p:pic>
        <p:nvPicPr>
          <p:cNvPr id="3" name="Picture 2">
            <a:extLst>
              <a:ext uri="{FF2B5EF4-FFF2-40B4-BE49-F238E27FC236}">
                <a16:creationId xmlns:a16="http://schemas.microsoft.com/office/drawing/2014/main" id="{54F3F1BD-C0D2-AF91-07EB-785B19CAF9C5}"/>
              </a:ext>
            </a:extLst>
          </p:cNvPr>
          <p:cNvPicPr>
            <a:picLocks noChangeAspect="1"/>
          </p:cNvPicPr>
          <p:nvPr/>
        </p:nvPicPr>
        <p:blipFill>
          <a:blip r:embed="rId3"/>
          <a:stretch>
            <a:fillRect/>
          </a:stretch>
        </p:blipFill>
        <p:spPr>
          <a:xfrm>
            <a:off x="1885950" y="1941374"/>
            <a:ext cx="8212596" cy="4411469"/>
          </a:xfrm>
          <a:prstGeom prst="rect">
            <a:avLst/>
          </a:prstGeom>
        </p:spPr>
      </p:pic>
      <p:sp>
        <p:nvSpPr>
          <p:cNvPr id="6" name="ZoneTexte 5">
            <a:extLst>
              <a:ext uri="{FF2B5EF4-FFF2-40B4-BE49-F238E27FC236}">
                <a16:creationId xmlns:a16="http://schemas.microsoft.com/office/drawing/2014/main" id="{0A671DDF-515D-224B-B281-3F3936715827}"/>
              </a:ext>
            </a:extLst>
          </p:cNvPr>
          <p:cNvSpPr txBox="1"/>
          <p:nvPr/>
        </p:nvSpPr>
        <p:spPr>
          <a:xfrm>
            <a:off x="995963" y="1977441"/>
            <a:ext cx="889987" cy="369332"/>
          </a:xfrm>
          <a:prstGeom prst="rect">
            <a:avLst/>
          </a:prstGeom>
          <a:solidFill>
            <a:schemeClr val="accent1">
              <a:lumMod val="60000"/>
              <a:lumOff val="40000"/>
            </a:schemeClr>
          </a:solidFill>
        </p:spPr>
        <p:txBody>
          <a:bodyPr wrap="none" rtlCol="0">
            <a:spAutoFit/>
          </a:bodyPr>
          <a:lstStyle/>
          <a:p>
            <a:r>
              <a:rPr lang="fr-FR" dirty="0"/>
              <a:t>Enfant</a:t>
            </a:r>
          </a:p>
        </p:txBody>
      </p:sp>
    </p:spTree>
    <p:extLst>
      <p:ext uri="{BB962C8B-B14F-4D97-AF65-F5344CB8AC3E}">
        <p14:creationId xmlns:p14="http://schemas.microsoft.com/office/powerpoint/2010/main" val="2904787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A3EF97-1044-4A90-74E1-1E62AEBFDC66}"/>
              </a:ext>
            </a:extLst>
          </p:cNvPr>
          <p:cNvSpPr>
            <a:spLocks noGrp="1"/>
          </p:cNvSpPr>
          <p:nvPr>
            <p:ph type="title"/>
          </p:nvPr>
        </p:nvSpPr>
        <p:spPr>
          <a:xfrm>
            <a:off x="1097280" y="286603"/>
            <a:ext cx="6506678" cy="1450757"/>
          </a:xfrm>
        </p:spPr>
        <p:txBody>
          <a:bodyPr>
            <a:normAutofit/>
          </a:bodyPr>
          <a:lstStyle/>
          <a:p>
            <a:r>
              <a:rPr lang="fr-FR" dirty="0"/>
              <a:t>JEADV 2022 – </a:t>
            </a:r>
            <a:r>
              <a:rPr lang="fr-FR" dirty="0" err="1"/>
              <a:t>EuroGuiDerm</a:t>
            </a:r>
            <a:br>
              <a:rPr lang="fr-FR" dirty="0"/>
            </a:br>
            <a:r>
              <a:rPr lang="fr-FR" sz="3100" dirty="0"/>
              <a:t>Guide de pratique européen</a:t>
            </a:r>
          </a:p>
        </p:txBody>
      </p:sp>
      <p:pic>
        <p:nvPicPr>
          <p:cNvPr id="4" name="Image 3">
            <a:extLst>
              <a:ext uri="{FF2B5EF4-FFF2-40B4-BE49-F238E27FC236}">
                <a16:creationId xmlns:a16="http://schemas.microsoft.com/office/drawing/2014/main" id="{D2E11778-FF98-4B72-29CA-AED9235C7406}"/>
              </a:ext>
            </a:extLst>
          </p:cNvPr>
          <p:cNvPicPr>
            <a:picLocks noChangeAspect="1"/>
          </p:cNvPicPr>
          <p:nvPr/>
        </p:nvPicPr>
        <p:blipFill>
          <a:blip r:embed="rId2"/>
          <a:stretch>
            <a:fillRect/>
          </a:stretch>
        </p:blipFill>
        <p:spPr>
          <a:xfrm>
            <a:off x="8221551" y="-11000"/>
            <a:ext cx="4607334" cy="1647121"/>
          </a:xfrm>
          <a:prstGeom prst="rect">
            <a:avLst/>
          </a:prstGeom>
          <a:ln>
            <a:noFill/>
          </a:ln>
        </p:spPr>
      </p:pic>
      <p:sp>
        <p:nvSpPr>
          <p:cNvPr id="9" name="ZoneTexte 8">
            <a:extLst>
              <a:ext uri="{FF2B5EF4-FFF2-40B4-BE49-F238E27FC236}">
                <a16:creationId xmlns:a16="http://schemas.microsoft.com/office/drawing/2014/main" id="{6D177F96-836D-70AB-75CB-FFCEB6E960D0}"/>
              </a:ext>
            </a:extLst>
          </p:cNvPr>
          <p:cNvSpPr txBox="1"/>
          <p:nvPr/>
        </p:nvSpPr>
        <p:spPr>
          <a:xfrm>
            <a:off x="8698832" y="2394284"/>
            <a:ext cx="3092115" cy="2893100"/>
          </a:xfrm>
          <a:prstGeom prst="rect">
            <a:avLst/>
          </a:prstGeom>
          <a:noFill/>
        </p:spPr>
        <p:txBody>
          <a:bodyPr wrap="square" rtlCol="0">
            <a:spAutoFit/>
          </a:bodyPr>
          <a:lstStyle/>
          <a:p>
            <a:pPr marL="285750" indent="-285750">
              <a:buFontTx/>
              <a:buChar char="-"/>
            </a:pPr>
            <a:r>
              <a:rPr lang="fr-FR" sz="1400" dirty="0"/>
              <a:t>Basé sur consensus d’expert</a:t>
            </a:r>
            <a:br>
              <a:rPr lang="fr-FR" sz="1400" dirty="0"/>
            </a:br>
            <a:r>
              <a:rPr lang="fr-FR" sz="1400" dirty="0"/>
              <a:t>  selon les données probantes</a:t>
            </a:r>
            <a:br>
              <a:rPr lang="fr-FR" sz="1400" dirty="0"/>
            </a:br>
            <a:endParaRPr lang="fr-FR" sz="1400" dirty="0"/>
          </a:p>
          <a:p>
            <a:pPr marL="285750" indent="-285750">
              <a:buFontTx/>
              <a:buChar char="-"/>
            </a:pPr>
            <a:r>
              <a:rPr lang="fr-FR" sz="1400" dirty="0"/>
              <a:t>Associée aux</a:t>
            </a:r>
            <a:r>
              <a:rPr lang="fr-FR" sz="1400" b="1" dirty="0"/>
              <a:t> approbations EUROPÉENNES en vigueur au moment de la publication</a:t>
            </a:r>
            <a:br>
              <a:rPr lang="fr-FR" sz="1400" dirty="0"/>
            </a:br>
            <a:r>
              <a:rPr lang="fr-FR" sz="1400" dirty="0"/>
              <a:t>ex : Présence de </a:t>
            </a:r>
            <a:r>
              <a:rPr lang="fr-FR" sz="1400" dirty="0" err="1"/>
              <a:t>Baricitinib</a:t>
            </a:r>
            <a:r>
              <a:rPr lang="fr-FR" sz="1400" dirty="0"/>
              <a:t> et absence de </a:t>
            </a:r>
            <a:r>
              <a:rPr lang="fr-FR" sz="1400" dirty="0" err="1"/>
              <a:t>Abrocitinib</a:t>
            </a:r>
            <a:br>
              <a:rPr lang="fr-FR" sz="1400" dirty="0"/>
            </a:br>
            <a:endParaRPr lang="fr-FR" sz="1400" dirty="0"/>
          </a:p>
          <a:p>
            <a:pPr marL="285750" indent="-285750">
              <a:buFontTx/>
              <a:buChar char="-"/>
            </a:pPr>
            <a:r>
              <a:rPr lang="fr-FR" sz="1400" dirty="0"/>
              <a:t>Belle revue des </a:t>
            </a:r>
            <a:r>
              <a:rPr lang="fr-FR" sz="1400" dirty="0" err="1"/>
              <a:t>MdA</a:t>
            </a:r>
            <a:r>
              <a:rPr lang="fr-FR" sz="1400" dirty="0"/>
              <a:t>, efficacité, innocuité, suivi</a:t>
            </a:r>
          </a:p>
          <a:p>
            <a:pPr marL="285750" indent="-285750">
              <a:buFontTx/>
              <a:buChar char="-"/>
            </a:pPr>
            <a:endParaRPr lang="fr-FR" sz="1400" dirty="0"/>
          </a:p>
          <a:p>
            <a:pPr marL="285750" indent="-285750">
              <a:buFontTx/>
              <a:buChar char="-"/>
            </a:pPr>
            <a:endParaRPr lang="fr-FR" sz="1400" dirty="0"/>
          </a:p>
        </p:txBody>
      </p:sp>
      <p:sp>
        <p:nvSpPr>
          <p:cNvPr id="10" name="ZoneTexte 9">
            <a:extLst>
              <a:ext uri="{FF2B5EF4-FFF2-40B4-BE49-F238E27FC236}">
                <a16:creationId xmlns:a16="http://schemas.microsoft.com/office/drawing/2014/main" id="{84FF8B30-3B54-BF23-D4B4-A1447AF8EAB6}"/>
              </a:ext>
            </a:extLst>
          </p:cNvPr>
          <p:cNvSpPr txBox="1"/>
          <p:nvPr/>
        </p:nvSpPr>
        <p:spPr>
          <a:xfrm>
            <a:off x="335308" y="1737360"/>
            <a:ext cx="2634054" cy="369332"/>
          </a:xfrm>
          <a:prstGeom prst="rect">
            <a:avLst/>
          </a:prstGeom>
          <a:solidFill>
            <a:schemeClr val="accent1">
              <a:lumMod val="60000"/>
              <a:lumOff val="40000"/>
            </a:schemeClr>
          </a:solidFill>
        </p:spPr>
        <p:txBody>
          <a:bodyPr wrap="none" rtlCol="0">
            <a:spAutoFit/>
          </a:bodyPr>
          <a:lstStyle/>
          <a:p>
            <a:r>
              <a:rPr lang="fr-FR" dirty="0"/>
              <a:t>Enfants et adolescents</a:t>
            </a:r>
          </a:p>
        </p:txBody>
      </p:sp>
      <p:pic>
        <p:nvPicPr>
          <p:cNvPr id="11" name="Image 10">
            <a:extLst>
              <a:ext uri="{FF2B5EF4-FFF2-40B4-BE49-F238E27FC236}">
                <a16:creationId xmlns:a16="http://schemas.microsoft.com/office/drawing/2014/main" id="{17937B88-E854-4AE7-1751-E7CB2B34A0CA}"/>
              </a:ext>
            </a:extLst>
          </p:cNvPr>
          <p:cNvPicPr>
            <a:picLocks noChangeAspect="1"/>
          </p:cNvPicPr>
          <p:nvPr/>
        </p:nvPicPr>
        <p:blipFill>
          <a:blip r:embed="rId3"/>
          <a:stretch>
            <a:fillRect/>
          </a:stretch>
        </p:blipFill>
        <p:spPr>
          <a:xfrm>
            <a:off x="8388266" y="5560035"/>
            <a:ext cx="3836124" cy="780607"/>
          </a:xfrm>
          <a:prstGeom prst="rect">
            <a:avLst/>
          </a:prstGeom>
        </p:spPr>
      </p:pic>
      <p:pic>
        <p:nvPicPr>
          <p:cNvPr id="3" name="Image 2">
            <a:extLst>
              <a:ext uri="{FF2B5EF4-FFF2-40B4-BE49-F238E27FC236}">
                <a16:creationId xmlns:a16="http://schemas.microsoft.com/office/drawing/2014/main" id="{1F3A7F84-5271-6D23-CB8D-847BB16035AD}"/>
              </a:ext>
            </a:extLst>
          </p:cNvPr>
          <p:cNvPicPr>
            <a:picLocks noChangeAspect="1"/>
          </p:cNvPicPr>
          <p:nvPr/>
        </p:nvPicPr>
        <p:blipFill>
          <a:blip r:embed="rId4"/>
          <a:stretch>
            <a:fillRect/>
          </a:stretch>
        </p:blipFill>
        <p:spPr>
          <a:xfrm>
            <a:off x="430250" y="2113923"/>
            <a:ext cx="7958016" cy="4064709"/>
          </a:xfrm>
          <a:prstGeom prst="rect">
            <a:avLst/>
          </a:prstGeom>
        </p:spPr>
      </p:pic>
    </p:spTree>
    <p:extLst>
      <p:ext uri="{BB962C8B-B14F-4D97-AF65-F5344CB8AC3E}">
        <p14:creationId xmlns:p14="http://schemas.microsoft.com/office/powerpoint/2010/main" val="4275710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923FD2-BF27-A9DC-0C29-BEC435A7EA3D}"/>
              </a:ext>
            </a:extLst>
          </p:cNvPr>
          <p:cNvSpPr>
            <a:spLocks noGrp="1"/>
          </p:cNvSpPr>
          <p:nvPr>
            <p:ph type="title"/>
          </p:nvPr>
        </p:nvSpPr>
        <p:spPr/>
        <p:txBody>
          <a:bodyPr/>
          <a:lstStyle/>
          <a:p>
            <a:r>
              <a:rPr lang="fr-FR" dirty="0"/>
              <a:t>Guide de pratique canadien</a:t>
            </a:r>
          </a:p>
        </p:txBody>
      </p:sp>
      <p:pic>
        <p:nvPicPr>
          <p:cNvPr id="4" name="Image 3">
            <a:extLst>
              <a:ext uri="{FF2B5EF4-FFF2-40B4-BE49-F238E27FC236}">
                <a16:creationId xmlns:a16="http://schemas.microsoft.com/office/drawing/2014/main" id="{0E28D9A9-418F-5E17-91B2-0AB7E536EBB9}"/>
              </a:ext>
            </a:extLst>
          </p:cNvPr>
          <p:cNvPicPr>
            <a:picLocks noChangeAspect="1"/>
          </p:cNvPicPr>
          <p:nvPr/>
        </p:nvPicPr>
        <p:blipFill>
          <a:blip r:embed="rId2"/>
          <a:stretch>
            <a:fillRect/>
          </a:stretch>
        </p:blipFill>
        <p:spPr>
          <a:xfrm>
            <a:off x="2281989" y="2040540"/>
            <a:ext cx="6946232" cy="4223682"/>
          </a:xfrm>
          <a:prstGeom prst="rect">
            <a:avLst/>
          </a:prstGeom>
        </p:spPr>
      </p:pic>
    </p:spTree>
    <p:extLst>
      <p:ext uri="{BB962C8B-B14F-4D97-AF65-F5344CB8AC3E}">
        <p14:creationId xmlns:p14="http://schemas.microsoft.com/office/powerpoint/2010/main" val="333595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1DE232-692D-BB41-C53C-CCE233C3977D}"/>
              </a:ext>
            </a:extLst>
          </p:cNvPr>
          <p:cNvSpPr>
            <a:spLocks noGrp="1"/>
          </p:cNvSpPr>
          <p:nvPr>
            <p:ph type="title"/>
          </p:nvPr>
        </p:nvSpPr>
        <p:spPr>
          <a:xfrm>
            <a:off x="1097280" y="286603"/>
            <a:ext cx="10058400" cy="1229375"/>
          </a:xfrm>
        </p:spPr>
        <p:txBody>
          <a:bodyPr>
            <a:normAutofit/>
          </a:bodyPr>
          <a:lstStyle/>
          <a:p>
            <a:r>
              <a:rPr lang="fr-FR" dirty="0"/>
              <a:t>Populations particulières</a:t>
            </a:r>
            <a:br>
              <a:rPr lang="fr-FR" dirty="0"/>
            </a:br>
            <a:r>
              <a:rPr lang="fr-FR" sz="2700" dirty="0" err="1"/>
              <a:t>EuroGuiDerm</a:t>
            </a:r>
            <a:r>
              <a:rPr lang="fr-FR" sz="2700" dirty="0"/>
              <a:t> – JEADV 2022</a:t>
            </a:r>
          </a:p>
        </p:txBody>
      </p:sp>
      <p:pic>
        <p:nvPicPr>
          <p:cNvPr id="4" name="Image 3">
            <a:extLst>
              <a:ext uri="{FF2B5EF4-FFF2-40B4-BE49-F238E27FC236}">
                <a16:creationId xmlns:a16="http://schemas.microsoft.com/office/drawing/2014/main" id="{7F92F7D1-79E9-818E-5E6F-CBFD8FF0825A}"/>
              </a:ext>
            </a:extLst>
          </p:cNvPr>
          <p:cNvPicPr>
            <a:picLocks noChangeAspect="1"/>
          </p:cNvPicPr>
          <p:nvPr/>
        </p:nvPicPr>
        <p:blipFill>
          <a:blip r:embed="rId2"/>
          <a:stretch>
            <a:fillRect/>
          </a:stretch>
        </p:blipFill>
        <p:spPr>
          <a:xfrm>
            <a:off x="255663" y="3136014"/>
            <a:ext cx="11680674" cy="1701242"/>
          </a:xfrm>
          <a:prstGeom prst="rect">
            <a:avLst/>
          </a:prstGeom>
        </p:spPr>
      </p:pic>
      <p:pic>
        <p:nvPicPr>
          <p:cNvPr id="5" name="Image 4">
            <a:extLst>
              <a:ext uri="{FF2B5EF4-FFF2-40B4-BE49-F238E27FC236}">
                <a16:creationId xmlns:a16="http://schemas.microsoft.com/office/drawing/2014/main" id="{061BCA62-5B7F-4820-0716-862C7A5C182E}"/>
              </a:ext>
            </a:extLst>
          </p:cNvPr>
          <p:cNvPicPr>
            <a:picLocks noChangeAspect="1"/>
          </p:cNvPicPr>
          <p:nvPr/>
        </p:nvPicPr>
        <p:blipFill>
          <a:blip r:embed="rId3"/>
          <a:stretch>
            <a:fillRect/>
          </a:stretch>
        </p:blipFill>
        <p:spPr>
          <a:xfrm>
            <a:off x="255663" y="2610762"/>
            <a:ext cx="11719770" cy="556098"/>
          </a:xfrm>
          <a:prstGeom prst="rect">
            <a:avLst/>
          </a:prstGeom>
        </p:spPr>
      </p:pic>
      <p:pic>
        <p:nvPicPr>
          <p:cNvPr id="6" name="Image 5">
            <a:extLst>
              <a:ext uri="{FF2B5EF4-FFF2-40B4-BE49-F238E27FC236}">
                <a16:creationId xmlns:a16="http://schemas.microsoft.com/office/drawing/2014/main" id="{103A4B42-4D11-7777-A691-825A42DC2913}"/>
              </a:ext>
            </a:extLst>
          </p:cNvPr>
          <p:cNvPicPr>
            <a:picLocks noChangeAspect="1"/>
          </p:cNvPicPr>
          <p:nvPr/>
        </p:nvPicPr>
        <p:blipFill>
          <a:blip r:embed="rId4"/>
          <a:stretch>
            <a:fillRect/>
          </a:stretch>
        </p:blipFill>
        <p:spPr>
          <a:xfrm>
            <a:off x="3829022" y="5362508"/>
            <a:ext cx="3836124" cy="780607"/>
          </a:xfrm>
          <a:prstGeom prst="rect">
            <a:avLst/>
          </a:prstGeom>
        </p:spPr>
      </p:pic>
      <p:sp>
        <p:nvSpPr>
          <p:cNvPr id="7" name="ZoneTexte 6">
            <a:extLst>
              <a:ext uri="{FF2B5EF4-FFF2-40B4-BE49-F238E27FC236}">
                <a16:creationId xmlns:a16="http://schemas.microsoft.com/office/drawing/2014/main" id="{76BEAA04-DD2C-06FC-4715-A2E31BC3D801}"/>
              </a:ext>
            </a:extLst>
          </p:cNvPr>
          <p:cNvSpPr txBox="1"/>
          <p:nvPr/>
        </p:nvSpPr>
        <p:spPr>
          <a:xfrm>
            <a:off x="144379" y="6521116"/>
            <a:ext cx="1978427" cy="246221"/>
          </a:xfrm>
          <a:prstGeom prst="rect">
            <a:avLst/>
          </a:prstGeom>
          <a:noFill/>
        </p:spPr>
        <p:txBody>
          <a:bodyPr wrap="none" rtlCol="0">
            <a:spAutoFit/>
          </a:bodyPr>
          <a:lstStyle/>
          <a:p>
            <a:r>
              <a:rPr lang="fr-FR" sz="1000" dirty="0" err="1">
                <a:solidFill>
                  <a:schemeClr val="bg1"/>
                </a:solidFill>
              </a:rPr>
              <a:t>Wollenberg</a:t>
            </a:r>
            <a:r>
              <a:rPr lang="fr-FR" sz="1000" dirty="0">
                <a:solidFill>
                  <a:schemeClr val="bg1"/>
                </a:solidFill>
              </a:rPr>
              <a:t> el al, JEADV 2022</a:t>
            </a:r>
          </a:p>
        </p:txBody>
      </p:sp>
    </p:spTree>
    <p:extLst>
      <p:ext uri="{BB962C8B-B14F-4D97-AF65-F5344CB8AC3E}">
        <p14:creationId xmlns:p14="http://schemas.microsoft.com/office/powerpoint/2010/main" val="1351310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87C39F-FCCD-2A5C-78C2-98F1AA5C8109}"/>
              </a:ext>
            </a:extLst>
          </p:cNvPr>
          <p:cNvSpPr>
            <a:spLocks noGrp="1"/>
          </p:cNvSpPr>
          <p:nvPr>
            <p:ph type="title"/>
          </p:nvPr>
        </p:nvSpPr>
        <p:spPr>
          <a:xfrm>
            <a:off x="1097280" y="286604"/>
            <a:ext cx="10058400" cy="1048608"/>
          </a:xfrm>
        </p:spPr>
        <p:txBody>
          <a:bodyPr/>
          <a:lstStyle/>
          <a:p>
            <a:r>
              <a:rPr lang="fr-FR" dirty="0"/>
              <a:t>Généralités</a:t>
            </a:r>
          </a:p>
        </p:txBody>
      </p:sp>
      <p:sp>
        <p:nvSpPr>
          <p:cNvPr id="3" name="Espace réservé du contenu 2">
            <a:extLst>
              <a:ext uri="{FF2B5EF4-FFF2-40B4-BE49-F238E27FC236}">
                <a16:creationId xmlns:a16="http://schemas.microsoft.com/office/drawing/2014/main" id="{0952CDE6-E147-D50A-9EA5-C741089FDC2B}"/>
              </a:ext>
            </a:extLst>
          </p:cNvPr>
          <p:cNvSpPr>
            <a:spLocks noGrp="1"/>
          </p:cNvSpPr>
          <p:nvPr>
            <p:ph idx="1"/>
          </p:nvPr>
        </p:nvSpPr>
        <p:spPr>
          <a:xfrm>
            <a:off x="10492740" y="5943600"/>
            <a:ext cx="1325880" cy="346597"/>
          </a:xfrm>
        </p:spPr>
        <p:txBody>
          <a:bodyPr>
            <a:normAutofit fontScale="85000" lnSpcReduction="10000"/>
          </a:bodyPr>
          <a:lstStyle/>
          <a:p>
            <a:r>
              <a:rPr lang="fr-FR" dirty="0"/>
              <a:t>- </a:t>
            </a:r>
          </a:p>
        </p:txBody>
      </p:sp>
      <p:graphicFrame>
        <p:nvGraphicFramePr>
          <p:cNvPr id="5" name="Table 6">
            <a:extLst>
              <a:ext uri="{FF2B5EF4-FFF2-40B4-BE49-F238E27FC236}">
                <a16:creationId xmlns:a16="http://schemas.microsoft.com/office/drawing/2014/main" id="{19D02383-CA5D-BF7C-1A74-8D9837C7CF19}"/>
              </a:ext>
            </a:extLst>
          </p:cNvPr>
          <p:cNvGraphicFramePr>
            <a:graphicFrameLocks/>
          </p:cNvGraphicFramePr>
          <p:nvPr>
            <p:custDataLst>
              <p:tags r:id="rId1"/>
            </p:custDataLst>
            <p:extLst>
              <p:ext uri="{D42A27DB-BD31-4B8C-83A1-F6EECF244321}">
                <p14:modId xmlns:p14="http://schemas.microsoft.com/office/powerpoint/2010/main" val="248232425"/>
              </p:ext>
            </p:extLst>
          </p:nvPr>
        </p:nvGraphicFramePr>
        <p:xfrm>
          <a:off x="496093" y="1547451"/>
          <a:ext cx="11199813" cy="3777539"/>
        </p:xfrm>
        <a:graphic>
          <a:graphicData uri="http://schemas.openxmlformats.org/drawingml/2006/table">
            <a:tbl>
              <a:tblPr firstRow="1" bandRow="1">
                <a:tableStyleId>{3B4B98B0-60AC-42C2-AFA5-B58CD77FA1E5}</a:tableStyleId>
              </a:tblPr>
              <a:tblGrid>
                <a:gridCol w="1600987">
                  <a:extLst>
                    <a:ext uri="{9D8B030D-6E8A-4147-A177-3AD203B41FA5}">
                      <a16:colId xmlns:a16="http://schemas.microsoft.com/office/drawing/2014/main" val="1413082312"/>
                    </a:ext>
                  </a:extLst>
                </a:gridCol>
                <a:gridCol w="2379323">
                  <a:extLst>
                    <a:ext uri="{9D8B030D-6E8A-4147-A177-3AD203B41FA5}">
                      <a16:colId xmlns:a16="http://schemas.microsoft.com/office/drawing/2014/main" val="765153260"/>
                    </a:ext>
                  </a:extLst>
                </a:gridCol>
                <a:gridCol w="2379323">
                  <a:extLst>
                    <a:ext uri="{9D8B030D-6E8A-4147-A177-3AD203B41FA5}">
                      <a16:colId xmlns:a16="http://schemas.microsoft.com/office/drawing/2014/main" val="3499102015"/>
                    </a:ext>
                  </a:extLst>
                </a:gridCol>
                <a:gridCol w="2379323">
                  <a:extLst>
                    <a:ext uri="{9D8B030D-6E8A-4147-A177-3AD203B41FA5}">
                      <a16:colId xmlns:a16="http://schemas.microsoft.com/office/drawing/2014/main" val="1422725605"/>
                    </a:ext>
                  </a:extLst>
                </a:gridCol>
                <a:gridCol w="2460857">
                  <a:extLst>
                    <a:ext uri="{9D8B030D-6E8A-4147-A177-3AD203B41FA5}">
                      <a16:colId xmlns:a16="http://schemas.microsoft.com/office/drawing/2014/main" val="1428489775"/>
                    </a:ext>
                  </a:extLst>
                </a:gridCol>
              </a:tblGrid>
              <a:tr h="338282">
                <a:tc>
                  <a:txBody>
                    <a:bodyPr/>
                    <a:lstStyle/>
                    <a:p>
                      <a:endParaRPr lang="fr-CA" sz="1100" noProof="0" dirty="0">
                        <a:latin typeface="+mn-lt"/>
                      </a:endParaRPr>
                    </a:p>
                  </a:txBody>
                  <a:tcPr>
                    <a:lnR w="12700" cap="flat" cmpd="sng" algn="ctr">
                      <a:solidFill>
                        <a:schemeClr val="accent2"/>
                      </a:solidFill>
                      <a:prstDash val="solid"/>
                      <a:round/>
                      <a:headEnd type="none" w="med" len="med"/>
                      <a:tailEnd type="none" w="med" len="med"/>
                    </a:lnR>
                  </a:tcPr>
                </a:tc>
                <a:tc>
                  <a:txBody>
                    <a:bodyPr/>
                    <a:lstStyle/>
                    <a:p>
                      <a:pPr algn="ctr"/>
                      <a:r>
                        <a:rPr lang="fr-CA" sz="1100" noProof="0" dirty="0">
                          <a:latin typeface="+mn-lt"/>
                        </a:rPr>
                        <a:t>Dupilumab</a:t>
                      </a:r>
                      <a:r>
                        <a:rPr lang="fr-CA" sz="1100" baseline="30000" noProof="0" dirty="0">
                          <a:latin typeface="+mn-lt"/>
                        </a:rPr>
                        <a:t>2,6</a:t>
                      </a:r>
                      <a:endParaRPr lang="fr-CA" sz="1100" noProof="0" dirty="0">
                        <a:latin typeface="+mn-lt"/>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ctr"/>
                      <a:r>
                        <a:rPr lang="fr-CA" sz="1100" noProof="0" dirty="0">
                          <a:latin typeface="+mn-lt"/>
                        </a:rPr>
                        <a:t>Tralokinumab</a:t>
                      </a:r>
                      <a:r>
                        <a:rPr lang="fr-CA" sz="1100" baseline="30000" noProof="0" dirty="0">
                          <a:latin typeface="+mn-lt"/>
                        </a:rPr>
                        <a:t>3</a:t>
                      </a:r>
                      <a:endParaRPr lang="fr-CA" sz="1100" noProof="0" dirty="0">
                        <a:latin typeface="+mn-lt"/>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ctr"/>
                      <a:r>
                        <a:rPr lang="fr-CA" sz="1100" noProof="0" dirty="0"/>
                        <a:t>Abrocitinib</a:t>
                      </a:r>
                      <a:r>
                        <a:rPr lang="fr-CA" sz="1100" baseline="30000" noProof="0" dirty="0"/>
                        <a:t>4</a:t>
                      </a:r>
                      <a:endParaRPr lang="fr-CA" sz="1100" noProof="0" dirty="0">
                        <a:latin typeface="+mn-lt"/>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100" noProof="0" dirty="0"/>
                        <a:t>Upadacitinib</a:t>
                      </a:r>
                      <a:r>
                        <a:rPr lang="fr-CA" sz="1100" baseline="30000" noProof="0" dirty="0"/>
                        <a:t>5</a:t>
                      </a:r>
                      <a:endParaRPr lang="fr-CA" sz="1100" baseline="30000" noProof="0" dirty="0">
                        <a:latin typeface="+mn-lt"/>
                      </a:endParaRPr>
                    </a:p>
                  </a:txBody>
                  <a:tcPr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084025618"/>
                  </a:ext>
                </a:extLst>
              </a:tr>
              <a:tr h="1774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noProof="0" dirty="0">
                          <a:latin typeface="+mn-lt"/>
                        </a:rPr>
                        <a:t>Insuffisance rénale</a:t>
                      </a:r>
                    </a:p>
                  </a:txBody>
                  <a:tcPr anchor="ctr">
                    <a:lnR w="12700" cap="flat" cmpd="sng" algn="ctr">
                      <a:solidFill>
                        <a:schemeClr val="accent2"/>
                      </a:solidFill>
                      <a:prstDash val="solid"/>
                      <a:round/>
                      <a:headEnd type="none" w="med" len="med"/>
                      <a:tailEnd type="none" w="med" len="med"/>
                    </a:lnR>
                  </a:tcPr>
                </a:tc>
                <a:tc>
                  <a:txBody>
                    <a:bodyPr/>
                    <a:lstStyle/>
                    <a:p>
                      <a:pPr marL="0" indent="0">
                        <a:buFont typeface="Arial" panose="020B0604020202020204" pitchFamily="34" charset="0"/>
                        <a:buNone/>
                      </a:pPr>
                      <a:r>
                        <a:rPr lang="fr-FR" sz="1050" dirty="0"/>
                        <a:t>Pas d’ajustement</a:t>
                      </a:r>
                      <a:br>
                        <a:rPr lang="fr-FR" sz="1050" dirty="0"/>
                      </a:br>
                      <a:r>
                        <a:rPr lang="fr-FR" sz="1050" dirty="0"/>
                        <a:t>Usage décrit chez insuffisant rénaux terminaux et dialysés</a:t>
                      </a:r>
                      <a:r>
                        <a:rPr lang="fr-FR" sz="1050" baseline="30000" dirty="0"/>
                        <a:t>1</a:t>
                      </a:r>
                      <a:endParaRPr lang="fr-FR" sz="1050"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indent="0">
                        <a:buFont typeface="Arial" panose="020B0604020202020204" pitchFamily="34" charset="0"/>
                        <a:buNone/>
                      </a:pPr>
                      <a:r>
                        <a:rPr lang="fr-FR" sz="1050" dirty="0"/>
                        <a:t>Pas de métabolisme par cette voie</a:t>
                      </a:r>
                      <a:br>
                        <a:rPr lang="fr-FR" sz="1050" dirty="0"/>
                      </a:br>
                      <a:r>
                        <a:rPr lang="fr-FR" sz="1050" dirty="0"/>
                        <a:t>Pas d’ajustement IR </a:t>
                      </a:r>
                      <a:r>
                        <a:rPr lang="fr-FR" sz="1050" dirty="0" err="1"/>
                        <a:t>légere</a:t>
                      </a:r>
                      <a:r>
                        <a:rPr lang="fr-FR" sz="1050" dirty="0"/>
                        <a:t> et modérée.</a:t>
                      </a:r>
                      <a:br>
                        <a:rPr lang="fr-FR" sz="1050" dirty="0"/>
                      </a:br>
                      <a:r>
                        <a:rPr lang="fr-FR" sz="1050" dirty="0"/>
                        <a:t>Peu de données pour IR sévère</a:t>
                      </a:r>
                      <a:br>
                        <a:rPr lang="fr-FR" sz="1050" dirty="0"/>
                      </a:br>
                      <a:endParaRPr lang="fr-FR" sz="1050"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indent="0">
                        <a:buFont typeface="Arial" panose="020B0604020202020204" pitchFamily="34" charset="0"/>
                        <a:buNone/>
                      </a:pPr>
                      <a:r>
                        <a:rPr lang="fr-FR" sz="1050" b="1" dirty="0"/>
                        <a:t>Ajustement de dose nécessaire</a:t>
                      </a:r>
                      <a:br>
                        <a:rPr lang="fr-FR" sz="1050" dirty="0"/>
                      </a:br>
                      <a:r>
                        <a:rPr lang="fr-FR" sz="1050" dirty="0"/>
                        <a:t>Léger (</a:t>
                      </a:r>
                      <a:r>
                        <a:rPr lang="fr-FR" sz="1050" dirty="0" err="1"/>
                        <a:t>ClCr</a:t>
                      </a:r>
                      <a:r>
                        <a:rPr lang="fr-FR" sz="1050" dirty="0"/>
                        <a:t> 60-90) : Nil</a:t>
                      </a:r>
                      <a:br>
                        <a:rPr lang="fr-FR" sz="1050" dirty="0"/>
                      </a:br>
                      <a:r>
                        <a:rPr lang="fr-FR" sz="1050" dirty="0"/>
                        <a:t>Modéré (ClCr30-60) :  ½ dose</a:t>
                      </a:r>
                      <a:br>
                        <a:rPr lang="fr-FR" sz="1050" dirty="0"/>
                      </a:br>
                      <a:r>
                        <a:rPr lang="fr-FR" sz="900" dirty="0"/>
                        <a:t>    ex : 200mg</a:t>
                      </a:r>
                      <a:r>
                        <a:rPr lang="fr-FR" sz="900" dirty="0">
                          <a:sym typeface="Wingdings" pitchFamily="2" charset="2"/>
                        </a:rPr>
                        <a:t> 100mg, 100mg  50mg)</a:t>
                      </a:r>
                      <a:br>
                        <a:rPr lang="fr-FR" sz="1050" dirty="0">
                          <a:sym typeface="Wingdings" pitchFamily="2" charset="2"/>
                        </a:rPr>
                      </a:br>
                      <a:r>
                        <a:rPr lang="fr-FR" sz="1050" dirty="0">
                          <a:sym typeface="Wingdings" pitchFamily="2" charset="2"/>
                        </a:rPr>
                        <a:t>Sévère (</a:t>
                      </a:r>
                      <a:r>
                        <a:rPr lang="fr-FR" sz="1050" dirty="0" err="1">
                          <a:sym typeface="Wingdings" pitchFamily="2" charset="2"/>
                        </a:rPr>
                        <a:t>ClCr</a:t>
                      </a:r>
                      <a:r>
                        <a:rPr lang="fr-FR" sz="1050" dirty="0">
                          <a:sym typeface="Wingdings" pitchFamily="2" charset="2"/>
                        </a:rPr>
                        <a:t>&lt;30) : 1/2dose</a:t>
                      </a:r>
                      <a:br>
                        <a:rPr lang="fr-FR" sz="1050" dirty="0">
                          <a:sym typeface="Wingdings" pitchFamily="2" charset="2"/>
                        </a:rPr>
                      </a:br>
                      <a:br>
                        <a:rPr lang="fr-FR" sz="1050" dirty="0">
                          <a:sym typeface="Wingdings" pitchFamily="2" charset="2"/>
                        </a:rPr>
                      </a:br>
                      <a:r>
                        <a:rPr lang="fr-FR" sz="1050" dirty="0">
                          <a:sym typeface="Wingdings" pitchFamily="2" charset="2"/>
                        </a:rPr>
                        <a:t>Non étudié chez les dialysés </a:t>
                      </a:r>
                      <a:endParaRPr lang="fr-FR" sz="1050"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indent="0">
                        <a:buFont typeface="Arial" panose="020B0604020202020204" pitchFamily="34" charset="0"/>
                        <a:buNone/>
                      </a:pPr>
                      <a:r>
                        <a:rPr lang="fr-FR" sz="1050" b="1" dirty="0"/>
                        <a:t>Ajustement de dose nécessaire</a:t>
                      </a:r>
                      <a:br>
                        <a:rPr lang="fr-FR" sz="1050" dirty="0"/>
                      </a:br>
                      <a:r>
                        <a:rPr lang="fr-FR" sz="1050" dirty="0"/>
                        <a:t>- IR sévère (</a:t>
                      </a:r>
                      <a:r>
                        <a:rPr lang="fr-FR" sz="1050" dirty="0" err="1"/>
                        <a:t>ClCr</a:t>
                      </a:r>
                      <a:r>
                        <a:rPr lang="fr-FR" sz="1050" dirty="0"/>
                        <a:t> 15-30) : </a:t>
                      </a:r>
                      <a:br>
                        <a:rPr lang="fr-FR" sz="1050" dirty="0"/>
                      </a:br>
                      <a:r>
                        <a:rPr lang="fr-FR" sz="1050" dirty="0"/>
                        <a:t>             15mg PO die maximum</a:t>
                      </a:r>
                      <a:br>
                        <a:rPr lang="fr-FR" sz="1050" dirty="0"/>
                      </a:br>
                      <a:br>
                        <a:rPr lang="fr-FR" sz="1050" dirty="0"/>
                      </a:br>
                      <a:r>
                        <a:rPr lang="fr-FR" sz="1050" dirty="0"/>
                        <a:t>- IR terminale (</a:t>
                      </a:r>
                      <a:r>
                        <a:rPr lang="fr-FR" sz="1050" dirty="0" err="1"/>
                        <a:t>ClCr</a:t>
                      </a:r>
                      <a:r>
                        <a:rPr lang="fr-FR" sz="1050" dirty="0"/>
                        <a:t>&lt;15) : non étudié</a:t>
                      </a:r>
                    </a:p>
                  </a:txBody>
                  <a:tcPr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4205265145"/>
                  </a:ext>
                </a:extLst>
              </a:tr>
              <a:tr h="269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noProof="0" dirty="0">
                          <a:solidFill>
                            <a:schemeClr val="tx1"/>
                          </a:solidFill>
                          <a:latin typeface="+mn-lt"/>
                        </a:rPr>
                        <a:t>Insuffisance hépatique</a:t>
                      </a:r>
                      <a:endParaRPr lang="fr-CA" sz="1050" noProof="0" dirty="0">
                        <a:latin typeface="+mn-lt"/>
                      </a:endParaRPr>
                    </a:p>
                  </a:txBody>
                  <a:tcPr anchor="ctr">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Pas de </a:t>
                      </a:r>
                      <a:r>
                        <a:rPr lang="fr-CA" sz="1050" noProof="0" dirty="0" err="1">
                          <a:latin typeface="+mn-lt"/>
                        </a:rPr>
                        <a:t>donnnées</a:t>
                      </a:r>
                      <a:r>
                        <a:rPr lang="fr-CA" sz="1050" noProof="0" dirty="0">
                          <a:latin typeface="+mn-lt"/>
                        </a:rPr>
                        <a:t> disponibles en insuffisance hépatique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Non métabolisé par cette voie</a:t>
                      </a:r>
                      <a:br>
                        <a:rPr lang="fr-CA" sz="1050" noProof="0" dirty="0">
                          <a:latin typeface="+mn-lt"/>
                        </a:rPr>
                      </a:br>
                      <a:r>
                        <a:rPr lang="fr-CA" sz="1050" noProof="0" dirty="0">
                          <a:latin typeface="+mn-lt"/>
                          <a:sym typeface="Wingdings" pitchFamily="2" charset="2"/>
                        </a:rPr>
                        <a:t> pas de </a:t>
                      </a:r>
                      <a:r>
                        <a:rPr lang="fr-CA" sz="1050" noProof="0" dirty="0">
                          <a:latin typeface="+mn-lt"/>
                        </a:rPr>
                        <a:t> C-I si </a:t>
                      </a:r>
                      <a:r>
                        <a:rPr lang="fr-CA" sz="1050" noProof="0" dirty="0" err="1">
                          <a:latin typeface="+mn-lt"/>
                        </a:rPr>
                        <a:t>insuff</a:t>
                      </a:r>
                      <a:r>
                        <a:rPr lang="fr-CA" sz="1050" noProof="0" dirty="0">
                          <a:latin typeface="+mn-lt"/>
                        </a:rPr>
                        <a:t> </a:t>
                      </a:r>
                      <a:r>
                        <a:rPr lang="fr-CA" sz="1050" noProof="0" dirty="0" err="1">
                          <a:latin typeface="+mn-lt"/>
                        </a:rPr>
                        <a:t>légere</a:t>
                      </a:r>
                      <a:r>
                        <a:rPr lang="fr-CA" sz="1050" noProof="0" dirty="0">
                          <a:latin typeface="+mn-lt"/>
                        </a:rPr>
                        <a:t> (CHILD A)</a:t>
                      </a:r>
                      <a:br>
                        <a:rPr lang="fr-CA" sz="1050" noProof="0" dirty="0">
                          <a:latin typeface="+mn-lt"/>
                        </a:rPr>
                      </a:br>
                      <a:r>
                        <a:rPr lang="fr-CA" sz="1050" noProof="0" dirty="0">
                          <a:latin typeface="+mn-lt"/>
                        </a:rPr>
                        <a:t>Peu de données chez insuffisant modérée ou graves (CHILD B-C)</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b="1" noProof="0" dirty="0">
                          <a:latin typeface="+mn-lt"/>
                        </a:rPr>
                        <a:t>Pas d’ajustement </a:t>
                      </a:r>
                      <a:r>
                        <a:rPr lang="fr-CA" sz="1050" noProof="0" dirty="0">
                          <a:latin typeface="+mn-lt"/>
                        </a:rPr>
                        <a:t>de dose chez insuffisance </a:t>
                      </a:r>
                      <a:r>
                        <a:rPr lang="fr-CA" sz="1050" noProof="0" dirty="0" err="1">
                          <a:latin typeface="+mn-lt"/>
                        </a:rPr>
                        <a:t>légere</a:t>
                      </a:r>
                      <a:r>
                        <a:rPr lang="fr-CA" sz="1050" noProof="0" dirty="0">
                          <a:latin typeface="+mn-lt"/>
                        </a:rPr>
                        <a:t> (CHILD A) ou modérée (CHILD B).</a:t>
                      </a:r>
                      <a:br>
                        <a:rPr lang="fr-CA" sz="1050" noProof="0" dirty="0">
                          <a:latin typeface="+mn-lt"/>
                        </a:rPr>
                      </a:br>
                      <a:br>
                        <a:rPr lang="fr-CA" sz="1050" noProof="0" dirty="0">
                          <a:latin typeface="+mn-lt"/>
                        </a:rPr>
                      </a:br>
                      <a:r>
                        <a:rPr lang="fr-CA" sz="1050" noProof="0" dirty="0">
                          <a:latin typeface="+mn-lt"/>
                        </a:rPr>
                        <a:t>Non étudiée chez insuffisance sévère (CHILD C)</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b="1" noProof="0" dirty="0">
                          <a:latin typeface="+mn-lt"/>
                        </a:rPr>
                        <a:t>Pas d’ajustement </a:t>
                      </a:r>
                      <a:r>
                        <a:rPr lang="fr-CA" sz="1050" noProof="0" dirty="0">
                          <a:latin typeface="+mn-lt"/>
                        </a:rPr>
                        <a:t>de dose chez insuffisance </a:t>
                      </a:r>
                      <a:r>
                        <a:rPr lang="fr-CA" sz="1050" noProof="0" dirty="0" err="1">
                          <a:latin typeface="+mn-lt"/>
                        </a:rPr>
                        <a:t>légere</a:t>
                      </a:r>
                      <a:r>
                        <a:rPr lang="fr-CA" sz="1050" noProof="0" dirty="0">
                          <a:latin typeface="+mn-lt"/>
                        </a:rPr>
                        <a:t> (CHILD A) ou modérée (CHILD B).</a:t>
                      </a:r>
                      <a:br>
                        <a:rPr lang="fr-CA" sz="1050" noProof="0" dirty="0">
                          <a:latin typeface="+mn-lt"/>
                        </a:rPr>
                      </a:br>
                      <a:endParaRPr lang="fr-CA" sz="1050" noProof="0" dirty="0">
                        <a:latin typeface="+mn-lt"/>
                      </a:endParaRPr>
                    </a:p>
                    <a:p>
                      <a:r>
                        <a:rPr lang="fr-CA" sz="1050" noProof="0" dirty="0">
                          <a:latin typeface="+mn-lt"/>
                        </a:rPr>
                        <a:t>Non étudié chez insuffisance hépatique sévère (CHILD C)</a:t>
                      </a:r>
                    </a:p>
                  </a:txBody>
                  <a:tcPr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48689526"/>
                  </a:ext>
                </a:extLst>
              </a:tr>
              <a:tr h="612836">
                <a:tc>
                  <a:txBody>
                    <a:bodyPr/>
                    <a:lstStyle/>
                    <a:p>
                      <a:r>
                        <a:rPr lang="fr-CA" sz="1050" noProof="0" dirty="0">
                          <a:latin typeface="+mn-lt"/>
                        </a:rPr>
                        <a:t>ATCD de néoplasie, thrombose veineuse, maladie coronarienne</a:t>
                      </a:r>
                    </a:p>
                  </a:txBody>
                  <a:tcPr anchor="ctr">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Rapport de cas en cancer</a:t>
                      </a:r>
                      <a:br>
                        <a:rPr lang="fr-CA" sz="1050" noProof="0" dirty="0">
                          <a:latin typeface="+mn-lt"/>
                        </a:rPr>
                      </a:br>
                      <a:r>
                        <a:rPr lang="fr-CA" sz="1050" noProof="0" dirty="0">
                          <a:latin typeface="+mn-lt"/>
                        </a:rPr>
                        <a:t>Données limitées</a:t>
                      </a:r>
                      <a:br>
                        <a:rPr lang="fr-CA" sz="1050" noProof="0" dirty="0">
                          <a:latin typeface="+mn-lt"/>
                        </a:rPr>
                      </a:br>
                      <a:r>
                        <a:rPr lang="fr-CA" sz="1050" noProof="0" dirty="0">
                          <a:latin typeface="+mn-lt"/>
                        </a:rPr>
                        <a:t>MCAS, TVP : pas de C-I</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Non étudié chez pt néo &lt; 5ans</a:t>
                      </a:r>
                      <a:br>
                        <a:rPr lang="fr-CA" sz="1050" noProof="0" dirty="0">
                          <a:latin typeface="+mn-lt"/>
                        </a:rPr>
                      </a:br>
                      <a:r>
                        <a:rPr lang="fr-CA" sz="1050" noProof="0" dirty="0">
                          <a:latin typeface="+mn-lt"/>
                        </a:rPr>
                        <a:t>MCAS, TVP : pas de C-I</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C-I relative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fr-CA" sz="1050" noProof="0" dirty="0">
                          <a:latin typeface="+mn-lt"/>
                        </a:rPr>
                        <a:t>C-I relative</a:t>
                      </a:r>
                    </a:p>
                  </a:txBody>
                  <a:tcPr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951885081"/>
                  </a:ext>
                </a:extLst>
              </a:tr>
            </a:tbl>
          </a:graphicData>
        </a:graphic>
      </p:graphicFrame>
      <p:sp>
        <p:nvSpPr>
          <p:cNvPr id="6" name="ZoneTexte 5">
            <a:extLst>
              <a:ext uri="{FF2B5EF4-FFF2-40B4-BE49-F238E27FC236}">
                <a16:creationId xmlns:a16="http://schemas.microsoft.com/office/drawing/2014/main" id="{3FBF131D-B9C4-4FFD-E4CA-BDBEA1873E10}"/>
              </a:ext>
            </a:extLst>
          </p:cNvPr>
          <p:cNvSpPr txBox="1"/>
          <p:nvPr/>
        </p:nvSpPr>
        <p:spPr>
          <a:xfrm>
            <a:off x="276726" y="6472989"/>
            <a:ext cx="8507457" cy="615553"/>
          </a:xfrm>
          <a:prstGeom prst="rect">
            <a:avLst/>
          </a:prstGeom>
          <a:noFill/>
        </p:spPr>
        <p:txBody>
          <a:bodyPr wrap="none" rtlCol="0">
            <a:spAutoFit/>
          </a:bodyPr>
          <a:lstStyle/>
          <a:p>
            <a:r>
              <a:rPr lang="fr-FR" sz="800" dirty="0">
                <a:solidFill>
                  <a:schemeClr val="bg1"/>
                </a:solidFill>
              </a:rPr>
              <a:t>1: </a:t>
            </a:r>
            <a:r>
              <a:rPr lang="fr-CA" sz="800" dirty="0" err="1">
                <a:solidFill>
                  <a:schemeClr val="bg1"/>
                </a:solidFill>
                <a:effectLst/>
                <a:latin typeface="URWPalladioL"/>
              </a:rPr>
              <a:t>Foti</a:t>
            </a:r>
            <a:r>
              <a:rPr lang="fr-CA" sz="800" dirty="0">
                <a:solidFill>
                  <a:schemeClr val="bg1"/>
                </a:solidFill>
                <a:effectLst/>
                <a:latin typeface="URWPalladioL"/>
              </a:rPr>
              <a:t>, C et al.. </a:t>
            </a:r>
            <a:r>
              <a:rPr lang="fr-CA" sz="800" dirty="0" err="1">
                <a:solidFill>
                  <a:schemeClr val="bg1"/>
                </a:solidFill>
                <a:effectLst/>
                <a:latin typeface="URWPalladioL"/>
              </a:rPr>
              <a:t>Treatment</a:t>
            </a:r>
            <a:r>
              <a:rPr lang="fr-CA" sz="800" dirty="0">
                <a:solidFill>
                  <a:schemeClr val="bg1"/>
                </a:solidFill>
                <a:effectLst/>
                <a:latin typeface="URWPalladioL"/>
              </a:rPr>
              <a:t> of </a:t>
            </a:r>
            <a:r>
              <a:rPr lang="fr-CA" sz="800" dirty="0" err="1">
                <a:solidFill>
                  <a:schemeClr val="bg1"/>
                </a:solidFill>
                <a:effectLst/>
                <a:latin typeface="URWPalladioL"/>
              </a:rPr>
              <a:t>Severe</a:t>
            </a:r>
            <a:r>
              <a:rPr lang="fr-CA" sz="800" dirty="0">
                <a:solidFill>
                  <a:schemeClr val="bg1"/>
                </a:solidFill>
                <a:effectLst/>
                <a:latin typeface="URWPalladioL"/>
              </a:rPr>
              <a:t> </a:t>
            </a:r>
            <a:r>
              <a:rPr lang="fr-CA" sz="800" dirty="0" err="1">
                <a:solidFill>
                  <a:schemeClr val="bg1"/>
                </a:solidFill>
                <a:effectLst/>
                <a:latin typeface="URWPalladioL"/>
              </a:rPr>
              <a:t>Atopic</a:t>
            </a:r>
            <a:r>
              <a:rPr lang="fr-CA" sz="800" dirty="0">
                <a:solidFill>
                  <a:schemeClr val="bg1"/>
                </a:solidFill>
                <a:effectLst/>
                <a:latin typeface="URWPalladioL"/>
              </a:rPr>
              <a:t> </a:t>
            </a:r>
            <a:r>
              <a:rPr lang="fr-CA" sz="800" dirty="0" err="1">
                <a:solidFill>
                  <a:schemeClr val="bg1"/>
                </a:solidFill>
                <a:effectLst/>
                <a:latin typeface="URWPalladioL"/>
              </a:rPr>
              <a:t>Dermatitis</a:t>
            </a:r>
            <a:r>
              <a:rPr lang="fr-CA" sz="800" dirty="0">
                <a:solidFill>
                  <a:schemeClr val="bg1"/>
                </a:solidFill>
                <a:effectLst/>
                <a:latin typeface="URWPalladioL"/>
              </a:rPr>
              <a:t> </a:t>
            </a:r>
            <a:r>
              <a:rPr lang="fr-CA" sz="800" dirty="0" err="1">
                <a:solidFill>
                  <a:schemeClr val="bg1"/>
                </a:solidFill>
                <a:effectLst/>
                <a:latin typeface="URWPalladioL"/>
              </a:rPr>
              <a:t>with</a:t>
            </a:r>
            <a:r>
              <a:rPr lang="fr-CA" sz="800" dirty="0">
                <a:solidFill>
                  <a:schemeClr val="bg1"/>
                </a:solidFill>
                <a:effectLst/>
                <a:latin typeface="URWPalladioL"/>
              </a:rPr>
              <a:t> </a:t>
            </a:r>
            <a:r>
              <a:rPr lang="fr-CA" sz="800" dirty="0" err="1">
                <a:solidFill>
                  <a:schemeClr val="bg1"/>
                </a:solidFill>
                <a:effectLst/>
                <a:latin typeface="URWPalladioL"/>
              </a:rPr>
              <a:t>Dupilumab</a:t>
            </a:r>
            <a:r>
              <a:rPr lang="fr-CA" sz="800" dirty="0">
                <a:solidFill>
                  <a:schemeClr val="bg1"/>
                </a:solidFill>
                <a:effectLst/>
                <a:latin typeface="URWPalladioL"/>
              </a:rPr>
              <a:t> in </a:t>
            </a:r>
            <a:r>
              <a:rPr lang="fr-CA" sz="800" dirty="0" err="1">
                <a:solidFill>
                  <a:schemeClr val="bg1"/>
                </a:solidFill>
                <a:effectLst/>
                <a:latin typeface="URWPalladioL"/>
              </a:rPr>
              <a:t>Three</a:t>
            </a:r>
            <a:r>
              <a:rPr lang="fr-CA" sz="800" dirty="0">
                <a:solidFill>
                  <a:schemeClr val="bg1"/>
                </a:solidFill>
                <a:effectLst/>
                <a:latin typeface="URWPalladioL"/>
              </a:rPr>
              <a:t> Patients </a:t>
            </a:r>
            <a:r>
              <a:rPr lang="fr-CA" sz="800" dirty="0" err="1">
                <a:solidFill>
                  <a:schemeClr val="bg1"/>
                </a:solidFill>
                <a:effectLst/>
                <a:latin typeface="URWPalladioL"/>
              </a:rPr>
              <a:t>with</a:t>
            </a:r>
            <a:r>
              <a:rPr lang="fr-CA" sz="800" dirty="0">
                <a:solidFill>
                  <a:schemeClr val="bg1"/>
                </a:solidFill>
                <a:effectLst/>
                <a:latin typeface="URWPalladioL"/>
              </a:rPr>
              <a:t> </a:t>
            </a:r>
            <a:r>
              <a:rPr lang="fr-CA" sz="800" dirty="0" err="1">
                <a:solidFill>
                  <a:schemeClr val="bg1"/>
                </a:solidFill>
                <a:effectLst/>
                <a:latin typeface="URWPalladioL"/>
              </a:rPr>
              <a:t>Renal</a:t>
            </a:r>
            <a:r>
              <a:rPr lang="fr-CA" sz="800" dirty="0">
                <a:solidFill>
                  <a:schemeClr val="bg1"/>
                </a:solidFill>
                <a:effectLst/>
                <a:latin typeface="URWPalladioL"/>
              </a:rPr>
              <a:t> </a:t>
            </a:r>
            <a:r>
              <a:rPr lang="fr-CA" sz="800" dirty="0" err="1">
                <a:solidFill>
                  <a:schemeClr val="bg1"/>
                </a:solidFill>
                <a:effectLst/>
                <a:latin typeface="URWPalladioL"/>
              </a:rPr>
              <a:t>Diseases</a:t>
            </a:r>
            <a:r>
              <a:rPr lang="fr-CA" sz="800" dirty="0">
                <a:solidFill>
                  <a:schemeClr val="bg1"/>
                </a:solidFill>
                <a:effectLst/>
                <a:latin typeface="URWPalladioL"/>
              </a:rPr>
              <a:t>. </a:t>
            </a:r>
            <a:r>
              <a:rPr lang="fr-CA" sz="800" i="1" dirty="0">
                <a:solidFill>
                  <a:schemeClr val="bg1"/>
                </a:solidFill>
                <a:effectLst/>
                <a:latin typeface="URWPalladioL"/>
              </a:rPr>
              <a:t>Life </a:t>
            </a:r>
            <a:r>
              <a:rPr lang="fr-CA" sz="800" b="1" dirty="0">
                <a:solidFill>
                  <a:schemeClr val="bg1"/>
                </a:solidFill>
                <a:effectLst/>
                <a:latin typeface="URWPalladioL"/>
              </a:rPr>
              <a:t>2022</a:t>
            </a:r>
            <a:r>
              <a:rPr lang="fr-CA" sz="800" dirty="0">
                <a:solidFill>
                  <a:schemeClr val="bg1"/>
                </a:solidFill>
                <a:effectLst/>
                <a:latin typeface="URWPalladioL"/>
              </a:rPr>
              <a:t>,</a:t>
            </a:r>
            <a:r>
              <a:rPr lang="fr-CA" sz="800" i="1" dirty="0">
                <a:solidFill>
                  <a:schemeClr val="bg1"/>
                </a:solidFill>
                <a:effectLst/>
                <a:latin typeface="URWPalladioL"/>
              </a:rPr>
              <a:t>12</a:t>
            </a:r>
            <a:r>
              <a:rPr lang="fr-CA" sz="800" dirty="0">
                <a:solidFill>
                  <a:schemeClr val="bg1"/>
                </a:solidFill>
                <a:effectLst/>
                <a:latin typeface="URWPalladioL"/>
              </a:rPr>
              <a:t>,2002.   </a:t>
            </a:r>
            <a:r>
              <a:rPr lang="fr-CA" sz="800" dirty="0">
                <a:solidFill>
                  <a:schemeClr val="bg1"/>
                </a:solidFill>
                <a:latin typeface="URWPalladioL"/>
              </a:rPr>
              <a:t>2: </a:t>
            </a:r>
            <a:r>
              <a:rPr lang="fr-CA" sz="800" dirty="0" err="1">
                <a:solidFill>
                  <a:schemeClr val="bg1"/>
                </a:solidFill>
                <a:latin typeface="URWPalladioL"/>
              </a:rPr>
              <a:t>Gooderham</a:t>
            </a:r>
            <a:r>
              <a:rPr lang="fr-CA" sz="800" dirty="0">
                <a:solidFill>
                  <a:schemeClr val="bg1"/>
                </a:solidFill>
                <a:latin typeface="URWPalladioL"/>
              </a:rPr>
              <a:t> et al 2018 JAAD 6: </a:t>
            </a:r>
            <a:r>
              <a:rPr lang="fr-CA" sz="800" dirty="0" err="1">
                <a:solidFill>
                  <a:schemeClr val="bg1"/>
                </a:solidFill>
                <a:latin typeface="URWPalladioL"/>
              </a:rPr>
              <a:t>Yosipovitch</a:t>
            </a:r>
            <a:r>
              <a:rPr lang="fr-CA" sz="800" dirty="0">
                <a:solidFill>
                  <a:schemeClr val="bg1"/>
                </a:solidFill>
                <a:latin typeface="URWPalladioL"/>
              </a:rPr>
              <a:t> et al. </a:t>
            </a:r>
            <a:r>
              <a:rPr lang="fr-CA" sz="800" dirty="0" err="1">
                <a:solidFill>
                  <a:schemeClr val="bg1"/>
                </a:solidFill>
                <a:latin typeface="URWPalladioL"/>
              </a:rPr>
              <a:t>Actadermatol</a:t>
            </a:r>
            <a:r>
              <a:rPr lang="fr-CA" sz="800" dirty="0">
                <a:solidFill>
                  <a:schemeClr val="bg1"/>
                </a:solidFill>
                <a:latin typeface="URWPalladioL"/>
              </a:rPr>
              <a:t> 2019</a:t>
            </a:r>
            <a:br>
              <a:rPr lang="fr-CA" sz="800" dirty="0">
                <a:solidFill>
                  <a:schemeClr val="bg1"/>
                </a:solidFill>
                <a:effectLst/>
                <a:latin typeface="URWPalladioL"/>
              </a:rPr>
            </a:br>
            <a:r>
              <a:rPr lang="fr-CA" sz="800" dirty="0">
                <a:solidFill>
                  <a:schemeClr val="bg1"/>
                </a:solidFill>
                <a:effectLst/>
                <a:latin typeface="URWPalladioL"/>
              </a:rPr>
              <a:t>Monographies de produit de </a:t>
            </a:r>
            <a:r>
              <a:rPr lang="fr-CA" sz="800" dirty="0" err="1">
                <a:solidFill>
                  <a:schemeClr val="bg1"/>
                </a:solidFill>
                <a:effectLst/>
                <a:latin typeface="URWPalladioL"/>
              </a:rPr>
              <a:t>Dupilumab</a:t>
            </a:r>
            <a:r>
              <a:rPr lang="fr-CA" sz="800" dirty="0">
                <a:solidFill>
                  <a:schemeClr val="bg1"/>
                </a:solidFill>
                <a:effectLst/>
                <a:latin typeface="URWPalladioL"/>
              </a:rPr>
              <a:t>, </a:t>
            </a:r>
            <a:r>
              <a:rPr lang="fr-CA" sz="800" dirty="0" err="1">
                <a:solidFill>
                  <a:schemeClr val="bg1"/>
                </a:solidFill>
                <a:effectLst/>
                <a:latin typeface="URWPalladioL"/>
              </a:rPr>
              <a:t>Tralokinumab</a:t>
            </a:r>
            <a:r>
              <a:rPr lang="fr-CA" sz="800" dirty="0">
                <a:solidFill>
                  <a:schemeClr val="bg1"/>
                </a:solidFill>
                <a:effectLst/>
                <a:latin typeface="URWPalladioL"/>
              </a:rPr>
              <a:t>, </a:t>
            </a:r>
            <a:r>
              <a:rPr lang="fr-CA" sz="800" dirty="0" err="1">
                <a:solidFill>
                  <a:schemeClr val="bg1"/>
                </a:solidFill>
                <a:effectLst/>
                <a:latin typeface="URWPalladioL"/>
              </a:rPr>
              <a:t>Abrocitinib</a:t>
            </a:r>
            <a:r>
              <a:rPr lang="fr-CA" sz="800" dirty="0">
                <a:solidFill>
                  <a:schemeClr val="bg1"/>
                </a:solidFill>
                <a:effectLst/>
                <a:latin typeface="URWPalladioL"/>
              </a:rPr>
              <a:t> et </a:t>
            </a:r>
            <a:r>
              <a:rPr lang="fr-CA" sz="800" dirty="0" err="1">
                <a:solidFill>
                  <a:schemeClr val="bg1"/>
                </a:solidFill>
                <a:effectLst/>
                <a:latin typeface="URWPalladioL"/>
              </a:rPr>
              <a:t>Upadacitinib</a:t>
            </a:r>
            <a:r>
              <a:rPr lang="fr-CA" sz="800" dirty="0">
                <a:solidFill>
                  <a:schemeClr val="bg1"/>
                </a:solidFill>
                <a:effectLst/>
                <a:latin typeface="URWPalladioL"/>
              </a:rPr>
              <a:t>. </a:t>
            </a:r>
            <a:endParaRPr lang="fr-CA" sz="800" dirty="0">
              <a:solidFill>
                <a:schemeClr val="bg1"/>
              </a:solidFill>
            </a:endParaRPr>
          </a:p>
          <a:p>
            <a:endParaRPr lang="fr-FR" dirty="0"/>
          </a:p>
        </p:txBody>
      </p:sp>
    </p:spTree>
    <p:extLst>
      <p:ext uri="{BB962C8B-B14F-4D97-AF65-F5344CB8AC3E}">
        <p14:creationId xmlns:p14="http://schemas.microsoft.com/office/powerpoint/2010/main" val="3426778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A66AD789-D4E6-8B4F-9E60-B15F2F46A04A}"/>
              </a:ext>
            </a:extLst>
          </p:cNvPr>
          <p:cNvSpPr>
            <a:spLocks noGrp="1"/>
          </p:cNvSpPr>
          <p:nvPr>
            <p:ph type="title"/>
          </p:nvPr>
        </p:nvSpPr>
        <p:spPr>
          <a:xfrm>
            <a:off x="1097280" y="286603"/>
            <a:ext cx="10058400" cy="1450757"/>
          </a:xfrm>
        </p:spPr>
        <p:txBody>
          <a:bodyPr anchor="ctr">
            <a:normAutofit/>
          </a:bodyPr>
          <a:lstStyle/>
          <a:p>
            <a:r>
              <a:rPr lang="fr-FR" dirty="0">
                <a:solidFill>
                  <a:schemeClr val="bg1"/>
                </a:solidFill>
              </a:rPr>
              <a:t>Conclusion</a:t>
            </a:r>
          </a:p>
        </p:txBody>
      </p:sp>
      <p:sp>
        <p:nvSpPr>
          <p:cNvPr id="3" name="Espace réservé du contenu 2">
            <a:extLst>
              <a:ext uri="{FF2B5EF4-FFF2-40B4-BE49-F238E27FC236}">
                <a16:creationId xmlns:a16="http://schemas.microsoft.com/office/drawing/2014/main" id="{FA65B6B9-7397-484F-8371-5A3162DA51B5}"/>
              </a:ext>
            </a:extLst>
          </p:cNvPr>
          <p:cNvSpPr>
            <a:spLocks noGrp="1"/>
          </p:cNvSpPr>
          <p:nvPr>
            <p:ph idx="1"/>
          </p:nvPr>
        </p:nvSpPr>
        <p:spPr>
          <a:xfrm>
            <a:off x="1097280" y="2374167"/>
            <a:ext cx="8997532" cy="3557466"/>
          </a:xfrm>
        </p:spPr>
        <p:txBody>
          <a:bodyPr>
            <a:normAutofit fontScale="62500" lnSpcReduction="20000"/>
          </a:bodyPr>
          <a:lstStyle/>
          <a:p>
            <a:r>
              <a:rPr lang="fr-FR" sz="2800" dirty="0"/>
              <a:t>- Plusieurs sociétés ont émis des </a:t>
            </a:r>
            <a:r>
              <a:rPr lang="fr-FR" sz="2800" b="1" dirty="0"/>
              <a:t>guides de pratique </a:t>
            </a:r>
            <a:r>
              <a:rPr lang="fr-FR" sz="2800" dirty="0"/>
              <a:t>visant la dermatite </a:t>
            </a:r>
            <a:r>
              <a:rPr lang="fr-FR" sz="2800" dirty="0" err="1"/>
              <a:t>atopique</a:t>
            </a:r>
            <a:endParaRPr lang="fr-FR" sz="2800" dirty="0"/>
          </a:p>
          <a:p>
            <a:r>
              <a:rPr lang="fr-FR" sz="2800" dirty="0"/>
              <a:t>- Les scores cliniques </a:t>
            </a:r>
            <a:r>
              <a:rPr lang="fr-FR" sz="2800" b="1" dirty="0"/>
              <a:t>EASI, POEM, SCORAD</a:t>
            </a:r>
            <a:r>
              <a:rPr lang="fr-FR" sz="2800" dirty="0"/>
              <a:t>, </a:t>
            </a:r>
            <a:r>
              <a:rPr lang="fr-FR" sz="2800" b="1" dirty="0"/>
              <a:t>DLQI</a:t>
            </a:r>
            <a:r>
              <a:rPr lang="fr-FR" sz="2800" dirty="0"/>
              <a:t> etc. ont un rôle à jouer dans la classification des patients ainsi que dans l’accès aux thérapies </a:t>
            </a:r>
          </a:p>
          <a:p>
            <a:r>
              <a:rPr lang="fr-FR" sz="2800" dirty="0"/>
              <a:t>- L’évolution rapide des options thérapeutiques disponibles impliquent une </a:t>
            </a:r>
            <a:r>
              <a:rPr lang="fr-FR" sz="2800" b="1" dirty="0"/>
              <a:t>mise a jour fréquente </a:t>
            </a:r>
            <a:r>
              <a:rPr lang="fr-FR" sz="2800" dirty="0"/>
              <a:t>des ces guides de pratiques</a:t>
            </a:r>
          </a:p>
          <a:p>
            <a:r>
              <a:rPr lang="fr-FR" sz="2800" dirty="0"/>
              <a:t>- Les thérapies systémiques, orales ou sous cutanées, pour la dermatite </a:t>
            </a:r>
            <a:r>
              <a:rPr lang="fr-FR" sz="2800" dirty="0" err="1"/>
              <a:t>atopique</a:t>
            </a:r>
            <a:r>
              <a:rPr lang="fr-FR" sz="2800" dirty="0"/>
              <a:t> modérée à sévère présentent des </a:t>
            </a:r>
            <a:r>
              <a:rPr lang="fr-FR" sz="2800" b="1" dirty="0"/>
              <a:t>profils d’efficacité et d’innocuité différents</a:t>
            </a:r>
          </a:p>
          <a:p>
            <a:r>
              <a:rPr lang="fr-FR" sz="2800" dirty="0"/>
              <a:t>-  L’élargissement de l’arsenal thérapeutique permet de personnaliser la prise en charge de ces patients </a:t>
            </a:r>
            <a:r>
              <a:rPr lang="fr-FR" sz="2800" b="1" dirty="0"/>
              <a:t>notamment pour les populations spéciales</a:t>
            </a:r>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Espace réservé du contenu 4" descr="Clipboard Checked avec un remplissage uni">
            <a:extLst>
              <a:ext uri="{FF2B5EF4-FFF2-40B4-BE49-F238E27FC236}">
                <a16:creationId xmlns:a16="http://schemas.microsoft.com/office/drawing/2014/main" id="{89B29972-A327-2CC4-9ACA-FE4A635273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38168" y="3307623"/>
            <a:ext cx="1504704" cy="1504704"/>
          </a:xfrm>
          <a:prstGeom prst="rect">
            <a:avLst/>
          </a:prstGeom>
        </p:spPr>
      </p:pic>
    </p:spTree>
    <p:extLst>
      <p:ext uri="{BB962C8B-B14F-4D97-AF65-F5344CB8AC3E}">
        <p14:creationId xmlns:p14="http://schemas.microsoft.com/office/powerpoint/2010/main" val="2039357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Espace réservé du contenu 5">
            <a:extLst>
              <a:ext uri="{FF2B5EF4-FFF2-40B4-BE49-F238E27FC236}">
                <a16:creationId xmlns:a16="http://schemas.microsoft.com/office/drawing/2014/main" id="{30336ED2-4AC0-3B93-4E91-8D7F18FF4014}"/>
              </a:ext>
            </a:extLst>
          </p:cNvPr>
          <p:cNvPicPr>
            <a:picLocks noGrp="1" noChangeAspect="1"/>
          </p:cNvPicPr>
          <p:nvPr>
            <p:ph idx="1"/>
          </p:nvPr>
        </p:nvPicPr>
        <p:blipFill rotWithShape="1">
          <a:blip r:embed="rId2"/>
          <a:srcRect r="444"/>
          <a:stretch/>
        </p:blipFill>
        <p:spPr>
          <a:xfrm>
            <a:off x="20" y="10"/>
            <a:ext cx="12191980" cy="6857990"/>
          </a:xfrm>
          <a:prstGeom prst="rect">
            <a:avLst/>
          </a:prstGeom>
        </p:spPr>
      </p:pic>
      <p:pic>
        <p:nvPicPr>
          <p:cNvPr id="7" name="Image 6">
            <a:extLst>
              <a:ext uri="{FF2B5EF4-FFF2-40B4-BE49-F238E27FC236}">
                <a16:creationId xmlns:a16="http://schemas.microsoft.com/office/drawing/2014/main" id="{78F92FAA-ADDB-4B96-2ABC-0BE41A8759D6}"/>
              </a:ext>
            </a:extLst>
          </p:cNvPr>
          <p:cNvPicPr>
            <a:picLocks noChangeAspect="1"/>
          </p:cNvPicPr>
          <p:nvPr/>
        </p:nvPicPr>
        <p:blipFill>
          <a:blip r:embed="rId3"/>
          <a:stretch>
            <a:fillRect/>
          </a:stretch>
        </p:blipFill>
        <p:spPr>
          <a:xfrm>
            <a:off x="0" y="1579418"/>
            <a:ext cx="4094040" cy="1320945"/>
          </a:xfrm>
          <a:prstGeom prst="rect">
            <a:avLst/>
          </a:prstGeom>
        </p:spPr>
      </p:pic>
    </p:spTree>
    <p:extLst>
      <p:ext uri="{BB962C8B-B14F-4D97-AF65-F5344CB8AC3E}">
        <p14:creationId xmlns:p14="http://schemas.microsoft.com/office/powerpoint/2010/main" val="3790319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8355D7-3FA4-8678-D4D7-825C90531EC0}"/>
              </a:ext>
            </a:extLst>
          </p:cNvPr>
          <p:cNvSpPr>
            <a:spLocks noGrp="1"/>
          </p:cNvSpPr>
          <p:nvPr>
            <p:ph type="title"/>
          </p:nvPr>
        </p:nvSpPr>
        <p:spPr/>
        <p:txBody>
          <a:bodyPr/>
          <a:lstStyle/>
          <a:p>
            <a:r>
              <a:rPr lang="fr-FR" b="1" dirty="0"/>
              <a:t>Rappel : critères diagnostics</a:t>
            </a:r>
          </a:p>
        </p:txBody>
      </p:sp>
      <p:sp>
        <p:nvSpPr>
          <p:cNvPr id="3" name="Espace réservé du contenu 2">
            <a:extLst>
              <a:ext uri="{FF2B5EF4-FFF2-40B4-BE49-F238E27FC236}">
                <a16:creationId xmlns:a16="http://schemas.microsoft.com/office/drawing/2014/main" id="{D0B5B517-6B3A-ACDA-6397-279BD1B17022}"/>
              </a:ext>
            </a:extLst>
          </p:cNvPr>
          <p:cNvSpPr>
            <a:spLocks noGrp="1"/>
          </p:cNvSpPr>
          <p:nvPr>
            <p:ph idx="1"/>
          </p:nvPr>
        </p:nvSpPr>
        <p:spPr>
          <a:xfrm>
            <a:off x="2066902" y="1930623"/>
            <a:ext cx="4786162" cy="3760891"/>
          </a:xfrm>
        </p:spPr>
        <p:txBody>
          <a:bodyPr>
            <a:normAutofit/>
          </a:bodyPr>
          <a:lstStyle/>
          <a:p>
            <a:r>
              <a:rPr lang="fr-FR" dirty="0"/>
              <a:t>1980 : </a:t>
            </a:r>
            <a:r>
              <a:rPr lang="fr-FR" dirty="0" err="1"/>
              <a:t>Hanifin</a:t>
            </a:r>
            <a:r>
              <a:rPr lang="fr-FR" dirty="0"/>
              <a:t> et </a:t>
            </a:r>
            <a:r>
              <a:rPr lang="fr-FR" dirty="0" err="1"/>
              <a:t>Rajika</a:t>
            </a:r>
            <a:br>
              <a:rPr lang="fr-FR" dirty="0"/>
            </a:br>
            <a:r>
              <a:rPr lang="fr-FR" b="1" dirty="0"/>
              <a:t>Critères majeurs</a:t>
            </a:r>
            <a:br>
              <a:rPr lang="fr-FR" sz="1400" dirty="0"/>
            </a:br>
            <a:br>
              <a:rPr lang="fr-FR" sz="1400" dirty="0"/>
            </a:br>
            <a:r>
              <a:rPr lang="fr-FR" sz="1400" dirty="0"/>
              <a:t> </a:t>
            </a:r>
            <a:r>
              <a:rPr lang="en-CA" sz="1400" b="1" dirty="0">
                <a:latin typeface="Arial" panose="020B0604020202020204" pitchFamily="34" charset="0"/>
                <a:cs typeface="Arial" panose="020B0604020202020204" pitchFamily="34" charset="0"/>
              </a:rPr>
              <a:t>Les patients </a:t>
            </a:r>
            <a:r>
              <a:rPr lang="en-CA" sz="1400" b="1" dirty="0" err="1">
                <a:latin typeface="Arial" panose="020B0604020202020204" pitchFamily="34" charset="0"/>
                <a:cs typeface="Arial" panose="020B0604020202020204" pitchFamily="34" charset="0"/>
              </a:rPr>
              <a:t>doivent</a:t>
            </a:r>
            <a:r>
              <a:rPr lang="en-CA" sz="1400" b="1" dirty="0">
                <a:latin typeface="Arial" panose="020B0604020202020204" pitchFamily="34" charset="0"/>
                <a:cs typeface="Arial" panose="020B0604020202020204" pitchFamily="34" charset="0"/>
              </a:rPr>
              <a:t> </a:t>
            </a:r>
            <a:r>
              <a:rPr lang="en-CA" sz="1400" b="1" dirty="0" err="1">
                <a:latin typeface="Arial" panose="020B0604020202020204" pitchFamily="34" charset="0"/>
                <a:cs typeface="Arial" panose="020B0604020202020204" pitchFamily="34" charset="0"/>
              </a:rPr>
              <a:t>avoir</a:t>
            </a:r>
            <a:r>
              <a:rPr lang="en-CA" sz="1400" b="1" dirty="0">
                <a:latin typeface="Arial" panose="020B0604020202020204" pitchFamily="34" charset="0"/>
                <a:cs typeface="Arial" panose="020B0604020202020204" pitchFamily="34" charset="0"/>
              </a:rPr>
              <a:t> ≥3 des </a:t>
            </a:r>
            <a:r>
              <a:rPr lang="en-CA" sz="1400" b="1" dirty="0" err="1">
                <a:latin typeface="Arial" panose="020B0604020202020204" pitchFamily="34" charset="0"/>
                <a:cs typeface="Arial" panose="020B0604020202020204" pitchFamily="34" charset="0"/>
              </a:rPr>
              <a:t>éléments</a:t>
            </a:r>
            <a:r>
              <a:rPr lang="en-CA" sz="1400" b="1" dirty="0">
                <a:latin typeface="Arial" panose="020B0604020202020204" pitchFamily="34" charset="0"/>
                <a:cs typeface="Arial" panose="020B0604020202020204" pitchFamily="34" charset="0"/>
              </a:rPr>
              <a:t> </a:t>
            </a:r>
            <a:r>
              <a:rPr lang="en-CA" sz="1400" b="1" dirty="0" err="1">
                <a:latin typeface="Arial" panose="020B0604020202020204" pitchFamily="34" charset="0"/>
                <a:cs typeface="Arial" panose="020B0604020202020204" pitchFamily="34" charset="0"/>
              </a:rPr>
              <a:t>suivants</a:t>
            </a:r>
            <a:r>
              <a:rPr lang="en-CA" sz="1400" b="1" dirty="0">
                <a:latin typeface="Arial" panose="020B0604020202020204" pitchFamily="34" charset="0"/>
                <a:cs typeface="Arial" panose="020B0604020202020204" pitchFamily="34" charset="0"/>
              </a:rPr>
              <a:t> :</a:t>
            </a:r>
            <a:br>
              <a:rPr lang="en-CA" sz="1400" b="1" dirty="0">
                <a:latin typeface="Arial" panose="020B0604020202020204" pitchFamily="34" charset="0"/>
                <a:cs typeface="Arial" panose="020B0604020202020204" pitchFamily="34" charset="0"/>
              </a:rPr>
            </a:br>
            <a:r>
              <a:rPr lang="en-CA" sz="1400" b="1"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Dermatite</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chronique</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ou</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récurrente</a:t>
            </a:r>
            <a:r>
              <a:rPr lang="en-CA" sz="1400" dirty="0">
                <a:latin typeface="Arial" panose="020B0604020202020204" pitchFamily="34" charset="0"/>
                <a:cs typeface="Arial" panose="020B0604020202020204" pitchFamily="34" charset="0"/>
              </a:rPr>
              <a:t> </a:t>
            </a:r>
            <a:br>
              <a:rPr lang="en-CA" sz="1400" dirty="0">
                <a:latin typeface="Arial" panose="020B0604020202020204" pitchFamily="34" charset="0"/>
                <a:cs typeface="Arial" panose="020B0604020202020204" pitchFamily="34" charset="0"/>
              </a:rPr>
            </a:b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Morphologie</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typique</a:t>
            </a:r>
            <a:r>
              <a:rPr lang="en-CA" sz="1400" dirty="0">
                <a:latin typeface="Arial" panose="020B0604020202020204" pitchFamily="34" charset="0"/>
                <a:cs typeface="Arial" panose="020B0604020202020204" pitchFamily="34" charset="0"/>
              </a:rPr>
              <a:t> et </a:t>
            </a:r>
            <a:r>
              <a:rPr lang="en-CA" sz="1400" dirty="0" err="1">
                <a:latin typeface="Arial" panose="020B0604020202020204" pitchFamily="34" charset="0"/>
                <a:cs typeface="Arial" panose="020B0604020202020204" pitchFamily="34" charset="0"/>
              </a:rPr>
              <a:t>spécifique</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à</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l’âge</a:t>
            </a:r>
            <a:br>
              <a:rPr lang="en-CA" sz="1400" dirty="0">
                <a:latin typeface="Arial" panose="020B0604020202020204" pitchFamily="34" charset="0"/>
                <a:cs typeface="Arial" panose="020B0604020202020204" pitchFamily="34" charset="0"/>
              </a:rPr>
            </a:br>
            <a:r>
              <a:rPr lang="en-CA" sz="1400" dirty="0">
                <a:latin typeface="Arial" panose="020B0604020202020204" pitchFamily="34" charset="0"/>
                <a:cs typeface="Arial" panose="020B0604020202020204" pitchFamily="34" charset="0"/>
              </a:rPr>
              <a:t>         </a:t>
            </a:r>
            <a:r>
              <a:rPr lang="en-CA" sz="1400" dirty="0">
                <a:latin typeface="Arial" panose="020B0604020202020204" pitchFamily="34" charset="0"/>
                <a:cs typeface="Arial" panose="020B0604020202020204" pitchFamily="34" charset="0"/>
                <a:sym typeface="Wingdings" pitchFamily="2" charset="2"/>
              </a:rPr>
              <a:t></a:t>
            </a:r>
            <a:r>
              <a:rPr lang="en-CA" sz="1400" dirty="0">
                <a:latin typeface="Arial" panose="020B0604020202020204" pitchFamily="34" charset="0"/>
                <a:cs typeface="Arial" panose="020B0604020202020204" pitchFamily="34" charset="0"/>
              </a:rPr>
              <a:t>Zones de flexion dans </a:t>
            </a:r>
            <a:r>
              <a:rPr lang="en-CA" sz="1400" dirty="0" err="1">
                <a:latin typeface="Arial" panose="020B0604020202020204" pitchFamily="34" charset="0"/>
                <a:cs typeface="Arial" panose="020B0604020202020204" pitchFamily="34" charset="0"/>
              </a:rPr>
              <a:t>tous</a:t>
            </a:r>
            <a:r>
              <a:rPr lang="en-CA" sz="1400" dirty="0">
                <a:latin typeface="Arial" panose="020B0604020202020204" pitchFamily="34" charset="0"/>
                <a:cs typeface="Arial" panose="020B0604020202020204" pitchFamily="34" charset="0"/>
              </a:rPr>
              <a:t> les </a:t>
            </a:r>
            <a:r>
              <a:rPr lang="en-CA" sz="1400" dirty="0" err="1">
                <a:latin typeface="Arial" panose="020B0604020202020204" pitchFamily="34" charset="0"/>
                <a:cs typeface="Arial" panose="020B0604020202020204" pitchFamily="34" charset="0"/>
              </a:rPr>
              <a:t>groupes</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d’âge</a:t>
            </a:r>
            <a:br>
              <a:rPr lang="en-CA" sz="1400" dirty="0">
                <a:latin typeface="Arial" panose="020B0604020202020204" pitchFamily="34" charset="0"/>
                <a:cs typeface="Arial" panose="020B0604020202020204" pitchFamily="34" charset="0"/>
              </a:rPr>
            </a:br>
            <a:r>
              <a:rPr lang="en-CA" sz="1400" dirty="0">
                <a:latin typeface="Arial" panose="020B0604020202020204" pitchFamily="34" charset="0"/>
                <a:cs typeface="Arial" panose="020B0604020202020204" pitchFamily="34" charset="0"/>
              </a:rPr>
              <a:t>         </a:t>
            </a:r>
            <a:r>
              <a:rPr lang="en-CA" sz="1400" dirty="0">
                <a:latin typeface="Arial" panose="020B0604020202020204" pitchFamily="34" charset="0"/>
                <a:cs typeface="Arial" panose="020B0604020202020204" pitchFamily="34" charset="0"/>
                <a:sym typeface="Wingdings" pitchFamily="2" charset="2"/>
              </a:rPr>
              <a:t> </a:t>
            </a:r>
            <a:r>
              <a:rPr lang="en-CA" sz="1400" dirty="0" err="1">
                <a:latin typeface="Arial" panose="020B0604020202020204" pitchFamily="34" charset="0"/>
                <a:cs typeface="Arial" panose="020B0604020202020204" pitchFamily="34" charset="0"/>
              </a:rPr>
              <a:t>Extenseurs</a:t>
            </a:r>
            <a:r>
              <a:rPr lang="en-CA" sz="1400" dirty="0">
                <a:latin typeface="Arial" panose="020B0604020202020204" pitchFamily="34" charset="0"/>
                <a:cs typeface="Arial" panose="020B0604020202020204" pitchFamily="34" charset="0"/>
              </a:rPr>
              <a:t>/visage/</a:t>
            </a:r>
            <a:r>
              <a:rPr lang="en-CA" sz="1400" dirty="0" err="1">
                <a:latin typeface="Arial" panose="020B0604020202020204" pitchFamily="34" charset="0"/>
                <a:cs typeface="Arial" panose="020B0604020202020204" pitchFamily="34" charset="0"/>
              </a:rPr>
              <a:t>cou</a:t>
            </a:r>
            <a:r>
              <a:rPr lang="en-CA" sz="1400" dirty="0">
                <a:latin typeface="Arial" panose="020B0604020202020204" pitchFamily="34" charset="0"/>
                <a:cs typeface="Arial" panose="020B0604020202020204" pitchFamily="34" charset="0"/>
              </a:rPr>
              <a:t> population </a:t>
            </a:r>
            <a:r>
              <a:rPr lang="en-CA" sz="1400" dirty="0" err="1">
                <a:latin typeface="Arial" panose="020B0604020202020204" pitchFamily="34" charset="0"/>
                <a:cs typeface="Arial" panose="020B0604020202020204" pitchFamily="34" charset="0"/>
              </a:rPr>
              <a:t>pédiatrique</a:t>
            </a:r>
            <a:br>
              <a:rPr lang="en-CA" sz="1400" dirty="0">
                <a:latin typeface="Arial" panose="020B0604020202020204" pitchFamily="34" charset="0"/>
                <a:cs typeface="Arial" panose="020B0604020202020204" pitchFamily="34" charset="0"/>
              </a:rPr>
            </a:b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Prurit</a:t>
            </a:r>
            <a:br>
              <a:rPr lang="en-CA" sz="1400" dirty="0">
                <a:latin typeface="Arial" panose="020B0604020202020204" pitchFamily="34" charset="0"/>
                <a:cs typeface="Arial" panose="020B0604020202020204" pitchFamily="34" charset="0"/>
              </a:rPr>
            </a:b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Antécédents</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personnels</a:t>
            </a:r>
            <a:r>
              <a:rPr lang="en-CA" sz="1400" dirty="0">
                <a:latin typeface="Arial" panose="020B0604020202020204" pitchFamily="34" charset="0"/>
                <a:cs typeface="Arial" panose="020B0604020202020204" pitchFamily="34" charset="0"/>
              </a:rPr>
              <a:t> et/</a:t>
            </a:r>
            <a:r>
              <a:rPr lang="en-CA" sz="1400" dirty="0" err="1">
                <a:latin typeface="Arial" panose="020B0604020202020204" pitchFamily="34" charset="0"/>
                <a:cs typeface="Arial" panose="020B0604020202020204" pitchFamily="34" charset="0"/>
              </a:rPr>
              <a:t>ou</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familiaux</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d’atopie</a:t>
            </a:r>
            <a:endParaRPr lang="fr-FR" sz="1400" dirty="0"/>
          </a:p>
        </p:txBody>
      </p:sp>
      <p:sp>
        <p:nvSpPr>
          <p:cNvPr id="4" name="Footer Placeholder 3">
            <a:extLst>
              <a:ext uri="{FF2B5EF4-FFF2-40B4-BE49-F238E27FC236}">
                <a16:creationId xmlns:a16="http://schemas.microsoft.com/office/drawing/2014/main" id="{F1430F86-8339-8812-7CAE-1CEB9F9C9B4F}"/>
              </a:ext>
            </a:extLst>
          </p:cNvPr>
          <p:cNvSpPr>
            <a:spLocks noGrp="1"/>
          </p:cNvSpPr>
          <p:nvPr>
            <p:ph type="ftr" sz="quarter" idx="11"/>
          </p:nvPr>
        </p:nvSpPr>
        <p:spPr>
          <a:xfrm>
            <a:off x="108285" y="6418742"/>
            <a:ext cx="11754852" cy="365125"/>
          </a:xfrm>
        </p:spPr>
        <p:txBody>
          <a:bodyPr/>
          <a:lstStyle/>
          <a:p>
            <a:r>
              <a:rPr lang="en-CA" dirty="0" err="1">
                <a:solidFill>
                  <a:schemeClr val="bg1"/>
                </a:solidFill>
              </a:rPr>
              <a:t>Hanifin</a:t>
            </a:r>
            <a:r>
              <a:rPr lang="en-CA" dirty="0">
                <a:solidFill>
                  <a:schemeClr val="bg1"/>
                </a:solidFill>
              </a:rPr>
              <a:t> JM, </a:t>
            </a:r>
            <a:r>
              <a:rPr lang="en-CA" dirty="0" err="1">
                <a:solidFill>
                  <a:schemeClr val="bg1"/>
                </a:solidFill>
              </a:rPr>
              <a:t>Rajka</a:t>
            </a:r>
            <a:r>
              <a:rPr lang="en-CA" dirty="0">
                <a:solidFill>
                  <a:schemeClr val="bg1"/>
                </a:solidFill>
              </a:rPr>
              <a:t> G. </a:t>
            </a:r>
            <a:r>
              <a:rPr lang="en-CA" i="1" dirty="0">
                <a:solidFill>
                  <a:schemeClr val="bg1"/>
                </a:solidFill>
              </a:rPr>
              <a:t>Acta </a:t>
            </a:r>
            <a:r>
              <a:rPr lang="en-CA" i="1" dirty="0" err="1">
                <a:solidFill>
                  <a:schemeClr val="bg1"/>
                </a:solidFill>
              </a:rPr>
              <a:t>Derm</a:t>
            </a:r>
            <a:r>
              <a:rPr lang="en-CA" i="1" dirty="0">
                <a:solidFill>
                  <a:schemeClr val="bg1"/>
                </a:solidFill>
              </a:rPr>
              <a:t> </a:t>
            </a:r>
            <a:r>
              <a:rPr lang="en-CA" i="1" dirty="0" err="1">
                <a:solidFill>
                  <a:schemeClr val="bg1"/>
                </a:solidFill>
              </a:rPr>
              <a:t>Venereol</a:t>
            </a:r>
            <a:r>
              <a:rPr lang="en-CA" dirty="0">
                <a:solidFill>
                  <a:schemeClr val="bg1"/>
                </a:solidFill>
              </a:rPr>
              <a:t>. Suppl (</a:t>
            </a:r>
            <a:r>
              <a:rPr lang="en-CA" dirty="0" err="1">
                <a:solidFill>
                  <a:schemeClr val="bg1"/>
                </a:solidFill>
              </a:rPr>
              <a:t>Stockh</a:t>
            </a:r>
            <a:r>
              <a:rPr lang="en-CA" dirty="0">
                <a:solidFill>
                  <a:schemeClr val="bg1"/>
                </a:solidFill>
              </a:rPr>
              <a:t>) 1980; 92:44-7. </a:t>
            </a:r>
            <a:r>
              <a:rPr lang="fr-CA" dirty="0" err="1">
                <a:solidFill>
                  <a:schemeClr val="bg1"/>
                </a:solidFill>
                <a:effectLst/>
                <a:latin typeface="TimesTen"/>
              </a:rPr>
              <a:t>Kawashima</a:t>
            </a:r>
            <a:r>
              <a:rPr lang="fr-CA" dirty="0">
                <a:solidFill>
                  <a:schemeClr val="bg1"/>
                </a:solidFill>
                <a:effectLst/>
                <a:latin typeface="TimesTen"/>
              </a:rPr>
              <a:t>, S., </a:t>
            </a:r>
            <a:r>
              <a:rPr lang="fr-CA" dirty="0" err="1">
                <a:solidFill>
                  <a:schemeClr val="bg1"/>
                </a:solidFill>
                <a:effectLst/>
                <a:latin typeface="TimesTen"/>
              </a:rPr>
              <a:t>Takigawa</a:t>
            </a:r>
            <a:r>
              <a:rPr lang="fr-CA" dirty="0">
                <a:solidFill>
                  <a:schemeClr val="bg1"/>
                </a:solidFill>
                <a:effectLst/>
                <a:latin typeface="TimesTen"/>
              </a:rPr>
              <a:t>, M., Nakagawa, H. </a:t>
            </a:r>
            <a:r>
              <a:rPr lang="fr-CA" i="1" dirty="0">
                <a:solidFill>
                  <a:schemeClr val="bg1"/>
                </a:solidFill>
                <a:effectLst/>
                <a:latin typeface="TimesTen"/>
              </a:rPr>
              <a:t>et al.</a:t>
            </a:r>
            <a:r>
              <a:rPr lang="fr-CA" dirty="0">
                <a:solidFill>
                  <a:schemeClr val="bg1"/>
                </a:solidFill>
                <a:effectLst/>
                <a:latin typeface="TimesTen"/>
              </a:rPr>
              <a:t>; </a:t>
            </a:r>
            <a:r>
              <a:rPr lang="fr-CA" dirty="0" err="1">
                <a:solidFill>
                  <a:schemeClr val="bg1"/>
                </a:solidFill>
                <a:effectLst/>
                <a:latin typeface="TimesTen"/>
              </a:rPr>
              <a:t>Japanese</a:t>
            </a:r>
            <a:r>
              <a:rPr lang="fr-CA" dirty="0">
                <a:solidFill>
                  <a:schemeClr val="bg1"/>
                </a:solidFill>
                <a:effectLst/>
                <a:latin typeface="TimesTen"/>
              </a:rPr>
              <a:t> </a:t>
            </a:r>
            <a:r>
              <a:rPr lang="fr-CA" dirty="0" err="1">
                <a:solidFill>
                  <a:schemeClr val="bg1"/>
                </a:solidFill>
                <a:effectLst/>
                <a:latin typeface="TimesTen"/>
              </a:rPr>
              <a:t>Dermatological</a:t>
            </a:r>
            <a:r>
              <a:rPr lang="fr-CA" dirty="0">
                <a:solidFill>
                  <a:schemeClr val="bg1"/>
                </a:solidFill>
                <a:effectLst/>
                <a:latin typeface="TimesTen"/>
              </a:rPr>
              <a:t> Association </a:t>
            </a:r>
            <a:r>
              <a:rPr lang="fr-CA" dirty="0" err="1">
                <a:solidFill>
                  <a:schemeClr val="bg1"/>
                </a:solidFill>
                <a:effectLst/>
                <a:latin typeface="TimesTen"/>
              </a:rPr>
              <a:t>ed</a:t>
            </a:r>
            <a:r>
              <a:rPr lang="fr-CA" dirty="0">
                <a:solidFill>
                  <a:schemeClr val="bg1"/>
                </a:solidFill>
                <a:effectLst/>
                <a:latin typeface="TimesTen"/>
              </a:rPr>
              <a:t>. “Guideline for </a:t>
            </a:r>
            <a:r>
              <a:rPr lang="fr-CA" dirty="0" err="1">
                <a:solidFill>
                  <a:schemeClr val="bg1"/>
                </a:solidFill>
                <a:effectLst/>
                <a:latin typeface="TimesTen"/>
              </a:rPr>
              <a:t>treating</a:t>
            </a:r>
            <a:r>
              <a:rPr lang="fr-CA" dirty="0">
                <a:solidFill>
                  <a:schemeClr val="bg1"/>
                </a:solidFill>
                <a:effectLst/>
                <a:latin typeface="TimesTen"/>
              </a:rPr>
              <a:t> </a:t>
            </a:r>
            <a:r>
              <a:rPr lang="fr-CA" dirty="0" err="1">
                <a:solidFill>
                  <a:schemeClr val="bg1"/>
                </a:solidFill>
                <a:effectLst/>
                <a:latin typeface="TimesTen"/>
              </a:rPr>
              <a:t>atopic</a:t>
            </a:r>
            <a:r>
              <a:rPr lang="fr-CA" dirty="0">
                <a:solidFill>
                  <a:schemeClr val="bg1"/>
                </a:solidFill>
                <a:effectLst/>
                <a:latin typeface="TimesTen"/>
              </a:rPr>
              <a:t> </a:t>
            </a:r>
            <a:r>
              <a:rPr lang="fr-CA" dirty="0" err="1">
                <a:solidFill>
                  <a:schemeClr val="bg1"/>
                </a:solidFill>
                <a:effectLst/>
                <a:latin typeface="TimesTen"/>
              </a:rPr>
              <a:t>dermatitis</a:t>
            </a:r>
            <a:r>
              <a:rPr lang="fr-CA" dirty="0">
                <a:solidFill>
                  <a:schemeClr val="bg1"/>
                </a:solidFill>
                <a:effectLst/>
                <a:latin typeface="TimesTen"/>
              </a:rPr>
              <a:t>”. </a:t>
            </a:r>
            <a:r>
              <a:rPr lang="fr-CA" i="1" dirty="0">
                <a:solidFill>
                  <a:schemeClr val="bg1"/>
                </a:solidFill>
                <a:effectLst/>
                <a:latin typeface="TimesTen"/>
              </a:rPr>
              <a:t>Jap J </a:t>
            </a:r>
            <a:r>
              <a:rPr lang="fr-CA" i="1" dirty="0" err="1">
                <a:solidFill>
                  <a:schemeClr val="bg1"/>
                </a:solidFill>
                <a:effectLst/>
                <a:latin typeface="TimesTen"/>
              </a:rPr>
              <a:t>Dermatol</a:t>
            </a:r>
            <a:r>
              <a:rPr lang="fr-CA" i="1" dirty="0">
                <a:solidFill>
                  <a:schemeClr val="bg1"/>
                </a:solidFill>
                <a:effectLst/>
                <a:latin typeface="TimesTen"/>
              </a:rPr>
              <a:t> </a:t>
            </a:r>
            <a:r>
              <a:rPr lang="fr-CA" dirty="0">
                <a:solidFill>
                  <a:schemeClr val="bg1"/>
                </a:solidFill>
                <a:effectLst/>
                <a:latin typeface="TimesTen"/>
              </a:rPr>
              <a:t>2000; 110: 1099–1104. (in </a:t>
            </a:r>
            <a:r>
              <a:rPr lang="fr-CA" dirty="0" err="1">
                <a:solidFill>
                  <a:schemeClr val="bg1"/>
                </a:solidFill>
                <a:effectLst/>
                <a:latin typeface="TimesTen"/>
              </a:rPr>
              <a:t>Japanese</a:t>
            </a:r>
            <a:r>
              <a:rPr lang="fr-CA" dirty="0">
                <a:solidFill>
                  <a:schemeClr val="bg1"/>
                </a:solidFill>
                <a:effectLst/>
                <a:latin typeface="TimesTen"/>
              </a:rPr>
              <a:t>)</a:t>
            </a:r>
            <a:br>
              <a:rPr lang="fr-CA" sz="1800" dirty="0">
                <a:solidFill>
                  <a:srgbClr val="211E1E"/>
                </a:solidFill>
                <a:effectLst/>
                <a:latin typeface="TimesTen"/>
              </a:rPr>
            </a:br>
            <a:r>
              <a:rPr lang="en-CA" dirty="0"/>
              <a:t>Source of images: </a:t>
            </a:r>
            <a:r>
              <a:rPr lang="en-CA" dirty="0" err="1"/>
              <a:t>DermNet</a:t>
            </a:r>
            <a:r>
              <a:rPr lang="en-CA" dirty="0"/>
              <a:t> NZ.</a:t>
            </a:r>
          </a:p>
        </p:txBody>
      </p:sp>
      <p:pic>
        <p:nvPicPr>
          <p:cNvPr id="6" name="Picture 4" descr="Atopic dermatitis">
            <a:extLst>
              <a:ext uri="{FF2B5EF4-FFF2-40B4-BE49-F238E27FC236}">
                <a16:creationId xmlns:a16="http://schemas.microsoft.com/office/drawing/2014/main" id="{0F7FFDF1-BDB3-4E89-81B3-5FEDEE1F7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819" y="4775603"/>
            <a:ext cx="1939245" cy="14643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topic dermatitis">
            <a:extLst>
              <a:ext uri="{FF2B5EF4-FFF2-40B4-BE49-F238E27FC236}">
                <a16:creationId xmlns:a16="http://schemas.microsoft.com/office/drawing/2014/main" id="{9C6A9418-93F7-C8C3-9E64-DBB59C804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543" y="4775603"/>
            <a:ext cx="1939244" cy="14643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topic dermatitis">
            <a:extLst>
              <a:ext uri="{FF2B5EF4-FFF2-40B4-BE49-F238E27FC236}">
                <a16:creationId xmlns:a16="http://schemas.microsoft.com/office/drawing/2014/main" id="{1424A4E5-F828-6589-16F7-9D631ED97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254" y="4792782"/>
            <a:ext cx="1946394" cy="146972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359825A2-4B8D-9930-89A1-255D5798C3FA}"/>
              </a:ext>
            </a:extLst>
          </p:cNvPr>
          <p:cNvSpPr txBox="1"/>
          <p:nvPr/>
        </p:nvSpPr>
        <p:spPr>
          <a:xfrm>
            <a:off x="7399524" y="2664906"/>
            <a:ext cx="3756156" cy="1200329"/>
          </a:xfrm>
          <a:prstGeom prst="rect">
            <a:avLst/>
          </a:prstGeom>
          <a:noFill/>
        </p:spPr>
        <p:txBody>
          <a:bodyPr wrap="none" rtlCol="0">
            <a:spAutoFit/>
          </a:bodyPr>
          <a:lstStyle/>
          <a:p>
            <a:r>
              <a:rPr lang="fr-FR" dirty="0"/>
              <a:t>Quelques variantes similaires</a:t>
            </a:r>
            <a:br>
              <a:rPr lang="fr-FR" dirty="0"/>
            </a:br>
            <a:r>
              <a:rPr lang="fr-FR" dirty="0"/>
              <a:t>- AAD 2014</a:t>
            </a:r>
            <a:br>
              <a:rPr lang="fr-FR" dirty="0"/>
            </a:br>
            <a:r>
              <a:rPr lang="fr-FR" dirty="0"/>
              <a:t>- Seymour et al (enfant &gt;20mois)</a:t>
            </a:r>
            <a:br>
              <a:rPr lang="fr-FR" dirty="0"/>
            </a:br>
            <a:r>
              <a:rPr lang="fr-FR" dirty="0"/>
              <a:t>- JDA 2000</a:t>
            </a:r>
          </a:p>
        </p:txBody>
      </p:sp>
    </p:spTree>
    <p:extLst>
      <p:ext uri="{BB962C8B-B14F-4D97-AF65-F5344CB8AC3E}">
        <p14:creationId xmlns:p14="http://schemas.microsoft.com/office/powerpoint/2010/main" val="2395871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96014" y="218554"/>
            <a:ext cx="11326812" cy="1325563"/>
          </a:xfrm>
        </p:spPr>
        <p:txBody>
          <a:bodyPr>
            <a:normAutofit/>
          </a:bodyPr>
          <a:lstStyle/>
          <a:p>
            <a:r>
              <a:rPr lang="en-CA" b="1" dirty="0" err="1"/>
              <a:t>Critères</a:t>
            </a:r>
            <a:r>
              <a:rPr lang="en-CA" b="1" dirty="0"/>
              <a:t> </a:t>
            </a:r>
            <a:r>
              <a:rPr lang="en-CA" b="1" dirty="0" err="1"/>
              <a:t>mineurs</a:t>
            </a:r>
            <a:r>
              <a:rPr lang="en-CA" b="1" dirty="0"/>
              <a:t> pour le diagnostic de la D.A.
</a:t>
            </a:r>
            <a:endParaRPr lang="en-CA" b="1" baseline="30000" dirty="0"/>
          </a:p>
        </p:txBody>
      </p:sp>
      <p:sp>
        <p:nvSpPr>
          <p:cNvPr id="2" name="Text Placeholder 1"/>
          <p:cNvSpPr>
            <a:spLocks noGrp="1"/>
          </p:cNvSpPr>
          <p:nvPr>
            <p:ph type="body" idx="1"/>
          </p:nvPr>
        </p:nvSpPr>
        <p:spPr>
          <a:xfrm>
            <a:off x="989020" y="1239505"/>
            <a:ext cx="9582727" cy="400349"/>
          </a:xfrm>
        </p:spPr>
        <p:txBody>
          <a:bodyPr>
            <a:noAutofit/>
          </a:bodyPr>
          <a:lstStyle/>
          <a:p>
            <a:r>
              <a:rPr lang="en-CA" sz="1800" b="0" dirty="0" err="1">
                <a:latin typeface="Arial" panose="020B0604020202020204" pitchFamily="34" charset="0"/>
                <a:cs typeface="Arial" panose="020B0604020202020204" pitchFamily="34" charset="0"/>
              </a:rPr>
              <a:t>En</a:t>
            </a:r>
            <a:r>
              <a:rPr lang="en-CA" sz="1800" b="0" dirty="0">
                <a:latin typeface="Arial" panose="020B0604020202020204" pitchFamily="34" charset="0"/>
                <a:cs typeface="Arial" panose="020B0604020202020204" pitchFamily="34" charset="0"/>
              </a:rPr>
              <a:t> plus de </a:t>
            </a:r>
            <a:r>
              <a:rPr lang="en-CA" sz="1800" b="0" dirty="0" err="1">
                <a:latin typeface="Arial" panose="020B0604020202020204" pitchFamily="34" charset="0"/>
                <a:cs typeface="Arial" panose="020B0604020202020204" pitchFamily="34" charset="0"/>
              </a:rPr>
              <a:t>répondre</a:t>
            </a:r>
            <a:r>
              <a:rPr lang="en-CA" sz="1800" b="0" dirty="0">
                <a:latin typeface="Arial" panose="020B0604020202020204" pitchFamily="34" charset="0"/>
                <a:cs typeface="Arial" panose="020B0604020202020204" pitchFamily="34" charset="0"/>
              </a:rPr>
              <a:t> </a:t>
            </a:r>
            <a:r>
              <a:rPr lang="en-CA" sz="1800" b="0" dirty="0" err="1">
                <a:latin typeface="Arial" panose="020B0604020202020204" pitchFamily="34" charset="0"/>
                <a:cs typeface="Arial" panose="020B0604020202020204" pitchFamily="34" charset="0"/>
              </a:rPr>
              <a:t>à</a:t>
            </a:r>
            <a:r>
              <a:rPr lang="en-CA" sz="1800" b="0" dirty="0">
                <a:latin typeface="Arial" panose="020B0604020202020204" pitchFamily="34" charset="0"/>
                <a:cs typeface="Arial" panose="020B0604020202020204" pitchFamily="34" charset="0"/>
              </a:rPr>
              <a:t> des </a:t>
            </a:r>
            <a:r>
              <a:rPr lang="en-CA" sz="1800" b="0" dirty="0" err="1">
                <a:latin typeface="Arial" panose="020B0604020202020204" pitchFamily="34" charset="0"/>
                <a:cs typeface="Arial" panose="020B0604020202020204" pitchFamily="34" charset="0"/>
              </a:rPr>
              <a:t>critères</a:t>
            </a:r>
            <a:r>
              <a:rPr lang="en-CA" sz="1800" b="0" dirty="0">
                <a:latin typeface="Arial" panose="020B0604020202020204" pitchFamily="34" charset="0"/>
                <a:cs typeface="Arial" panose="020B0604020202020204" pitchFamily="34" charset="0"/>
              </a:rPr>
              <a:t> </a:t>
            </a:r>
            <a:r>
              <a:rPr lang="en-CA" sz="1800" b="0" dirty="0" err="1">
                <a:latin typeface="Arial" panose="020B0604020202020204" pitchFamily="34" charset="0"/>
                <a:cs typeface="Arial" panose="020B0604020202020204" pitchFamily="34" charset="0"/>
              </a:rPr>
              <a:t>majeurs</a:t>
            </a:r>
            <a:r>
              <a:rPr lang="en-CA" sz="1800" b="0" dirty="0">
                <a:latin typeface="Arial" panose="020B0604020202020204" pitchFamily="34" charset="0"/>
                <a:cs typeface="Arial" panose="020B0604020202020204" pitchFamily="34" charset="0"/>
              </a:rPr>
              <a:t>, les patients </a:t>
            </a:r>
            <a:r>
              <a:rPr lang="en-CA" sz="1800" b="0" dirty="0" err="1">
                <a:latin typeface="Arial" panose="020B0604020202020204" pitchFamily="34" charset="0"/>
                <a:cs typeface="Arial" panose="020B0604020202020204" pitchFamily="34" charset="0"/>
              </a:rPr>
              <a:t>devraient</a:t>
            </a:r>
            <a:r>
              <a:rPr lang="en-CA" sz="1800" b="0" dirty="0">
                <a:latin typeface="Arial" panose="020B0604020202020204" pitchFamily="34" charset="0"/>
                <a:cs typeface="Arial" panose="020B0604020202020204" pitchFamily="34" charset="0"/>
              </a:rPr>
              <a:t> </a:t>
            </a:r>
            <a:r>
              <a:rPr lang="en-CA" sz="1800" b="0" dirty="0" err="1">
                <a:latin typeface="Arial" panose="020B0604020202020204" pitchFamily="34" charset="0"/>
                <a:cs typeface="Arial" panose="020B0604020202020204" pitchFamily="34" charset="0"/>
              </a:rPr>
              <a:t>avoir</a:t>
            </a:r>
            <a:r>
              <a:rPr lang="en-CA" sz="1800" b="0" dirty="0">
                <a:latin typeface="Arial" panose="020B0604020202020204" pitchFamily="34" charset="0"/>
                <a:cs typeface="Arial" panose="020B0604020202020204" pitchFamily="34" charset="0"/>
              </a:rPr>
              <a:t> ≥3 des </a:t>
            </a:r>
            <a:r>
              <a:rPr lang="en-CA" sz="1800" b="0" dirty="0" err="1">
                <a:latin typeface="Arial" panose="020B0604020202020204" pitchFamily="34" charset="0"/>
                <a:cs typeface="Arial" panose="020B0604020202020204" pitchFamily="34" charset="0"/>
              </a:rPr>
              <a:t>éléments</a:t>
            </a:r>
            <a:r>
              <a:rPr lang="en-CA" sz="1800" b="0" dirty="0">
                <a:latin typeface="Arial" panose="020B0604020202020204" pitchFamily="34" charset="0"/>
                <a:cs typeface="Arial" panose="020B0604020202020204" pitchFamily="34" charset="0"/>
              </a:rPr>
              <a:t> </a:t>
            </a:r>
            <a:r>
              <a:rPr lang="en-CA" sz="1800" b="0" dirty="0" err="1">
                <a:latin typeface="Arial" panose="020B0604020202020204" pitchFamily="34" charset="0"/>
                <a:cs typeface="Arial" panose="020B0604020202020204" pitchFamily="34" charset="0"/>
              </a:rPr>
              <a:t>suivants</a:t>
            </a:r>
            <a:r>
              <a:rPr lang="en-CA" sz="1800" b="0" dirty="0">
                <a:latin typeface="Arial" panose="020B0604020202020204" pitchFamily="34" charset="0"/>
                <a:cs typeface="Arial" panose="020B0604020202020204" pitchFamily="34" charset="0"/>
              </a:rPr>
              <a:t>:</a:t>
            </a:r>
          </a:p>
        </p:txBody>
      </p:sp>
      <p:sp>
        <p:nvSpPr>
          <p:cNvPr id="5" name="Content Placeholder 4"/>
          <p:cNvSpPr>
            <a:spLocks noGrp="1"/>
          </p:cNvSpPr>
          <p:nvPr>
            <p:ph sz="half" idx="2"/>
          </p:nvPr>
        </p:nvSpPr>
        <p:spPr>
          <a:xfrm>
            <a:off x="1620252" y="2143887"/>
            <a:ext cx="4040188" cy="3951288"/>
          </a:xfrm>
        </p:spPr>
        <p:txBody>
          <a:bodyPr>
            <a:noAutofit/>
          </a:bodyPr>
          <a:lstStyle/>
          <a:p>
            <a:r>
              <a:rPr lang="en-CA" sz="1000" b="1" dirty="0" err="1">
                <a:latin typeface="Calibri" panose="020F0502020204030204" pitchFamily="34" charset="0"/>
                <a:cs typeface="Calibri" panose="020F0502020204030204" pitchFamily="34" charset="0"/>
              </a:rPr>
              <a:t>Xérose</a:t>
            </a:r>
            <a:br>
              <a:rPr lang="en-CA" sz="1000" dirty="0">
                <a:latin typeface="Calibri" panose="020F0502020204030204" pitchFamily="34" charset="0"/>
                <a:cs typeface="Calibri" panose="020F0502020204030204" pitchFamily="34" charset="0"/>
              </a:rPr>
            </a:br>
            <a:br>
              <a:rPr lang="en-CA" sz="1000" dirty="0">
                <a:latin typeface="Calibri" panose="020F0502020204030204" pitchFamily="34" charset="0"/>
                <a:cs typeface="Calibri" panose="020F0502020204030204" pitchFamily="34" charset="0"/>
              </a:rPr>
            </a:br>
            <a:r>
              <a:rPr lang="en-CA" sz="1000" dirty="0" err="1">
                <a:latin typeface="Calibri" panose="020F0502020204030204" pitchFamily="34" charset="0"/>
                <a:cs typeface="Calibri" panose="020F0502020204030204" pitchFamily="34" charset="0"/>
              </a:rPr>
              <a:t>Ichtyose</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hyperlinéarité</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palmaire</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ou</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kératose</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pilaire</a:t>
            </a:r>
            <a:endParaRPr lang="en-CA" sz="1000" dirty="0">
              <a:latin typeface="Calibri" panose="020F0502020204030204" pitchFamily="34" charset="0"/>
              <a:cs typeface="Calibri" panose="020F0502020204030204" pitchFamily="34" charset="0"/>
            </a:endParaRPr>
          </a:p>
          <a:p>
            <a:r>
              <a:rPr lang="en-CA" sz="1000" dirty="0" err="1">
                <a:latin typeface="Calibri" panose="020F0502020204030204" pitchFamily="34" charset="0"/>
                <a:cs typeface="Calibri" panose="020F0502020204030204" pitchFamily="34" charset="0"/>
              </a:rPr>
              <a:t>Réactivité</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immédiate</a:t>
            </a:r>
            <a:r>
              <a:rPr lang="en-CA" sz="1000" dirty="0">
                <a:latin typeface="Calibri" panose="020F0502020204030204" pitchFamily="34" charset="0"/>
                <a:cs typeface="Calibri" panose="020F0502020204030204" pitchFamily="34" charset="0"/>
              </a:rPr>
              <a:t> (type 1) au test </a:t>
            </a:r>
            <a:r>
              <a:rPr lang="en-CA" sz="1000" dirty="0" err="1">
                <a:latin typeface="Calibri" panose="020F0502020204030204" pitchFamily="34" charset="0"/>
                <a:cs typeface="Calibri" panose="020F0502020204030204" pitchFamily="34" charset="0"/>
              </a:rPr>
              <a:t>cutané</a:t>
            </a:r>
            <a:r>
              <a:rPr lang="en-CA" sz="1000"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IgE</a:t>
            </a:r>
            <a:r>
              <a:rPr lang="en-CA" sz="1000" b="1"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sériques</a:t>
            </a:r>
            <a:r>
              <a:rPr lang="en-CA" sz="1000" b="1"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élevées</a:t>
            </a:r>
            <a:r>
              <a:rPr lang="en-CA" sz="1000"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Âge</a:t>
            </a:r>
            <a:r>
              <a:rPr lang="en-CA" sz="1000" b="1"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précoce</a:t>
            </a:r>
            <a:r>
              <a:rPr lang="en-CA" sz="1000" b="1"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d’apparition</a:t>
            </a:r>
            <a:r>
              <a:rPr lang="en-CA" sz="1000" dirty="0">
                <a:latin typeface="Calibri" panose="020F0502020204030204" pitchFamily="34" charset="0"/>
                <a:cs typeface="Calibri" panose="020F0502020204030204" pitchFamily="34" charset="0"/>
              </a:rPr>
              <a:t>
</a:t>
            </a:r>
            <a:r>
              <a:rPr lang="en-CA" sz="1000" b="1" dirty="0">
                <a:latin typeface="Calibri" panose="020F0502020204030204" pitchFamily="34" charset="0"/>
                <a:cs typeface="Calibri" panose="020F0502020204030204" pitchFamily="34" charset="0"/>
              </a:rPr>
              <a:t>Tendance </a:t>
            </a:r>
            <a:r>
              <a:rPr lang="en-CA" sz="1000" b="1" dirty="0" err="1">
                <a:latin typeface="Calibri" panose="020F0502020204030204" pitchFamily="34" charset="0"/>
                <a:cs typeface="Calibri" panose="020F0502020204030204" pitchFamily="34" charset="0"/>
              </a:rPr>
              <a:t>à</a:t>
            </a:r>
            <a:r>
              <a:rPr lang="en-CA" sz="1000" b="1" dirty="0">
                <a:latin typeface="Calibri" panose="020F0502020204030204" pitchFamily="34" charset="0"/>
                <a:cs typeface="Calibri" panose="020F0502020204030204" pitchFamily="34" charset="0"/>
              </a:rPr>
              <a:t> des infections </a:t>
            </a:r>
            <a:r>
              <a:rPr lang="en-CA" sz="1000" dirty="0" err="1">
                <a:latin typeface="Calibri" panose="020F0502020204030204" pitchFamily="34" charset="0"/>
                <a:cs typeface="Calibri" panose="020F0502020204030204" pitchFamily="34" charset="0"/>
              </a:rPr>
              <a:t>cutanées</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ou</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une</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immunité</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à</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médiation</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cellulaire</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altérée</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Dermatite</a:t>
            </a:r>
            <a:r>
              <a:rPr lang="en-CA" sz="1000" dirty="0">
                <a:latin typeface="Calibri" panose="020F0502020204030204" pitchFamily="34" charset="0"/>
                <a:cs typeface="Calibri" panose="020F0502020204030204" pitchFamily="34" charset="0"/>
              </a:rPr>
              <a:t> non </a:t>
            </a:r>
            <a:r>
              <a:rPr lang="en-CA" sz="1000" dirty="0" err="1">
                <a:latin typeface="Calibri" panose="020F0502020204030204" pitchFamily="34" charset="0"/>
                <a:cs typeface="Calibri" panose="020F0502020204030204" pitchFamily="34" charset="0"/>
              </a:rPr>
              <a:t>spécifique</a:t>
            </a:r>
            <a:r>
              <a:rPr lang="en-CA" sz="1000" dirty="0">
                <a:latin typeface="Calibri" panose="020F0502020204030204" pitchFamily="34" charset="0"/>
                <a:cs typeface="Calibri" panose="020F0502020204030204" pitchFamily="34" charset="0"/>
              </a:rPr>
              <a:t> des mains </a:t>
            </a:r>
            <a:r>
              <a:rPr lang="en-CA" sz="1000" dirty="0" err="1">
                <a:latin typeface="Calibri" panose="020F0502020204030204" pitchFamily="34" charset="0"/>
                <a:cs typeface="Calibri" panose="020F0502020204030204" pitchFamily="34" charset="0"/>
              </a:rPr>
              <a:t>ou</a:t>
            </a:r>
            <a:r>
              <a:rPr lang="en-CA" sz="1000" dirty="0">
                <a:latin typeface="Calibri" panose="020F0502020204030204" pitchFamily="34" charset="0"/>
                <a:cs typeface="Calibri" panose="020F0502020204030204" pitchFamily="34" charset="0"/>
              </a:rPr>
              <a:t> des </a:t>
            </a:r>
            <a:r>
              <a:rPr lang="en-CA" sz="1000" dirty="0" err="1">
                <a:latin typeface="Calibri" panose="020F0502020204030204" pitchFamily="34" charset="0"/>
                <a:cs typeface="Calibri" panose="020F0502020204030204" pitchFamily="34" charset="0"/>
              </a:rPr>
              <a:t>pieds</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Eczéma</a:t>
            </a:r>
            <a:r>
              <a:rPr lang="en-CA" sz="1000" dirty="0">
                <a:latin typeface="Calibri" panose="020F0502020204030204" pitchFamily="34" charset="0"/>
                <a:cs typeface="Calibri" panose="020F0502020204030204" pitchFamily="34" charset="0"/>
              </a:rPr>
              <a:t> des mamelons
</a:t>
            </a:r>
            <a:r>
              <a:rPr lang="en-CA" sz="1000" dirty="0" err="1">
                <a:latin typeface="Calibri" panose="020F0502020204030204" pitchFamily="34" charset="0"/>
                <a:cs typeface="Calibri" panose="020F0502020204030204" pitchFamily="34" charset="0"/>
              </a:rPr>
              <a:t>Chéilite</a:t>
            </a:r>
            <a:r>
              <a:rPr lang="en-CA" sz="1000" dirty="0">
                <a:latin typeface="Calibri" panose="020F0502020204030204" pitchFamily="34" charset="0"/>
                <a:cs typeface="Calibri" panose="020F0502020204030204" pitchFamily="34" charset="0"/>
              </a:rPr>
              <a:t>
</a:t>
            </a:r>
            <a:r>
              <a:rPr lang="en-CA" sz="1000" b="1" u="sng" dirty="0" err="1">
                <a:latin typeface="Calibri" panose="020F0502020204030204" pitchFamily="34" charset="0"/>
                <a:cs typeface="Calibri" panose="020F0502020204030204" pitchFamily="34" charset="0"/>
              </a:rPr>
              <a:t>Conjonctivite</a:t>
            </a:r>
            <a:r>
              <a:rPr lang="en-CA" sz="1000" b="1" u="sng" dirty="0">
                <a:latin typeface="Calibri" panose="020F0502020204030204" pitchFamily="34" charset="0"/>
                <a:cs typeface="Calibri" panose="020F0502020204030204" pitchFamily="34" charset="0"/>
              </a:rPr>
              <a:t> </a:t>
            </a:r>
            <a:r>
              <a:rPr lang="en-CA" sz="1000" b="1" u="sng" dirty="0" err="1">
                <a:latin typeface="Calibri" panose="020F0502020204030204" pitchFamily="34" charset="0"/>
                <a:cs typeface="Calibri" panose="020F0502020204030204" pitchFamily="34" charset="0"/>
              </a:rPr>
              <a:t>récurrente</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Pli</a:t>
            </a:r>
            <a:r>
              <a:rPr lang="en-CA" sz="1000" dirty="0">
                <a:latin typeface="Calibri" panose="020F0502020204030204" pitchFamily="34" charset="0"/>
                <a:cs typeface="Calibri" panose="020F0502020204030204" pitchFamily="34" charset="0"/>
              </a:rPr>
              <a:t> infraorbital de </a:t>
            </a:r>
            <a:r>
              <a:rPr lang="en-CA" sz="1000" dirty="0" err="1">
                <a:latin typeface="Calibri" panose="020F0502020204030204" pitchFamily="34" charset="0"/>
                <a:cs typeface="Calibri" panose="020F0502020204030204" pitchFamily="34" charset="0"/>
              </a:rPr>
              <a:t>Dennie</a:t>
            </a:r>
            <a:r>
              <a:rPr lang="en-CA" sz="1000" dirty="0">
                <a:latin typeface="Calibri" panose="020F0502020204030204" pitchFamily="34" charset="0"/>
                <a:cs typeface="Calibri" panose="020F0502020204030204" pitchFamily="34" charset="0"/>
              </a:rPr>
              <a:t>-Morgan</a:t>
            </a:r>
          </a:p>
        </p:txBody>
      </p:sp>
      <p:sp>
        <p:nvSpPr>
          <p:cNvPr id="7" name="Content Placeholder 6"/>
          <p:cNvSpPr>
            <a:spLocks noGrp="1"/>
          </p:cNvSpPr>
          <p:nvPr>
            <p:ph sz="quarter" idx="4"/>
          </p:nvPr>
        </p:nvSpPr>
        <p:spPr>
          <a:xfrm>
            <a:off x="6529973" y="2042737"/>
            <a:ext cx="4041775" cy="3951288"/>
          </a:xfrm>
        </p:spPr>
        <p:txBody>
          <a:bodyPr>
            <a:noAutofit/>
          </a:bodyPr>
          <a:lstStyle/>
          <a:p>
            <a:r>
              <a:rPr lang="en-CA" sz="1000" dirty="0" err="1">
                <a:latin typeface="Calibri" panose="020F0502020204030204" pitchFamily="34" charset="0"/>
                <a:cs typeface="Calibri" panose="020F0502020204030204" pitchFamily="34" charset="0"/>
              </a:rPr>
              <a:t>Kératocône</a:t>
            </a:r>
            <a:r>
              <a:rPr lang="en-CA" sz="1000"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Cataractes</a:t>
            </a:r>
            <a:r>
              <a:rPr lang="en-CA" sz="1000" b="1" dirty="0">
                <a:latin typeface="Calibri" panose="020F0502020204030204" pitchFamily="34" charset="0"/>
                <a:cs typeface="Calibri" panose="020F0502020204030204" pitchFamily="34" charset="0"/>
              </a:rPr>
              <a:t> sous-</a:t>
            </a:r>
            <a:r>
              <a:rPr lang="en-CA" sz="1000" b="1" dirty="0" err="1">
                <a:latin typeface="Calibri" panose="020F0502020204030204" pitchFamily="34" charset="0"/>
                <a:cs typeface="Calibri" panose="020F0502020204030204" pitchFamily="34" charset="0"/>
              </a:rPr>
              <a:t>capsulaires</a:t>
            </a:r>
            <a:r>
              <a:rPr lang="en-CA" sz="1000" b="1"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antérieures</a:t>
            </a:r>
            <a:r>
              <a:rPr lang="en-CA" sz="1000" dirty="0">
                <a:latin typeface="Calibri" panose="020F0502020204030204" pitchFamily="34" charset="0"/>
                <a:cs typeface="Calibri" panose="020F0502020204030204" pitchFamily="34" charset="0"/>
              </a:rPr>
              <a:t>
Hyperpigmentation </a:t>
            </a:r>
            <a:r>
              <a:rPr lang="en-CA" sz="1000" dirty="0" err="1">
                <a:latin typeface="Calibri" panose="020F0502020204030204" pitchFamily="34" charset="0"/>
                <a:cs typeface="Calibri" panose="020F0502020204030204" pitchFamily="34" charset="0"/>
              </a:rPr>
              <a:t>péri-orbitaire</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Pâleur</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faciale</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ou</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érythème</a:t>
            </a:r>
            <a:r>
              <a:rPr lang="en-CA" sz="1000" dirty="0">
                <a:latin typeface="Calibri" panose="020F0502020204030204" pitchFamily="34" charset="0"/>
                <a:cs typeface="Calibri" panose="020F0502020204030204" pitchFamily="34" charset="0"/>
              </a:rPr>
              <a:t> facial
Pityriasis alba
</a:t>
            </a:r>
            <a:r>
              <a:rPr lang="en-CA" sz="1000" dirty="0" err="1">
                <a:latin typeface="Calibri" panose="020F0502020204030204" pitchFamily="34" charset="0"/>
                <a:cs typeface="Calibri" panose="020F0502020204030204" pitchFamily="34" charset="0"/>
              </a:rPr>
              <a:t>Plis</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antérieurs</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accentués</a:t>
            </a:r>
            <a:r>
              <a:rPr lang="en-CA" sz="1000" dirty="0">
                <a:latin typeface="Calibri" panose="020F0502020204030204" pitchFamily="34" charset="0"/>
                <a:cs typeface="Calibri" panose="020F0502020204030204" pitchFamily="34" charset="0"/>
              </a:rPr>
              <a:t> du </a:t>
            </a:r>
            <a:r>
              <a:rPr lang="en-CA" sz="1000" dirty="0" err="1">
                <a:latin typeface="Calibri" panose="020F0502020204030204" pitchFamily="34" charset="0"/>
                <a:cs typeface="Calibri" panose="020F0502020204030204" pitchFamily="34" charset="0"/>
              </a:rPr>
              <a:t>cou</a:t>
            </a:r>
            <a:r>
              <a:rPr lang="en-CA" sz="1000"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Démangeaisons</a:t>
            </a:r>
            <a:r>
              <a:rPr lang="en-CA" sz="1000" b="1"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lors</a:t>
            </a:r>
            <a:r>
              <a:rPr lang="en-CA" sz="1000" b="1" dirty="0">
                <a:latin typeface="Calibri" panose="020F0502020204030204" pitchFamily="34" charset="0"/>
                <a:cs typeface="Calibri" panose="020F0502020204030204" pitchFamily="34" charset="0"/>
              </a:rPr>
              <a:t> de la transpiration</a:t>
            </a:r>
            <a:r>
              <a:rPr lang="en-CA" sz="1000"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Intolérance</a:t>
            </a:r>
            <a:r>
              <a:rPr lang="en-CA" sz="1000" b="1"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à</a:t>
            </a:r>
            <a:r>
              <a:rPr lang="en-CA" sz="1000" b="1" dirty="0">
                <a:latin typeface="Calibri" panose="020F0502020204030204" pitchFamily="34" charset="0"/>
                <a:cs typeface="Calibri" panose="020F0502020204030204" pitchFamily="34" charset="0"/>
              </a:rPr>
              <a:t> la </a:t>
            </a:r>
            <a:r>
              <a:rPr lang="en-CA" sz="1000" b="1" dirty="0" err="1">
                <a:latin typeface="Calibri" panose="020F0502020204030204" pitchFamily="34" charset="0"/>
                <a:cs typeface="Calibri" panose="020F0502020204030204" pitchFamily="34" charset="0"/>
              </a:rPr>
              <a:t>laine</a:t>
            </a:r>
            <a:r>
              <a:rPr lang="en-CA" sz="1000" b="1" dirty="0">
                <a:latin typeface="Calibri" panose="020F0502020204030204" pitchFamily="34" charset="0"/>
                <a:cs typeface="Calibri" panose="020F0502020204030204" pitchFamily="34" charset="0"/>
              </a:rPr>
              <a:t> et aux </a:t>
            </a:r>
            <a:r>
              <a:rPr lang="en-CA" sz="1000" b="1" dirty="0" err="1">
                <a:latin typeface="Calibri" panose="020F0502020204030204" pitchFamily="34" charset="0"/>
                <a:cs typeface="Calibri" panose="020F0502020204030204" pitchFamily="34" charset="0"/>
              </a:rPr>
              <a:t>solvants</a:t>
            </a:r>
            <a:r>
              <a:rPr lang="en-CA" sz="1000" b="1"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lipidiques</a:t>
            </a:r>
            <a:r>
              <a:rPr lang="en-CA" sz="1000" dirty="0">
                <a:latin typeface="Calibri" panose="020F0502020204030204" pitchFamily="34" charset="0"/>
                <a:cs typeface="Calibri" panose="020F0502020204030204" pitchFamily="34" charset="0"/>
              </a:rPr>
              <a:t>
Accentuation </a:t>
            </a:r>
            <a:r>
              <a:rPr lang="en-CA" sz="1000" dirty="0" err="1">
                <a:latin typeface="Calibri" panose="020F0502020204030204" pitchFamily="34" charset="0"/>
                <a:cs typeface="Calibri" panose="020F0502020204030204" pitchFamily="34" charset="0"/>
              </a:rPr>
              <a:t>périfolliculaire</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Intolérance</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alimentaire</a:t>
            </a:r>
            <a:r>
              <a:rPr lang="en-CA" sz="1000"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Cours</a:t>
            </a:r>
            <a:r>
              <a:rPr lang="en-CA" sz="1000" b="1"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influencé</a:t>
            </a:r>
            <a:r>
              <a:rPr lang="en-CA" sz="1000" b="1" dirty="0">
                <a:latin typeface="Calibri" panose="020F0502020204030204" pitchFamily="34" charset="0"/>
                <a:cs typeface="Calibri" panose="020F0502020204030204" pitchFamily="34" charset="0"/>
              </a:rPr>
              <a:t> par des </a:t>
            </a:r>
            <a:r>
              <a:rPr lang="en-CA" sz="1000" b="1" dirty="0" err="1">
                <a:latin typeface="Calibri" panose="020F0502020204030204" pitchFamily="34" charset="0"/>
                <a:cs typeface="Calibri" panose="020F0502020204030204" pitchFamily="34" charset="0"/>
              </a:rPr>
              <a:t>facteurs</a:t>
            </a:r>
            <a:r>
              <a:rPr lang="en-CA" sz="1000" b="1"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environnementaux</a:t>
            </a:r>
            <a:r>
              <a:rPr lang="en-CA" sz="1000" b="1"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ou</a:t>
            </a:r>
            <a:r>
              <a:rPr lang="en-CA" sz="1000" b="1" dirty="0">
                <a:latin typeface="Calibri" panose="020F0502020204030204" pitchFamily="34" charset="0"/>
                <a:cs typeface="Calibri" panose="020F0502020204030204" pitchFamily="34" charset="0"/>
              </a:rPr>
              <a:t> </a:t>
            </a:r>
            <a:r>
              <a:rPr lang="en-CA" sz="1000" b="1" dirty="0" err="1">
                <a:latin typeface="Calibri" panose="020F0502020204030204" pitchFamily="34" charset="0"/>
                <a:cs typeface="Calibri" panose="020F0502020204030204" pitchFamily="34" charset="0"/>
              </a:rPr>
              <a:t>émotionnels</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Dermographisme</a:t>
            </a:r>
            <a:r>
              <a:rPr lang="en-CA" sz="1000" dirty="0">
                <a:latin typeface="Calibri" panose="020F0502020204030204" pitchFamily="34" charset="0"/>
                <a:cs typeface="Calibri" panose="020F0502020204030204" pitchFamily="34" charset="0"/>
              </a:rPr>
              <a:t> </a:t>
            </a:r>
            <a:r>
              <a:rPr lang="en-CA" sz="1000" dirty="0" err="1">
                <a:latin typeface="Calibri" panose="020F0502020204030204" pitchFamily="34" charset="0"/>
                <a:cs typeface="Calibri" panose="020F0502020204030204" pitchFamily="34" charset="0"/>
              </a:rPr>
              <a:t>blanc</a:t>
            </a:r>
            <a:endParaRPr lang="en-CA" sz="1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D55C0AC4-2D13-411C-91A8-3C4E99715CEA}"/>
              </a:ext>
            </a:extLst>
          </p:cNvPr>
          <p:cNvSpPr>
            <a:spLocks noGrp="1"/>
          </p:cNvSpPr>
          <p:nvPr>
            <p:ph type="ftr" sz="quarter" idx="11"/>
          </p:nvPr>
        </p:nvSpPr>
        <p:spPr>
          <a:xfrm>
            <a:off x="0" y="6449238"/>
            <a:ext cx="8229600" cy="365125"/>
          </a:xfrm>
        </p:spPr>
        <p:txBody>
          <a:bodyPr/>
          <a:lstStyle/>
          <a:p>
            <a:pPr algn="l"/>
            <a:r>
              <a:rPr lang="en-CA" dirty="0" err="1">
                <a:solidFill>
                  <a:schemeClr val="bg1"/>
                </a:solidFill>
              </a:rPr>
              <a:t>IgE</a:t>
            </a:r>
            <a:r>
              <a:rPr lang="en-CA" dirty="0">
                <a:solidFill>
                  <a:schemeClr val="bg1"/>
                </a:solidFill>
              </a:rPr>
              <a:t>: immunoglobulin E</a:t>
            </a:r>
          </a:p>
          <a:p>
            <a:pPr algn="l"/>
            <a:r>
              <a:rPr lang="en-CA" dirty="0">
                <a:solidFill>
                  <a:schemeClr val="bg1"/>
                </a:solidFill>
              </a:rPr>
              <a:t>1. </a:t>
            </a:r>
            <a:r>
              <a:rPr lang="en-CA" dirty="0" err="1">
                <a:solidFill>
                  <a:schemeClr val="bg1"/>
                </a:solidFill>
              </a:rPr>
              <a:t>Hanifin</a:t>
            </a:r>
            <a:r>
              <a:rPr lang="en-CA" dirty="0">
                <a:solidFill>
                  <a:schemeClr val="bg1"/>
                </a:solidFill>
              </a:rPr>
              <a:t> JM, </a:t>
            </a:r>
            <a:r>
              <a:rPr lang="en-CA" dirty="0" err="1">
                <a:solidFill>
                  <a:schemeClr val="bg1"/>
                </a:solidFill>
              </a:rPr>
              <a:t>Rajka</a:t>
            </a:r>
            <a:r>
              <a:rPr lang="en-CA" dirty="0">
                <a:solidFill>
                  <a:schemeClr val="bg1"/>
                </a:solidFill>
              </a:rPr>
              <a:t> G. </a:t>
            </a:r>
            <a:r>
              <a:rPr lang="en-CA" i="1" dirty="0">
                <a:solidFill>
                  <a:schemeClr val="bg1"/>
                </a:solidFill>
              </a:rPr>
              <a:t>Acta </a:t>
            </a:r>
            <a:r>
              <a:rPr lang="en-CA" i="1" dirty="0" err="1">
                <a:solidFill>
                  <a:schemeClr val="bg1"/>
                </a:solidFill>
              </a:rPr>
              <a:t>Derm</a:t>
            </a:r>
            <a:r>
              <a:rPr lang="en-CA" i="1" dirty="0">
                <a:solidFill>
                  <a:schemeClr val="bg1"/>
                </a:solidFill>
              </a:rPr>
              <a:t> </a:t>
            </a:r>
            <a:r>
              <a:rPr lang="en-CA" i="1" dirty="0" err="1">
                <a:solidFill>
                  <a:schemeClr val="bg1"/>
                </a:solidFill>
              </a:rPr>
              <a:t>Venereol</a:t>
            </a:r>
            <a:r>
              <a:rPr lang="en-CA" dirty="0">
                <a:solidFill>
                  <a:schemeClr val="bg1"/>
                </a:solidFill>
              </a:rPr>
              <a:t>. Suppl (</a:t>
            </a:r>
            <a:r>
              <a:rPr lang="en-CA" dirty="0" err="1">
                <a:solidFill>
                  <a:schemeClr val="bg1"/>
                </a:solidFill>
              </a:rPr>
              <a:t>Stockh</a:t>
            </a:r>
            <a:r>
              <a:rPr lang="en-CA" dirty="0">
                <a:solidFill>
                  <a:schemeClr val="bg1"/>
                </a:solidFill>
              </a:rPr>
              <a:t>) 1980; 92:44-7.</a:t>
            </a:r>
          </a:p>
        </p:txBody>
      </p:sp>
      <p:sp>
        <p:nvSpPr>
          <p:cNvPr id="8" name="Slide Number Placeholder 7">
            <a:extLst>
              <a:ext uri="{FF2B5EF4-FFF2-40B4-BE49-F238E27FC236}">
                <a16:creationId xmlns:a16="http://schemas.microsoft.com/office/drawing/2014/main" id="{4F6E4ACF-1BB0-4FDA-A7D5-94F71A377F82}"/>
              </a:ext>
            </a:extLst>
          </p:cNvPr>
          <p:cNvSpPr>
            <a:spLocks noGrp="1"/>
          </p:cNvSpPr>
          <p:nvPr>
            <p:ph type="sldNum" sz="quarter" idx="12"/>
          </p:nvPr>
        </p:nvSpPr>
        <p:spPr/>
        <p:txBody>
          <a:bodyPr/>
          <a:lstStyle/>
          <a:p>
            <a:fld id="{0FA30AD7-25F4-6C4A-A394-E9693F56DC8D}" type="slidenum">
              <a:rPr lang="en-CA" smtClean="0"/>
              <a:pPr/>
              <a:t>5</a:t>
            </a:fld>
            <a:endParaRPr lang="en-CA"/>
          </a:p>
        </p:txBody>
      </p:sp>
      <p:sp>
        <p:nvSpPr>
          <p:cNvPr id="3" name="Accolade ouvrante 2">
            <a:extLst>
              <a:ext uri="{FF2B5EF4-FFF2-40B4-BE49-F238E27FC236}">
                <a16:creationId xmlns:a16="http://schemas.microsoft.com/office/drawing/2014/main" id="{59AD2D67-05C6-371B-4F68-044D7DAD8E02}"/>
              </a:ext>
            </a:extLst>
          </p:cNvPr>
          <p:cNvSpPr/>
          <p:nvPr/>
        </p:nvSpPr>
        <p:spPr>
          <a:xfrm>
            <a:off x="1371600" y="2143887"/>
            <a:ext cx="248652" cy="587281"/>
          </a:xfrm>
          <a:prstGeom prst="leftBrace">
            <a:avLst/>
          </a:prstGeom>
          <a:ln w="38100">
            <a:solidFill>
              <a:schemeClr val="accent3">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9" name="Accolade ouvrante 8">
            <a:extLst>
              <a:ext uri="{FF2B5EF4-FFF2-40B4-BE49-F238E27FC236}">
                <a16:creationId xmlns:a16="http://schemas.microsoft.com/office/drawing/2014/main" id="{DE338A83-54B4-E123-72B8-2F5DC9115D61}"/>
              </a:ext>
            </a:extLst>
          </p:cNvPr>
          <p:cNvSpPr/>
          <p:nvPr/>
        </p:nvSpPr>
        <p:spPr>
          <a:xfrm rot="10800000">
            <a:off x="2895599" y="3261260"/>
            <a:ext cx="248652" cy="227897"/>
          </a:xfrm>
          <a:prstGeom prst="leftBrace">
            <a:avLst/>
          </a:prstGeom>
          <a:ln w="38100">
            <a:solidFill>
              <a:schemeClr val="accent3">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10" name="ZoneTexte 9">
            <a:extLst>
              <a:ext uri="{FF2B5EF4-FFF2-40B4-BE49-F238E27FC236}">
                <a16:creationId xmlns:a16="http://schemas.microsoft.com/office/drawing/2014/main" id="{C9A4A3A2-F7AB-8070-8021-0BC3F1347E39}"/>
              </a:ext>
            </a:extLst>
          </p:cNvPr>
          <p:cNvSpPr txBox="1"/>
          <p:nvPr/>
        </p:nvSpPr>
        <p:spPr>
          <a:xfrm>
            <a:off x="3314581" y="3144376"/>
            <a:ext cx="800219" cy="461665"/>
          </a:xfrm>
          <a:prstGeom prst="rect">
            <a:avLst/>
          </a:prstGeom>
          <a:solidFill>
            <a:srgbClr val="FFFF00"/>
          </a:solidFill>
        </p:spPr>
        <p:txBody>
          <a:bodyPr wrap="none" rtlCol="0">
            <a:spAutoFit/>
          </a:bodyPr>
          <a:lstStyle/>
          <a:p>
            <a:r>
              <a:rPr lang="fr-FR" sz="1200" dirty="0"/>
              <a:t>Bilans </a:t>
            </a:r>
            <a:br>
              <a:rPr lang="fr-FR" sz="1200" dirty="0"/>
            </a:br>
            <a:r>
              <a:rPr lang="fr-FR" sz="1200" dirty="0"/>
              <a:t>sériques</a:t>
            </a:r>
          </a:p>
        </p:txBody>
      </p:sp>
      <p:sp>
        <p:nvSpPr>
          <p:cNvPr id="11" name="ZoneTexte 10">
            <a:extLst>
              <a:ext uri="{FF2B5EF4-FFF2-40B4-BE49-F238E27FC236}">
                <a16:creationId xmlns:a16="http://schemas.microsoft.com/office/drawing/2014/main" id="{27042984-2ABD-F96D-53AC-A1154350AB39}"/>
              </a:ext>
            </a:extLst>
          </p:cNvPr>
          <p:cNvSpPr txBox="1"/>
          <p:nvPr/>
        </p:nvSpPr>
        <p:spPr>
          <a:xfrm>
            <a:off x="73290" y="2206694"/>
            <a:ext cx="1354858" cy="461665"/>
          </a:xfrm>
          <a:prstGeom prst="rect">
            <a:avLst/>
          </a:prstGeom>
          <a:solidFill>
            <a:srgbClr val="FFFF00"/>
          </a:solidFill>
        </p:spPr>
        <p:txBody>
          <a:bodyPr wrap="none" rtlCol="0">
            <a:spAutoFit/>
          </a:bodyPr>
          <a:lstStyle/>
          <a:p>
            <a:r>
              <a:rPr lang="fr-FR" sz="1200" dirty="0"/>
              <a:t>Caractéristiques</a:t>
            </a:r>
          </a:p>
          <a:p>
            <a:r>
              <a:rPr lang="fr-FR" sz="1200" dirty="0"/>
              <a:t>de la maladie</a:t>
            </a:r>
          </a:p>
        </p:txBody>
      </p:sp>
      <p:sp>
        <p:nvSpPr>
          <p:cNvPr id="12" name="Accolade ouvrante 11">
            <a:extLst>
              <a:ext uri="{FF2B5EF4-FFF2-40B4-BE49-F238E27FC236}">
                <a16:creationId xmlns:a16="http://schemas.microsoft.com/office/drawing/2014/main" id="{6491FD54-9A2F-BDB5-7762-F3AA95F77761}"/>
              </a:ext>
            </a:extLst>
          </p:cNvPr>
          <p:cNvSpPr/>
          <p:nvPr/>
        </p:nvSpPr>
        <p:spPr>
          <a:xfrm>
            <a:off x="1331494" y="3709281"/>
            <a:ext cx="260684" cy="1729090"/>
          </a:xfrm>
          <a:prstGeom prst="leftBrace">
            <a:avLst/>
          </a:prstGeom>
          <a:ln w="38100">
            <a:solidFill>
              <a:schemeClr val="accent3">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cxnSp>
        <p:nvCxnSpPr>
          <p:cNvPr id="14" name="Connecteur en angle 13">
            <a:extLst>
              <a:ext uri="{FF2B5EF4-FFF2-40B4-BE49-F238E27FC236}">
                <a16:creationId xmlns:a16="http://schemas.microsoft.com/office/drawing/2014/main" id="{F6E52BF1-1460-E596-DF20-6C19B88ECD62}"/>
              </a:ext>
            </a:extLst>
          </p:cNvPr>
          <p:cNvCxnSpPr>
            <a:cxnSpLocks/>
          </p:cNvCxnSpPr>
          <p:nvPr/>
        </p:nvCxnSpPr>
        <p:spPr>
          <a:xfrm rot="16200000" flipV="1">
            <a:off x="186143" y="3440967"/>
            <a:ext cx="1924861" cy="365841"/>
          </a:xfrm>
          <a:prstGeom prst="bentConnector3">
            <a:avLst>
              <a:gd name="adj1" fmla="val 620"/>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ccolade ouvrante 15">
            <a:extLst>
              <a:ext uri="{FF2B5EF4-FFF2-40B4-BE49-F238E27FC236}">
                <a16:creationId xmlns:a16="http://schemas.microsoft.com/office/drawing/2014/main" id="{50289E34-3BC1-CDDA-064A-3D1F3C3AD5C9}"/>
              </a:ext>
            </a:extLst>
          </p:cNvPr>
          <p:cNvSpPr/>
          <p:nvPr/>
        </p:nvSpPr>
        <p:spPr>
          <a:xfrm>
            <a:off x="6281321" y="2136513"/>
            <a:ext cx="248652" cy="587281"/>
          </a:xfrm>
          <a:prstGeom prst="leftBrace">
            <a:avLst/>
          </a:prstGeom>
          <a:ln w="38100">
            <a:solidFill>
              <a:schemeClr val="accent3">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17" name="Accolade ouvrante 16">
            <a:extLst>
              <a:ext uri="{FF2B5EF4-FFF2-40B4-BE49-F238E27FC236}">
                <a16:creationId xmlns:a16="http://schemas.microsoft.com/office/drawing/2014/main" id="{EDC687CA-C70F-B4D6-6F23-D76F7113E059}"/>
              </a:ext>
            </a:extLst>
          </p:cNvPr>
          <p:cNvSpPr/>
          <p:nvPr/>
        </p:nvSpPr>
        <p:spPr>
          <a:xfrm rot="10800000">
            <a:off x="3140239" y="5601959"/>
            <a:ext cx="248652" cy="227897"/>
          </a:xfrm>
          <a:prstGeom prst="leftBrace">
            <a:avLst/>
          </a:prstGeom>
          <a:ln w="38100">
            <a:solidFill>
              <a:schemeClr val="accent3">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cxnSp>
        <p:nvCxnSpPr>
          <p:cNvPr id="18" name="Connecteur en angle 17">
            <a:extLst>
              <a:ext uri="{FF2B5EF4-FFF2-40B4-BE49-F238E27FC236}">
                <a16:creationId xmlns:a16="http://schemas.microsoft.com/office/drawing/2014/main" id="{EDF8DB7A-2834-F04F-7B09-ACF5D6871A97}"/>
              </a:ext>
            </a:extLst>
          </p:cNvPr>
          <p:cNvCxnSpPr>
            <a:cxnSpLocks/>
          </p:cNvCxnSpPr>
          <p:nvPr/>
        </p:nvCxnSpPr>
        <p:spPr>
          <a:xfrm rot="5400000">
            <a:off x="3071602" y="2838310"/>
            <a:ext cx="3194891" cy="2560302"/>
          </a:xfrm>
          <a:prstGeom prst="bentConnector3">
            <a:avLst>
              <a:gd name="adj1" fmla="val 100086"/>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89316277-474A-BD55-EFE7-DCFDF688DBD3}"/>
              </a:ext>
            </a:extLst>
          </p:cNvPr>
          <p:cNvSpPr txBox="1"/>
          <p:nvPr/>
        </p:nvSpPr>
        <p:spPr>
          <a:xfrm>
            <a:off x="4886771" y="2291653"/>
            <a:ext cx="1382110" cy="276999"/>
          </a:xfrm>
          <a:prstGeom prst="rect">
            <a:avLst/>
          </a:prstGeom>
          <a:solidFill>
            <a:srgbClr val="FFFF00"/>
          </a:solidFill>
        </p:spPr>
        <p:txBody>
          <a:bodyPr wrap="none" rtlCol="0">
            <a:spAutoFit/>
          </a:bodyPr>
          <a:lstStyle/>
          <a:p>
            <a:r>
              <a:rPr lang="fr-FR" sz="1200" dirty="0"/>
              <a:t>Atteinte oculaire</a:t>
            </a:r>
          </a:p>
        </p:txBody>
      </p:sp>
      <p:sp>
        <p:nvSpPr>
          <p:cNvPr id="27" name="Accolade ouvrante 26">
            <a:extLst>
              <a:ext uri="{FF2B5EF4-FFF2-40B4-BE49-F238E27FC236}">
                <a16:creationId xmlns:a16="http://schemas.microsoft.com/office/drawing/2014/main" id="{5FA77D8B-4569-B844-4925-9DA02C0A7A54}"/>
              </a:ext>
            </a:extLst>
          </p:cNvPr>
          <p:cNvSpPr/>
          <p:nvPr/>
        </p:nvSpPr>
        <p:spPr>
          <a:xfrm rot="10800000">
            <a:off x="10384832" y="4118460"/>
            <a:ext cx="186915" cy="1711395"/>
          </a:xfrm>
          <a:prstGeom prst="leftBrace">
            <a:avLst/>
          </a:prstGeom>
          <a:ln w="38100">
            <a:solidFill>
              <a:schemeClr val="accent3">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28" name="ZoneTexte 27">
            <a:extLst>
              <a:ext uri="{FF2B5EF4-FFF2-40B4-BE49-F238E27FC236}">
                <a16:creationId xmlns:a16="http://schemas.microsoft.com/office/drawing/2014/main" id="{8B2ED950-788B-9940-15EE-5AF9DE9B7C6B}"/>
              </a:ext>
            </a:extLst>
          </p:cNvPr>
          <p:cNvSpPr txBox="1"/>
          <p:nvPr/>
        </p:nvSpPr>
        <p:spPr>
          <a:xfrm>
            <a:off x="10571747" y="4650992"/>
            <a:ext cx="1351079" cy="646331"/>
          </a:xfrm>
          <a:prstGeom prst="rect">
            <a:avLst/>
          </a:prstGeom>
          <a:solidFill>
            <a:srgbClr val="FFFF00"/>
          </a:solidFill>
        </p:spPr>
        <p:txBody>
          <a:bodyPr wrap="square" rtlCol="0">
            <a:spAutoFit/>
          </a:bodyPr>
          <a:lstStyle/>
          <a:p>
            <a:r>
              <a:rPr lang="fr-FR" sz="1200" dirty="0"/>
              <a:t>Interactions avec leur environnement</a:t>
            </a:r>
          </a:p>
        </p:txBody>
      </p:sp>
    </p:spTree>
    <p:extLst>
      <p:ext uri="{BB962C8B-B14F-4D97-AF65-F5344CB8AC3E}">
        <p14:creationId xmlns:p14="http://schemas.microsoft.com/office/powerpoint/2010/main" val="1262809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Top Corners Rounded 39">
            <a:extLst>
              <a:ext uri="{FF2B5EF4-FFF2-40B4-BE49-F238E27FC236}">
                <a16:creationId xmlns:a16="http://schemas.microsoft.com/office/drawing/2014/main" id="{CE5579D6-742A-45A7-B383-92315F55D429}"/>
              </a:ext>
            </a:extLst>
          </p:cNvPr>
          <p:cNvSpPr/>
          <p:nvPr/>
        </p:nvSpPr>
        <p:spPr>
          <a:xfrm rot="5400000">
            <a:off x="1943081" y="-228619"/>
            <a:ext cx="4419638" cy="8305800"/>
          </a:xfrm>
          <a:prstGeom prst="round2SameRect">
            <a:avLst>
              <a:gd name="adj1" fmla="val 11782"/>
              <a:gd name="adj2"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026E4E-1F0E-4D4A-AD92-7498DDDA3918}"/>
              </a:ext>
            </a:extLst>
          </p:cNvPr>
          <p:cNvSpPr>
            <a:spLocks noGrp="1"/>
          </p:cNvSpPr>
          <p:nvPr>
            <p:ph type="title"/>
          </p:nvPr>
        </p:nvSpPr>
        <p:spPr>
          <a:xfrm>
            <a:off x="838200" y="124581"/>
            <a:ext cx="10515600" cy="1325563"/>
          </a:xfrm>
        </p:spPr>
        <p:txBody>
          <a:bodyPr>
            <a:normAutofit/>
          </a:bodyPr>
          <a:lstStyle/>
          <a:p>
            <a:r>
              <a:rPr lang="en-GB" b="1" dirty="0"/>
              <a:t>Dimensions de </a:t>
            </a:r>
            <a:r>
              <a:rPr lang="en-GB" b="1" dirty="0" err="1"/>
              <a:t>l’évaluation</a:t>
            </a:r>
            <a:r>
              <a:rPr lang="en-GB" b="1" dirty="0"/>
              <a:t> de la D.A. </a:t>
            </a:r>
            <a:r>
              <a:rPr lang="en-GB" b="1" dirty="0" err="1"/>
              <a:t>à</a:t>
            </a:r>
            <a:r>
              <a:rPr lang="en-GB" b="1" dirty="0"/>
              <a:t> prendre </a:t>
            </a:r>
            <a:r>
              <a:rPr lang="en-GB" b="1" dirty="0" err="1"/>
              <a:t>en</a:t>
            </a:r>
            <a:r>
              <a:rPr lang="en-GB" b="1" dirty="0"/>
              <a:t> </a:t>
            </a:r>
            <a:r>
              <a:rPr lang="en-GB" b="1" dirty="0" err="1"/>
              <a:t>considération</a:t>
            </a:r>
            <a:endParaRPr lang="en-GB" b="1" dirty="0"/>
          </a:p>
        </p:txBody>
      </p:sp>
      <p:sp>
        <p:nvSpPr>
          <p:cNvPr id="4" name="Slide Number Placeholder 3">
            <a:extLst>
              <a:ext uri="{FF2B5EF4-FFF2-40B4-BE49-F238E27FC236}">
                <a16:creationId xmlns:a16="http://schemas.microsoft.com/office/drawing/2014/main" id="{66A37FE0-4887-4884-8DF1-BC65F134750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74DF9-AD47-4691-BA21-BBFCE3637A9A}" type="slidenum">
              <a:rPr kumimoji="0" lang="en-US" sz="1100" b="0" i="0" u="none" strike="noStrike" kern="1200" cap="none" spc="0" normalizeH="0" baseline="0" noProof="0" smtClean="0">
                <a:ln>
                  <a:noFill/>
                </a:ln>
                <a:solidFill>
                  <a:srgbClr val="978984">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a:ln>
                <a:noFill/>
              </a:ln>
              <a:solidFill>
                <a:srgbClr val="978984">
                  <a:lumMod val="75000"/>
                </a:srgb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178CBFBC-9B69-4B0E-8D08-8650F788F419}"/>
              </a:ext>
            </a:extLst>
          </p:cNvPr>
          <p:cNvSpPr>
            <a:spLocks noGrp="1"/>
          </p:cNvSpPr>
          <p:nvPr>
            <p:ph type="body" sz="quarter" idx="12"/>
          </p:nvPr>
        </p:nvSpPr>
        <p:spPr>
          <a:xfrm>
            <a:off x="0" y="6423321"/>
            <a:ext cx="8736663" cy="446532"/>
          </a:xfrm>
        </p:spPr>
        <p:txBody>
          <a:bodyPr/>
          <a:lstStyle/>
          <a:p>
            <a:r>
              <a:rPr lang="en-GB" dirty="0">
                <a:solidFill>
                  <a:schemeClr val="bg1"/>
                </a:solidFill>
              </a:rPr>
              <a:t>DLQI=Dermatology Life Quality Index; EASI=Eczema Area and Severity Index; POEM=</a:t>
            </a:r>
            <a:r>
              <a:rPr lang="en-US" dirty="0">
                <a:solidFill>
                  <a:schemeClr val="bg1"/>
                </a:solidFill>
              </a:rPr>
              <a:t>Patient-Oriented Eczema Measure; QoL=quality of life;</a:t>
            </a:r>
            <a:br>
              <a:rPr lang="en-GB" dirty="0">
                <a:solidFill>
                  <a:schemeClr val="bg1"/>
                </a:solidFill>
              </a:rPr>
            </a:br>
            <a:r>
              <a:rPr lang="en-GB" dirty="0">
                <a:solidFill>
                  <a:schemeClr val="bg1"/>
                </a:solidFill>
              </a:rPr>
              <a:t>SCORAD=</a:t>
            </a:r>
            <a:r>
              <a:rPr lang="en-GB" dirty="0" err="1">
                <a:solidFill>
                  <a:schemeClr val="bg1"/>
                </a:solidFill>
              </a:rPr>
              <a:t>SCORing</a:t>
            </a:r>
            <a:r>
              <a:rPr lang="en-GB" dirty="0">
                <a:solidFill>
                  <a:schemeClr val="bg1"/>
                </a:solidFill>
              </a:rPr>
              <a:t> Atopic Dermatitis.</a:t>
            </a:r>
          </a:p>
        </p:txBody>
      </p:sp>
      <p:grpSp>
        <p:nvGrpSpPr>
          <p:cNvPr id="18" name="Group 17">
            <a:extLst>
              <a:ext uri="{FF2B5EF4-FFF2-40B4-BE49-F238E27FC236}">
                <a16:creationId xmlns:a16="http://schemas.microsoft.com/office/drawing/2014/main" id="{87A3BA51-CF4D-4F54-95FC-49F7E08181F9}"/>
              </a:ext>
            </a:extLst>
          </p:cNvPr>
          <p:cNvGrpSpPr/>
          <p:nvPr/>
        </p:nvGrpSpPr>
        <p:grpSpPr>
          <a:xfrm>
            <a:off x="724250" y="2121343"/>
            <a:ext cx="7430777" cy="3457201"/>
            <a:chOff x="724250" y="2121343"/>
            <a:chExt cx="7430777" cy="3457201"/>
          </a:xfrm>
        </p:grpSpPr>
        <p:sp>
          <p:nvSpPr>
            <p:cNvPr id="20" name="Rectangle 19">
              <a:extLst>
                <a:ext uri="{FF2B5EF4-FFF2-40B4-BE49-F238E27FC236}">
                  <a16:creationId xmlns:a16="http://schemas.microsoft.com/office/drawing/2014/main" id="{3DFD40BC-CCB8-426F-9FE7-FCC06CFFDD99}"/>
                </a:ext>
              </a:extLst>
            </p:cNvPr>
            <p:cNvSpPr/>
            <p:nvPr/>
          </p:nvSpPr>
          <p:spPr>
            <a:xfrm>
              <a:off x="724250" y="2121343"/>
              <a:ext cx="788999" cy="369332"/>
            </a:xfrm>
            <a:prstGeom prst="rect">
              <a:avLst/>
            </a:prstGeom>
          </p:spPr>
          <p:txBody>
            <a:bodyPr wrap="none">
              <a:spAutoFit/>
            </a:bodyPr>
            <a:lstStyle/>
            <a:p>
              <a:pPr lvl="0">
                <a:defRPr/>
              </a:pPr>
              <a:r>
                <a:rPr lang="en-US" b="1" dirty="0" err="1">
                  <a:solidFill>
                    <a:srgbClr val="978984">
                      <a:lumMod val="75000"/>
                    </a:srgbClr>
                  </a:solidFill>
                </a:rPr>
                <a:t>Signes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9712113-F195-4E17-837D-77D8DC5AD550}"/>
                </a:ext>
              </a:extLst>
            </p:cNvPr>
            <p:cNvSpPr/>
            <p:nvPr/>
          </p:nvSpPr>
          <p:spPr>
            <a:xfrm>
              <a:off x="5956348" y="2142058"/>
              <a:ext cx="1305165" cy="369332"/>
            </a:xfrm>
            <a:prstGeom prst="rect">
              <a:avLst/>
            </a:prstGeom>
          </p:spPr>
          <p:txBody>
            <a:bodyPr wrap="none">
              <a:spAutoFit/>
            </a:bodyPr>
            <a:lstStyle/>
            <a:p>
              <a:pPr lvl="0">
                <a:defRPr/>
              </a:pPr>
              <a:r>
                <a:rPr lang="en-US" b="1" dirty="0" err="1">
                  <a:solidFill>
                    <a:srgbClr val="978984">
                      <a:lumMod val="75000"/>
                    </a:srgbClr>
                  </a:solidFill>
                </a:rPr>
                <a:t>Symptômes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AE49F3F-1719-4769-B30B-917E53B217F9}"/>
                </a:ext>
              </a:extLst>
            </p:cNvPr>
            <p:cNvSpPr txBox="1"/>
            <p:nvPr/>
          </p:nvSpPr>
          <p:spPr>
            <a:xfrm>
              <a:off x="724250" y="2490675"/>
              <a:ext cx="2730235" cy="2831544"/>
            </a:xfrm>
            <a:prstGeom prst="rect">
              <a:avLst/>
            </a:prstGeom>
            <a:noFill/>
          </p:spPr>
          <p:txBody>
            <a:bodyPr wrap="none" rtlCol="0">
              <a:spAutoFit/>
            </a:bodyPr>
            <a:lstStyle/>
            <a:p>
              <a:pPr marL="285750" lvl="0" indent="-285750">
                <a:buFont typeface="Arial" panose="020B0604020202020204" pitchFamily="34" charset="0"/>
                <a:buChar char="•"/>
                <a:defRPr/>
              </a:pPr>
              <a:r>
                <a:rPr lang="en-US" dirty="0" err="1">
                  <a:solidFill>
                    <a:srgbClr val="978984">
                      <a:lumMod val="75000"/>
                    </a:srgbClr>
                  </a:solidFill>
                </a:rPr>
                <a:t>Érythème</a:t>
              </a:r>
              <a:r>
                <a:rPr lang="en-US" dirty="0">
                  <a:solidFill>
                    <a:srgbClr val="978984">
                      <a:lumMod val="75000"/>
                    </a:srgbClr>
                  </a:solidFill>
                </a:rPr>
                <a:t>
</a:t>
              </a:r>
              <a:r>
                <a:rPr lang="en-US" sz="1600" dirty="0">
                  <a:solidFill>
                    <a:srgbClr val="978984">
                      <a:lumMod val="75000"/>
                    </a:srgbClr>
                  </a:solidFill>
                </a:rPr>
                <a:t>Induration/Papulation</a:t>
              </a:r>
              <a:br>
                <a:rPr lang="en-US" sz="1600" dirty="0">
                  <a:solidFill>
                    <a:srgbClr val="978984">
                      <a:lumMod val="75000"/>
                    </a:srgbClr>
                  </a:solidFill>
                </a:rPr>
              </a:br>
              <a:r>
                <a:rPr lang="en-US" sz="1600" dirty="0">
                  <a:solidFill>
                    <a:srgbClr val="978984">
                      <a:lumMod val="75000"/>
                    </a:srgbClr>
                  </a:solidFill>
                </a:rPr>
                <a:t>/</a:t>
              </a:r>
              <a:r>
                <a:rPr lang="en-US" sz="1600" dirty="0" err="1">
                  <a:solidFill>
                    <a:srgbClr val="978984">
                      <a:lumMod val="75000"/>
                    </a:srgbClr>
                  </a:solidFill>
                </a:rPr>
                <a:t>Œdème</a:t>
              </a:r>
              <a:r>
                <a:rPr lang="en-US" dirty="0">
                  <a:solidFill>
                    <a:srgbClr val="978984">
                      <a:lumMod val="75000"/>
                    </a:srgbClr>
                  </a:solidFill>
                </a:rPr>
                <a:t>
Excoriation
</a:t>
              </a:r>
              <a:r>
                <a:rPr lang="en-US" dirty="0" err="1">
                  <a:solidFill>
                    <a:srgbClr val="978984">
                      <a:lumMod val="75000"/>
                    </a:srgbClr>
                  </a:solidFill>
                </a:rPr>
                <a:t>Lichénification</a:t>
              </a:r>
              <a:r>
                <a:rPr lang="en-US" dirty="0">
                  <a:solidFill>
                    <a:srgbClr val="978984">
                      <a:lumMod val="75000"/>
                    </a:srgbClr>
                  </a:solidFill>
                </a:rPr>
                <a:t>
</a:t>
              </a:r>
              <a:r>
                <a:rPr lang="en-US" dirty="0" err="1">
                  <a:solidFill>
                    <a:srgbClr val="978984">
                      <a:lumMod val="75000"/>
                    </a:srgbClr>
                  </a:solidFill>
                </a:rPr>
                <a:t>Suintements</a:t>
              </a:r>
              <a:r>
                <a:rPr lang="en-US" dirty="0">
                  <a:solidFill>
                    <a:srgbClr val="978984">
                      <a:lumMod val="75000"/>
                    </a:srgbClr>
                  </a:solidFill>
                </a:rPr>
                <a:t>/</a:t>
              </a:r>
              <a:r>
                <a:rPr lang="en-US" dirty="0" err="1">
                  <a:solidFill>
                    <a:srgbClr val="978984">
                      <a:lumMod val="75000"/>
                    </a:srgbClr>
                  </a:solidFill>
                </a:rPr>
                <a:t>croûtes</a:t>
              </a:r>
              <a:r>
                <a:rPr lang="en-US" dirty="0">
                  <a:solidFill>
                    <a:srgbClr val="978984">
                      <a:lumMod val="75000"/>
                    </a:srgbClr>
                  </a:solidFill>
                </a:rPr>
                <a:t>
</a:t>
              </a:r>
              <a:r>
                <a:rPr lang="en-US" dirty="0" err="1">
                  <a:solidFill>
                    <a:srgbClr val="978984">
                      <a:lumMod val="75000"/>
                    </a:srgbClr>
                  </a:solidFill>
                </a:rPr>
                <a:t>Sécheresse</a:t>
              </a:r>
              <a:r>
                <a:rPr lang="en-US" dirty="0">
                  <a:solidFill>
                    <a:srgbClr val="978984">
                      <a:lumMod val="75000"/>
                    </a:srgbClr>
                  </a:solidFill>
                </a:rPr>
                <a:t>
</a:t>
              </a:r>
              <a:r>
                <a:rPr lang="en-US" dirty="0" err="1">
                  <a:solidFill>
                    <a:srgbClr val="978984">
                      <a:lumMod val="75000"/>
                    </a:srgbClr>
                  </a:solidFill>
                </a:rPr>
                <a:t>Saignements</a:t>
              </a:r>
              <a:r>
                <a:rPr lang="en-US" dirty="0">
                  <a:solidFill>
                    <a:srgbClr val="978984">
                      <a:lumMod val="75000"/>
                    </a:srgbClr>
                  </a:solidFill>
                </a:rPr>
                <a:t>
Fissures
Desquamation</a:t>
              </a:r>
              <a:endParaRPr kumimoji="0" lang="en-GB" sz="1800" b="0" i="0" u="none" strike="noStrike" kern="1200" cap="none" spc="0" normalizeH="0" baseline="0" noProof="0" dirty="0">
                <a:ln>
                  <a:noFill/>
                </a:ln>
                <a:solidFill>
                  <a:srgbClr val="978984">
                    <a:lumMod val="75000"/>
                  </a:srgbClr>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8B355D3-B5C5-410B-9900-162A71BB834B}"/>
                </a:ext>
              </a:extLst>
            </p:cNvPr>
            <p:cNvSpPr txBox="1"/>
            <p:nvPr/>
          </p:nvSpPr>
          <p:spPr>
            <a:xfrm>
              <a:off x="5956348" y="2511390"/>
              <a:ext cx="2198679" cy="1323439"/>
            </a:xfrm>
            <a:prstGeom prst="rect">
              <a:avLst/>
            </a:prstGeom>
            <a:noFill/>
          </p:spPr>
          <p:txBody>
            <a:bodyPr wrap="square" rtlCol="0">
              <a:spAutoFit/>
            </a:bodyPr>
            <a:lstStyle/>
            <a:p>
              <a:pPr marL="285750" lvl="0" indent="-285750">
                <a:buFont typeface="Arial" panose="020B0604020202020204" pitchFamily="34" charset="0"/>
                <a:buChar char="•"/>
                <a:defRPr/>
              </a:pPr>
              <a:r>
                <a:rPr lang="en-US" sz="1600" dirty="0" err="1">
                  <a:solidFill>
                    <a:srgbClr val="978984">
                      <a:lumMod val="75000"/>
                    </a:srgbClr>
                  </a:solidFill>
                </a:rPr>
                <a:t>Prurit</a:t>
              </a:r>
              <a:r>
                <a:rPr lang="en-US" sz="1600" dirty="0">
                  <a:solidFill>
                    <a:srgbClr val="978984">
                      <a:lumMod val="75000"/>
                    </a:srgbClr>
                  </a:solidFill>
                </a:rPr>
                <a:t>
Troubles du </a:t>
              </a:r>
              <a:r>
                <a:rPr lang="en-US" sz="1600" dirty="0" err="1">
                  <a:solidFill>
                    <a:srgbClr val="978984">
                      <a:lumMod val="75000"/>
                    </a:srgbClr>
                  </a:solidFill>
                </a:rPr>
                <a:t>sommeil</a:t>
              </a:r>
              <a:r>
                <a:rPr lang="en-US" sz="1600" dirty="0">
                  <a:solidFill>
                    <a:srgbClr val="978984">
                      <a:lumMod val="75000"/>
                    </a:srgbClr>
                  </a:solidFill>
                </a:rPr>
                <a:t> 
Troubles de </a:t>
              </a:r>
              <a:r>
                <a:rPr lang="en-US" sz="1600" dirty="0" err="1">
                  <a:solidFill>
                    <a:srgbClr val="978984">
                      <a:lumMod val="75000"/>
                    </a:srgbClr>
                  </a:solidFill>
                </a:rPr>
                <a:t>l’humeur</a:t>
              </a:r>
              <a:r>
                <a:rPr lang="en-US" sz="1600" dirty="0">
                  <a:solidFill>
                    <a:srgbClr val="978984">
                      <a:lumMod val="75000"/>
                    </a:srgbClr>
                  </a:solidFill>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55F7228-4A75-491C-90D2-8BF7FBCC7946}"/>
                </a:ext>
              </a:extLst>
            </p:cNvPr>
            <p:cNvSpPr/>
            <p:nvPr/>
          </p:nvSpPr>
          <p:spPr>
            <a:xfrm>
              <a:off x="5956348" y="4008883"/>
              <a:ext cx="1510735" cy="646331"/>
            </a:xfrm>
            <a:prstGeom prst="rect">
              <a:avLst/>
            </a:prstGeom>
          </p:spPr>
          <p:txBody>
            <a:bodyPr wrap="none">
              <a:spAutoFit/>
            </a:bodyPr>
            <a:lstStyle/>
            <a:p>
              <a:pPr lvl="0">
                <a:defRPr/>
              </a:pPr>
              <a:r>
                <a:rPr lang="en-US" b="1" dirty="0" err="1">
                  <a:solidFill>
                    <a:srgbClr val="978984">
                      <a:lumMod val="75000"/>
                    </a:srgbClr>
                  </a:solidFill>
                </a:rPr>
                <a:t>Qualité</a:t>
              </a:r>
              <a:r>
                <a:rPr lang="en-US" b="1" dirty="0">
                  <a:solidFill>
                    <a:srgbClr val="978984">
                      <a:lumMod val="75000"/>
                    </a:srgbClr>
                  </a:solidFill>
                </a:rPr>
                <a:t> de vie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EE6E0EB-4185-4EE6-BEB9-49E691DCE706}"/>
                </a:ext>
              </a:extLst>
            </p:cNvPr>
            <p:cNvSpPr txBox="1"/>
            <p:nvPr/>
          </p:nvSpPr>
          <p:spPr>
            <a:xfrm>
              <a:off x="5956348" y="4378215"/>
              <a:ext cx="2198679" cy="1200329"/>
            </a:xfrm>
            <a:prstGeom prst="rect">
              <a:avLst/>
            </a:prstGeom>
            <a:noFill/>
          </p:spPr>
          <p:txBody>
            <a:bodyPr wrap="square" rtlCol="0">
              <a:spAutoFit/>
            </a:bodyPr>
            <a:lstStyle/>
            <a:p>
              <a:pPr marL="285750" lvl="0" indent="-285750">
                <a:buFont typeface="Arial" panose="020B0604020202020204" pitchFamily="34" charset="0"/>
                <a:buChar char="•"/>
                <a:defRPr/>
              </a:pPr>
              <a:r>
                <a:rPr lang="en-US" dirty="0">
                  <a:solidFill>
                    <a:srgbClr val="978984">
                      <a:lumMod val="75000"/>
                    </a:srgbClr>
                  </a:solidFill>
                </a:rPr>
                <a:t>Impact sur de multiples aspects de la vie </a:t>
              </a:r>
              <a:r>
                <a:rPr lang="en-US" dirty="0" err="1">
                  <a:solidFill>
                    <a:srgbClr val="978984">
                      <a:lumMod val="75000"/>
                    </a:srgbClr>
                  </a:solidFill>
                </a:rPr>
                <a:t>quotidienne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C82D4769-6E14-4477-B826-7616A31B8125}"/>
              </a:ext>
            </a:extLst>
          </p:cNvPr>
          <p:cNvGrpSpPr/>
          <p:nvPr/>
        </p:nvGrpSpPr>
        <p:grpSpPr>
          <a:xfrm>
            <a:off x="9310508" y="2517371"/>
            <a:ext cx="2881493" cy="3595868"/>
            <a:chOff x="9310508" y="2517371"/>
            <a:chExt cx="2881493" cy="3595868"/>
          </a:xfrm>
        </p:grpSpPr>
        <p:sp>
          <p:nvSpPr>
            <p:cNvPr id="27" name="Rectangle: Top Corners Rounded 26">
              <a:extLst>
                <a:ext uri="{FF2B5EF4-FFF2-40B4-BE49-F238E27FC236}">
                  <a16:creationId xmlns:a16="http://schemas.microsoft.com/office/drawing/2014/main" id="{65A45A16-FACB-4AD6-BAF0-57274D82CDAC}"/>
                </a:ext>
              </a:extLst>
            </p:cNvPr>
            <p:cNvSpPr/>
            <p:nvPr/>
          </p:nvSpPr>
          <p:spPr>
            <a:xfrm rot="16200000">
              <a:off x="10476935" y="2501518"/>
              <a:ext cx="548640" cy="2881493"/>
            </a:xfrm>
            <a:prstGeom prst="round2SameRect">
              <a:avLst>
                <a:gd name="adj1" fmla="val 50000"/>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177800" lvl="0">
                <a:defRPr/>
              </a:pPr>
              <a:r>
                <a:rPr lang="en-US" b="1" dirty="0" err="1">
                  <a:solidFill>
                    <a:srgbClr val="978984">
                      <a:lumMod val="75000"/>
                    </a:srgbClr>
                  </a:solidFill>
                </a:rPr>
                <a:t>Symptômes</a:t>
              </a:r>
              <a:r>
                <a:rPr lang="en-US" b="1" dirty="0">
                  <a:solidFill>
                    <a:srgbClr val="978984">
                      <a:lumMod val="75000"/>
                    </a:srgbClr>
                  </a:solidFill>
                </a:rPr>
                <a:t> (</a:t>
              </a:r>
              <a:r>
                <a:rPr lang="en-US" b="1" dirty="0" err="1">
                  <a:solidFill>
                    <a:srgbClr val="978984">
                      <a:lumMod val="75000"/>
                    </a:srgbClr>
                  </a:solidFill>
                </a:rPr>
                <a:t>prurit</a:t>
              </a:r>
              <a:r>
                <a:rPr lang="en-US" b="1" dirty="0">
                  <a:solidFill>
                    <a:srgbClr val="978984">
                      <a:lumMod val="75000"/>
                    </a:srgbClr>
                  </a:solidFill>
                </a:rPr>
                <a:t>)</a:t>
              </a:r>
              <a:endParaRPr kumimoji="0" lang="en-US" sz="1800" b="0" i="0" u="none" strike="noStrike" kern="1200" cap="none" spc="0" normalizeH="0" baseline="0" noProof="0" dirty="0">
                <a:ln>
                  <a:noFill/>
                </a:ln>
                <a:solidFill>
                  <a:srgbClr val="978984">
                    <a:lumMod val="75000"/>
                  </a:srgbClr>
                </a:solidFill>
                <a:effectLst/>
                <a:uLnTx/>
                <a:uFillTx/>
                <a:latin typeface="Calibri" panose="020F0502020204030204"/>
                <a:ea typeface="+mn-ea"/>
                <a:cs typeface="+mn-cs"/>
              </a:endParaRPr>
            </a:p>
          </p:txBody>
        </p:sp>
        <p:sp>
          <p:nvSpPr>
            <p:cNvPr id="28" name="Rectangle: Top Corners Rounded 27">
              <a:extLst>
                <a:ext uri="{FF2B5EF4-FFF2-40B4-BE49-F238E27FC236}">
                  <a16:creationId xmlns:a16="http://schemas.microsoft.com/office/drawing/2014/main" id="{28AC4AF0-5FE2-46E5-9B7F-FE5DF8E0D48A}"/>
                </a:ext>
              </a:extLst>
            </p:cNvPr>
            <p:cNvSpPr/>
            <p:nvPr/>
          </p:nvSpPr>
          <p:spPr>
            <a:xfrm rot="16200000">
              <a:off x="10476935" y="3133736"/>
              <a:ext cx="548640" cy="2881493"/>
            </a:xfrm>
            <a:prstGeom prst="round2SameRect">
              <a:avLst>
                <a:gd name="adj1" fmla="val 50000"/>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177800" lvl="0">
                <a:lnSpc>
                  <a:spcPct val="80000"/>
                </a:lnSpc>
                <a:defRPr/>
              </a:pPr>
              <a:r>
                <a:rPr lang="en-US" b="1" dirty="0" err="1">
                  <a:solidFill>
                    <a:srgbClr val="978984">
                      <a:lumMod val="75000"/>
                    </a:srgbClr>
                  </a:solidFill>
                </a:rPr>
                <a:t>Symptômes</a:t>
              </a:r>
              <a:r>
                <a:rPr lang="en-US" b="1" dirty="0">
                  <a:solidFill>
                    <a:srgbClr val="978984">
                      <a:lumMod val="75000"/>
                    </a:srgbClr>
                  </a:solidFill>
                </a:rPr>
                <a:t> (troubles du </a:t>
              </a:r>
              <a:r>
                <a:rPr lang="en-US" b="1" dirty="0" err="1">
                  <a:solidFill>
                    <a:srgbClr val="978984">
                      <a:lumMod val="75000"/>
                    </a:srgbClr>
                  </a:solidFill>
                </a:rPr>
                <a:t>sommeil</a:t>
              </a:r>
              <a:r>
                <a:rPr lang="en-US" b="1" dirty="0">
                  <a:solidFill>
                    <a:srgbClr val="978984">
                      <a:lumMod val="75000"/>
                    </a:srgbClr>
                  </a:solidFill>
                </a:rPr>
                <a:t>)</a:t>
              </a:r>
              <a:endParaRPr kumimoji="0" lang="en-US" sz="1800" b="0" i="0" u="none" strike="noStrike" kern="1200" cap="none" spc="0" normalizeH="0" baseline="0" noProof="0" dirty="0">
                <a:ln>
                  <a:noFill/>
                </a:ln>
                <a:solidFill>
                  <a:srgbClr val="978984">
                    <a:lumMod val="75000"/>
                  </a:srgbClr>
                </a:solidFill>
                <a:effectLst/>
                <a:uLnTx/>
                <a:uFillTx/>
                <a:latin typeface="Calibri" panose="020F0502020204030204"/>
                <a:ea typeface="+mn-ea"/>
                <a:cs typeface="+mn-cs"/>
              </a:endParaRPr>
            </a:p>
          </p:txBody>
        </p:sp>
        <p:sp>
          <p:nvSpPr>
            <p:cNvPr id="29" name="Rectangle: Top Corners Rounded 28">
              <a:extLst>
                <a:ext uri="{FF2B5EF4-FFF2-40B4-BE49-F238E27FC236}">
                  <a16:creationId xmlns:a16="http://schemas.microsoft.com/office/drawing/2014/main" id="{3E40034D-C36A-43B1-9659-D0140669DCAE}"/>
                </a:ext>
              </a:extLst>
            </p:cNvPr>
            <p:cNvSpPr/>
            <p:nvPr/>
          </p:nvSpPr>
          <p:spPr>
            <a:xfrm rot="16200000">
              <a:off x="10476935" y="4398172"/>
              <a:ext cx="548640" cy="2881493"/>
            </a:xfrm>
            <a:prstGeom prst="round2SameRect">
              <a:avLst>
                <a:gd name="adj1" fmla="val 50000"/>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177800" lvl="0">
                <a:defRPr/>
              </a:pPr>
              <a:r>
                <a:rPr lang="en-US" b="1" dirty="0" err="1">
                  <a:solidFill>
                    <a:srgbClr val="978984">
                      <a:lumMod val="75000"/>
                    </a:srgbClr>
                  </a:solidFill>
                </a:rPr>
                <a:t>Qualité</a:t>
              </a:r>
              <a:r>
                <a:rPr lang="en-US" b="1" dirty="0">
                  <a:solidFill>
                    <a:srgbClr val="978984">
                      <a:lumMod val="75000"/>
                    </a:srgbClr>
                  </a:solidFill>
                </a:rPr>
                <a:t> de vie </a:t>
              </a:r>
              <a:r>
                <a:rPr kumimoji="0" lang="en-US" sz="1800" b="0" i="0" u="none" strike="noStrike" kern="1200" cap="none" spc="0" normalizeH="0" baseline="0" noProof="0" dirty="0">
                  <a:ln>
                    <a:noFill/>
                  </a:ln>
                  <a:solidFill>
                    <a:srgbClr val="978984">
                      <a:lumMod val="75000"/>
                    </a:srgbClr>
                  </a:solidFill>
                  <a:effectLst/>
                  <a:uLnTx/>
                  <a:uFillTx/>
                  <a:latin typeface="Calibri" panose="020F0502020204030204"/>
                  <a:ea typeface="+mn-ea"/>
                  <a:cs typeface="+mn-cs"/>
                </a:rPr>
                <a:t>(DLQI)</a:t>
              </a:r>
            </a:p>
          </p:txBody>
        </p:sp>
        <p:sp>
          <p:nvSpPr>
            <p:cNvPr id="30" name="Rectangle: Top Corners Rounded 29">
              <a:extLst>
                <a:ext uri="{FF2B5EF4-FFF2-40B4-BE49-F238E27FC236}">
                  <a16:creationId xmlns:a16="http://schemas.microsoft.com/office/drawing/2014/main" id="{6BCD9EC2-7D1F-40B8-8646-E879DAE327B0}"/>
                </a:ext>
              </a:extLst>
            </p:cNvPr>
            <p:cNvSpPr/>
            <p:nvPr/>
          </p:nvSpPr>
          <p:spPr>
            <a:xfrm rot="16200000">
              <a:off x="10476935" y="3765954"/>
              <a:ext cx="548640" cy="2881493"/>
            </a:xfrm>
            <a:prstGeom prst="round2SameRect">
              <a:avLst>
                <a:gd name="adj1" fmla="val 50000"/>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177800" lvl="0">
                <a:defRPr/>
              </a:pPr>
              <a:r>
                <a:rPr lang="en-US" b="1" dirty="0" err="1">
                  <a:solidFill>
                    <a:srgbClr val="978984">
                      <a:lumMod val="75000"/>
                    </a:srgbClr>
                  </a:solidFill>
                </a:rPr>
                <a:t>Symptômes</a:t>
              </a:r>
              <a:r>
                <a:rPr lang="en-US" b="1" dirty="0">
                  <a:solidFill>
                    <a:srgbClr val="978984">
                      <a:lumMod val="75000"/>
                    </a:srgbClr>
                  </a:solidFill>
                </a:rPr>
                <a:t> </a:t>
              </a:r>
              <a:r>
                <a:rPr lang="en-US" b="1" dirty="0" err="1">
                  <a:solidFill>
                    <a:srgbClr val="978984">
                      <a:lumMod val="75000"/>
                    </a:srgbClr>
                  </a:solidFill>
                </a:rPr>
                <a:t>signalés</a:t>
              </a:r>
              <a:r>
                <a:rPr lang="en-US" b="1" dirty="0">
                  <a:solidFill>
                    <a:srgbClr val="978984">
                      <a:lumMod val="75000"/>
                    </a:srgbClr>
                  </a:solidFill>
                </a:rPr>
                <a:t> par les patients </a:t>
              </a:r>
              <a:r>
                <a:rPr kumimoji="0" lang="en-US" sz="1800" b="0" i="0" u="none" strike="noStrike" kern="1200" cap="none" spc="0" normalizeH="0" baseline="0" noProof="0" dirty="0">
                  <a:ln>
                    <a:noFill/>
                  </a:ln>
                  <a:solidFill>
                    <a:srgbClr val="978984">
                      <a:lumMod val="75000"/>
                    </a:srgbClr>
                  </a:solidFill>
                  <a:effectLst/>
                  <a:uLnTx/>
                  <a:uFillTx/>
                  <a:latin typeface="Calibri" panose="020F0502020204030204"/>
                  <a:ea typeface="+mn-ea"/>
                  <a:cs typeface="+mn-cs"/>
                </a:rPr>
                <a:t>(POEM)</a:t>
              </a:r>
            </a:p>
          </p:txBody>
        </p:sp>
        <p:sp>
          <p:nvSpPr>
            <p:cNvPr id="31" name="Rectangle: Top Corners Rounded 30">
              <a:extLst>
                <a:ext uri="{FF2B5EF4-FFF2-40B4-BE49-F238E27FC236}">
                  <a16:creationId xmlns:a16="http://schemas.microsoft.com/office/drawing/2014/main" id="{853E72A8-CA3B-4EF5-95EE-F6EC4D61C771}"/>
                </a:ext>
              </a:extLst>
            </p:cNvPr>
            <p:cNvSpPr/>
            <p:nvPr/>
          </p:nvSpPr>
          <p:spPr>
            <a:xfrm rot="16200000">
              <a:off x="10512167" y="1329246"/>
              <a:ext cx="491709" cy="2867959"/>
            </a:xfrm>
            <a:prstGeom prst="round2SameRect">
              <a:avLst>
                <a:gd name="adj1" fmla="val 50000"/>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177800" lvl="0">
                <a:defRPr/>
              </a:pPr>
              <a:r>
                <a:rPr lang="en-US" b="1" dirty="0" err="1">
                  <a:solidFill>
                    <a:srgbClr val="978984">
                      <a:lumMod val="75000"/>
                    </a:srgbClr>
                  </a:solidFill>
                </a:rPr>
                <a:t>Signes</a:t>
              </a:r>
              <a:r>
                <a:rPr lang="en-US" b="1" dirty="0">
                  <a:solidFill>
                    <a:srgbClr val="978984">
                      <a:lumMod val="75000"/>
                    </a:srgbClr>
                  </a:solidFill>
                </a:rPr>
                <a:t> </a:t>
              </a:r>
              <a:r>
                <a:rPr kumimoji="0" lang="en-US" sz="1800" b="0" i="0" u="none" strike="noStrike" kern="1200" cap="none" spc="0" normalizeH="0" baseline="0" noProof="0" dirty="0">
                  <a:ln>
                    <a:noFill/>
                  </a:ln>
                  <a:solidFill>
                    <a:srgbClr val="978984">
                      <a:lumMod val="75000"/>
                    </a:srgbClr>
                  </a:solidFill>
                  <a:effectLst/>
                  <a:uLnTx/>
                  <a:uFillTx/>
                  <a:latin typeface="Calibri" panose="020F0502020204030204"/>
                  <a:ea typeface="+mn-ea"/>
                  <a:cs typeface="+mn-cs"/>
                </a:rPr>
                <a:t>(EASI)</a:t>
              </a:r>
            </a:p>
          </p:txBody>
        </p:sp>
        <p:sp>
          <p:nvSpPr>
            <p:cNvPr id="44" name="Rectangle: Top Corners Rounded 31">
              <a:extLst>
                <a:ext uri="{FF2B5EF4-FFF2-40B4-BE49-F238E27FC236}">
                  <a16:creationId xmlns:a16="http://schemas.microsoft.com/office/drawing/2014/main" id="{6FC687B2-95CC-45E4-8158-CE203AAD4A5B}"/>
                </a:ext>
              </a:extLst>
            </p:cNvPr>
            <p:cNvSpPr/>
            <p:nvPr/>
          </p:nvSpPr>
          <p:spPr>
            <a:xfrm rot="16200000">
              <a:off x="10512166" y="1904533"/>
              <a:ext cx="491709" cy="2867960"/>
            </a:xfrm>
            <a:prstGeom prst="round2SameRect">
              <a:avLst>
                <a:gd name="adj1" fmla="val 50000"/>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177800" lvl="0">
                <a:defRPr/>
              </a:pPr>
              <a:r>
                <a:rPr lang="en-US" b="1" dirty="0" err="1">
                  <a:solidFill>
                    <a:srgbClr val="978984">
                      <a:lumMod val="75000"/>
                    </a:srgbClr>
                  </a:solidFill>
                </a:rPr>
                <a:t>Signes</a:t>
              </a:r>
              <a:r>
                <a:rPr lang="en-US" b="1" dirty="0">
                  <a:solidFill>
                    <a:srgbClr val="978984">
                      <a:lumMod val="75000"/>
                    </a:srgbClr>
                  </a:solidFill>
                </a:rPr>
                <a:t> et </a:t>
              </a:r>
              <a:r>
                <a:rPr lang="en-US" b="1" dirty="0" err="1">
                  <a:solidFill>
                    <a:srgbClr val="978984">
                      <a:lumMod val="75000"/>
                    </a:srgbClr>
                  </a:solidFill>
                </a:rPr>
                <a:t>symptômes</a:t>
              </a:r>
              <a:r>
                <a:rPr lang="en-US" b="1" dirty="0">
                  <a:solidFill>
                    <a:srgbClr val="978984">
                      <a:lumMod val="75000"/>
                    </a:srgbClr>
                  </a:solidFill>
                </a:rPr>
                <a:t> </a:t>
              </a:r>
              <a:r>
                <a:rPr kumimoji="0" lang="en-US" sz="1800" b="0" i="0" u="none" strike="noStrike" kern="1200" cap="none" spc="0" normalizeH="0" baseline="0" noProof="0" dirty="0">
                  <a:ln>
                    <a:noFill/>
                  </a:ln>
                  <a:solidFill>
                    <a:srgbClr val="978984">
                      <a:lumMod val="75000"/>
                    </a:srgbClr>
                  </a:solidFill>
                  <a:effectLst/>
                  <a:uLnTx/>
                  <a:uFillTx/>
                  <a:latin typeface="Calibri" panose="020F0502020204030204"/>
                  <a:ea typeface="+mn-ea"/>
                  <a:cs typeface="+mn-cs"/>
                </a:rPr>
                <a:t>(SCORAD)</a:t>
              </a:r>
            </a:p>
          </p:txBody>
        </p:sp>
      </p:grpSp>
      <p:sp>
        <p:nvSpPr>
          <p:cNvPr id="45" name="Rectangle 44">
            <a:extLst>
              <a:ext uri="{FF2B5EF4-FFF2-40B4-BE49-F238E27FC236}">
                <a16:creationId xmlns:a16="http://schemas.microsoft.com/office/drawing/2014/main" id="{47732943-E9D8-4FB4-8081-EC642A46D165}"/>
              </a:ext>
            </a:extLst>
          </p:cNvPr>
          <p:cNvSpPr/>
          <p:nvPr/>
        </p:nvSpPr>
        <p:spPr>
          <a:xfrm>
            <a:off x="9522611" y="1488770"/>
            <a:ext cx="2457288" cy="9387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b="1" dirty="0">
                <a:solidFill>
                  <a:prstClr val="white"/>
                </a:solidFill>
              </a:rPr>
              <a:t>ÉVALUABLES AU MOYEN D’ INSTRUMENTS</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3" descr="C:\Users\sweidinger\Documents\A_Veröffentlichungen\Lancet_review\Bilder\Reisener A01 Neurodermitis 01-02-05.jpg">
            <a:extLst>
              <a:ext uri="{FF2B5EF4-FFF2-40B4-BE49-F238E27FC236}">
                <a16:creationId xmlns:a16="http://schemas.microsoft.com/office/drawing/2014/main" id="{7875D1C5-1A2D-419A-84C6-61669E585C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9755" y="2274956"/>
            <a:ext cx="2373676" cy="3468473"/>
          </a:xfrm>
          <a:prstGeom prst="rect">
            <a:avLst/>
          </a:prstGeom>
          <a:noFill/>
          <a:effectLst>
            <a:outerShdw blurRad="63500" sx="102000" sy="102000" algn="ctr" rotWithShape="0">
              <a:schemeClr val="tx1">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317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Top Corners Rounded 62">
            <a:extLst>
              <a:ext uri="{FF2B5EF4-FFF2-40B4-BE49-F238E27FC236}">
                <a16:creationId xmlns:a16="http://schemas.microsoft.com/office/drawing/2014/main" id="{BECBD8EA-0A34-4DF8-96AF-99530B64151B}"/>
              </a:ext>
            </a:extLst>
          </p:cNvPr>
          <p:cNvSpPr/>
          <p:nvPr/>
        </p:nvSpPr>
        <p:spPr>
          <a:xfrm rot="16200000" flipH="1">
            <a:off x="5810268" y="-247632"/>
            <a:ext cx="4859236" cy="7904228"/>
          </a:xfrm>
          <a:prstGeom prst="round2SameRect">
            <a:avLst>
              <a:gd name="adj1" fmla="val 11207"/>
              <a:gd name="adj2"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BB21CAF-796A-4D87-B6DF-6626157DB46D}"/>
              </a:ext>
            </a:extLst>
          </p:cNvPr>
          <p:cNvSpPr>
            <a:spLocks noGrp="1"/>
          </p:cNvSpPr>
          <p:nvPr>
            <p:ph type="title"/>
          </p:nvPr>
        </p:nvSpPr>
        <p:spPr>
          <a:xfrm>
            <a:off x="1100138" y="242245"/>
            <a:ext cx="10560050" cy="741347"/>
          </a:xfrm>
        </p:spPr>
        <p:txBody>
          <a:bodyPr>
            <a:normAutofit fontScale="90000"/>
          </a:bodyPr>
          <a:lstStyle/>
          <a:p>
            <a:r>
              <a:rPr lang="en-GB" b="1" dirty="0"/>
              <a:t>SCORE EASI: </a:t>
            </a:r>
            <a:r>
              <a:rPr lang="en-GB" b="1" i="1" dirty="0"/>
              <a:t>Eczema Area and Severity Index </a:t>
            </a:r>
            <a:br>
              <a:rPr lang="en-GB" b="1" dirty="0"/>
            </a:br>
            <a:r>
              <a:rPr lang="en-GB" sz="3100" b="1" dirty="0"/>
              <a:t>ÉTENDUE et RÉGION </a:t>
            </a:r>
            <a:r>
              <a:rPr lang="en-GB" sz="3100" b="1" dirty="0" err="1"/>
              <a:t>atteintes</a:t>
            </a:r>
            <a:r>
              <a:rPr lang="en-GB" sz="3100" b="1" dirty="0"/>
              <a:t> ET INDICES DE GRAVITÉ</a:t>
            </a:r>
            <a:r>
              <a:rPr lang="en-GB" sz="3100" b="1" baseline="30000" dirty="0"/>
              <a:t>1,2</a:t>
            </a:r>
          </a:p>
        </p:txBody>
      </p:sp>
      <p:sp>
        <p:nvSpPr>
          <p:cNvPr id="12" name="Text Placeholder 11">
            <a:extLst>
              <a:ext uri="{FF2B5EF4-FFF2-40B4-BE49-F238E27FC236}">
                <a16:creationId xmlns:a16="http://schemas.microsoft.com/office/drawing/2014/main" id="{45EFF579-10E8-49D3-BF0D-7EE528470BDF}"/>
              </a:ext>
            </a:extLst>
          </p:cNvPr>
          <p:cNvSpPr>
            <a:spLocks noGrp="1"/>
          </p:cNvSpPr>
          <p:nvPr>
            <p:ph type="body" sz="quarter" idx="12"/>
          </p:nvPr>
        </p:nvSpPr>
        <p:spPr>
          <a:xfrm>
            <a:off x="114622" y="5444244"/>
            <a:ext cx="4411383" cy="918457"/>
          </a:xfrm>
        </p:spPr>
        <p:txBody>
          <a:bodyPr/>
          <a:lstStyle/>
          <a:p>
            <a:r>
              <a:rPr lang="en-GB" b="1" dirty="0">
                <a:solidFill>
                  <a:schemeClr val="tx1"/>
                </a:solidFill>
              </a:rPr>
              <a:t>Remarque : Ne </a:t>
            </a:r>
            <a:r>
              <a:rPr lang="en-GB" b="1" dirty="0" err="1">
                <a:solidFill>
                  <a:schemeClr val="tx1"/>
                </a:solidFill>
              </a:rPr>
              <a:t>tient</a:t>
            </a:r>
            <a:r>
              <a:rPr lang="en-GB" b="1" u="sng" dirty="0">
                <a:solidFill>
                  <a:schemeClr val="tx1"/>
                </a:solidFill>
              </a:rPr>
              <a:t> pas </a:t>
            </a:r>
            <a:r>
              <a:rPr lang="en-GB" b="1" dirty="0" err="1">
                <a:solidFill>
                  <a:schemeClr val="tx1"/>
                </a:solidFill>
              </a:rPr>
              <a:t>compte</a:t>
            </a:r>
            <a:r>
              <a:rPr lang="en-GB" b="1" dirty="0">
                <a:solidFill>
                  <a:schemeClr val="tx1"/>
                </a:solidFill>
              </a:rPr>
              <a:t> de la </a:t>
            </a:r>
            <a:r>
              <a:rPr lang="en-GB" b="1" dirty="0" err="1">
                <a:solidFill>
                  <a:schemeClr val="tx1"/>
                </a:solidFill>
              </a:rPr>
              <a:t>sécheresse</a:t>
            </a:r>
            <a:r>
              <a:rPr lang="en-GB" b="1" dirty="0">
                <a:solidFill>
                  <a:schemeClr val="tx1"/>
                </a:solidFill>
              </a:rPr>
              <a:t>, du </a:t>
            </a:r>
            <a:r>
              <a:rPr lang="en-GB" b="1" dirty="0" err="1">
                <a:solidFill>
                  <a:schemeClr val="tx1"/>
                </a:solidFill>
              </a:rPr>
              <a:t>suintement</a:t>
            </a:r>
            <a:r>
              <a:rPr lang="en-GB" b="1" dirty="0">
                <a:solidFill>
                  <a:schemeClr val="tx1"/>
                </a:solidFill>
              </a:rPr>
              <a:t> </a:t>
            </a:r>
            <a:r>
              <a:rPr lang="en-GB" b="1" dirty="0" err="1">
                <a:solidFill>
                  <a:schemeClr val="tx1"/>
                </a:solidFill>
              </a:rPr>
              <a:t>ou</a:t>
            </a:r>
            <a:r>
              <a:rPr lang="en-GB" b="1" dirty="0">
                <a:solidFill>
                  <a:schemeClr val="tx1"/>
                </a:solidFill>
              </a:rPr>
              <a:t> des </a:t>
            </a:r>
            <a:r>
              <a:rPr lang="en-GB" b="1" dirty="0" err="1">
                <a:solidFill>
                  <a:schemeClr val="tx1"/>
                </a:solidFill>
              </a:rPr>
              <a:t>symptomes</a:t>
            </a:r>
            <a:r>
              <a:rPr lang="en-GB" b="1" dirty="0">
                <a:solidFill>
                  <a:schemeClr val="tx1"/>
                </a:solidFill>
              </a:rPr>
              <a:t> </a:t>
            </a:r>
            <a:r>
              <a:rPr lang="en-GB" b="1" dirty="0" err="1">
                <a:solidFill>
                  <a:schemeClr val="tx1"/>
                </a:solidFill>
              </a:rPr>
              <a:t>ressentis</a:t>
            </a:r>
            <a:r>
              <a:rPr lang="en-GB" b="1" dirty="0">
                <a:solidFill>
                  <a:schemeClr val="tx1"/>
                </a:solidFill>
              </a:rPr>
              <a:t> par le patient. 
E = </a:t>
            </a:r>
            <a:r>
              <a:rPr lang="en-GB" b="1" dirty="0" err="1">
                <a:solidFill>
                  <a:schemeClr val="tx1"/>
                </a:solidFill>
              </a:rPr>
              <a:t>érythème</a:t>
            </a:r>
            <a:r>
              <a:rPr lang="en-GB" b="1" dirty="0">
                <a:solidFill>
                  <a:schemeClr val="tx1"/>
                </a:solidFill>
              </a:rPr>
              <a:t>; EASI = Zone </a:t>
            </a:r>
            <a:r>
              <a:rPr lang="en-GB" b="1" dirty="0" err="1">
                <a:solidFill>
                  <a:schemeClr val="tx1"/>
                </a:solidFill>
              </a:rPr>
              <a:t>d’eczéma</a:t>
            </a:r>
            <a:r>
              <a:rPr lang="en-GB" b="1" dirty="0">
                <a:solidFill>
                  <a:schemeClr val="tx1"/>
                </a:solidFill>
              </a:rPr>
              <a:t> et </a:t>
            </a:r>
            <a:r>
              <a:rPr lang="en-GB" b="1" dirty="0" err="1">
                <a:solidFill>
                  <a:schemeClr val="tx1"/>
                </a:solidFill>
              </a:rPr>
              <a:t>indice</a:t>
            </a:r>
            <a:r>
              <a:rPr lang="en-GB" b="1" dirty="0">
                <a:solidFill>
                  <a:schemeClr val="tx1"/>
                </a:solidFill>
              </a:rPr>
              <a:t> de </a:t>
            </a:r>
            <a:r>
              <a:rPr lang="en-GB" b="1" dirty="0" err="1">
                <a:solidFill>
                  <a:schemeClr val="tx1"/>
                </a:solidFill>
              </a:rPr>
              <a:t>gravité</a:t>
            </a:r>
            <a:r>
              <a:rPr lang="en-GB" b="1" dirty="0">
                <a:solidFill>
                  <a:schemeClr val="tx1"/>
                </a:solidFill>
              </a:rPr>
              <a:t>; Ex=excoriation; I = induration/papulation; L= </a:t>
            </a:r>
            <a:r>
              <a:rPr lang="en-GB" b="1" dirty="0" err="1">
                <a:solidFill>
                  <a:schemeClr val="tx1"/>
                </a:solidFill>
              </a:rPr>
              <a:t>lichénification</a:t>
            </a:r>
            <a:r>
              <a:rPr lang="en-GB" b="1" dirty="0">
                <a:solidFill>
                  <a:schemeClr val="tx1"/>
                </a:solidFill>
              </a:rPr>
              <a:t>.</a:t>
            </a:r>
            <a:endParaRPr lang="en-GB" dirty="0">
              <a:solidFill>
                <a:schemeClr val="tx1"/>
              </a:solidFill>
            </a:endParaRPr>
          </a:p>
        </p:txBody>
      </p:sp>
      <p:sp>
        <p:nvSpPr>
          <p:cNvPr id="26" name="Rectangle: Top Corners Rounded 25">
            <a:extLst>
              <a:ext uri="{FF2B5EF4-FFF2-40B4-BE49-F238E27FC236}">
                <a16:creationId xmlns:a16="http://schemas.microsoft.com/office/drawing/2014/main" id="{5A0E9EF3-5FA0-47D4-BF69-F41562CB1296}"/>
              </a:ext>
            </a:extLst>
          </p:cNvPr>
          <p:cNvSpPr/>
          <p:nvPr/>
        </p:nvSpPr>
        <p:spPr>
          <a:xfrm rot="16200000">
            <a:off x="1684545" y="29913"/>
            <a:ext cx="491709" cy="3860800"/>
          </a:xfrm>
          <a:prstGeom prst="round2Same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355600" lvl="0">
              <a:defRPr/>
            </a:pPr>
            <a:r>
              <a:rPr lang="en-US" b="1" dirty="0">
                <a:solidFill>
                  <a:srgbClr val="978984">
                    <a:lumMod val="50000"/>
                  </a:srgbClr>
                </a:solidFill>
              </a:rPr>
              <a:t>Tête et </a:t>
            </a:r>
            <a:r>
              <a:rPr lang="en-US" b="1" dirty="0" err="1">
                <a:solidFill>
                  <a:srgbClr val="978984">
                    <a:lumMod val="50000"/>
                  </a:srgbClr>
                </a:solidFill>
              </a:rPr>
              <a:t>cou</a:t>
            </a:r>
            <a:endParaRPr kumimoji="0" lang="en-US" sz="1800" b="1"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endParaRPr>
          </a:p>
        </p:txBody>
      </p:sp>
      <p:sp>
        <p:nvSpPr>
          <p:cNvPr id="30" name="Rectangle: Top Corners Rounded 29">
            <a:extLst>
              <a:ext uri="{FF2B5EF4-FFF2-40B4-BE49-F238E27FC236}">
                <a16:creationId xmlns:a16="http://schemas.microsoft.com/office/drawing/2014/main" id="{B3A12B85-E3E3-417C-8DFD-C91478744FE0}"/>
              </a:ext>
            </a:extLst>
          </p:cNvPr>
          <p:cNvSpPr/>
          <p:nvPr/>
        </p:nvSpPr>
        <p:spPr>
          <a:xfrm rot="16200000">
            <a:off x="1684545" y="1908974"/>
            <a:ext cx="491709" cy="3860800"/>
          </a:xfrm>
          <a:prstGeom prst="round2Same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355600" lvl="0">
              <a:defRPr/>
            </a:pPr>
            <a:r>
              <a:rPr lang="en-US" b="1" dirty="0" err="1">
                <a:solidFill>
                  <a:srgbClr val="978984">
                    <a:lumMod val="50000"/>
                  </a:srgbClr>
                </a:solidFill>
              </a:rPr>
              <a:t>Membres</a:t>
            </a:r>
            <a:r>
              <a:rPr lang="en-US" b="1" dirty="0">
                <a:solidFill>
                  <a:srgbClr val="978984">
                    <a:lumMod val="50000"/>
                  </a:srgbClr>
                </a:solidFill>
              </a:rPr>
              <a:t> </a:t>
            </a:r>
            <a:r>
              <a:rPr lang="en-US" b="1" dirty="0" err="1">
                <a:solidFill>
                  <a:srgbClr val="978984">
                    <a:lumMod val="50000"/>
                  </a:srgbClr>
                </a:solidFill>
              </a:rPr>
              <a:t>inférieurs</a:t>
            </a:r>
            <a:r>
              <a:rPr lang="en-US" b="1" dirty="0">
                <a:solidFill>
                  <a:srgbClr val="978984">
                    <a:lumMod val="50000"/>
                  </a:srgbClr>
                </a:solidFill>
              </a:rPr>
              <a:t> (y </a:t>
            </a:r>
            <a:r>
              <a:rPr lang="en-US" b="1" dirty="0" err="1">
                <a:solidFill>
                  <a:srgbClr val="978984">
                    <a:lumMod val="50000"/>
                  </a:srgbClr>
                </a:solidFill>
              </a:rPr>
              <a:t>compris</a:t>
            </a:r>
            <a:r>
              <a:rPr lang="en-US" b="1" dirty="0">
                <a:solidFill>
                  <a:srgbClr val="978984">
                    <a:lumMod val="50000"/>
                  </a:srgbClr>
                </a:solidFill>
              </a:rPr>
              <a:t> les fesses)</a:t>
            </a:r>
            <a:endParaRPr kumimoji="0" lang="en-US" sz="1800" b="0"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endParaRPr>
          </a:p>
        </p:txBody>
      </p:sp>
      <p:graphicFrame>
        <p:nvGraphicFramePr>
          <p:cNvPr id="33" name="Table 32">
            <a:extLst>
              <a:ext uri="{FF2B5EF4-FFF2-40B4-BE49-F238E27FC236}">
                <a16:creationId xmlns:a16="http://schemas.microsoft.com/office/drawing/2014/main" id="{92DDEF49-B857-4C4A-B09B-FCE06A2F6596}"/>
              </a:ext>
            </a:extLst>
          </p:cNvPr>
          <p:cNvGraphicFramePr>
            <a:graphicFrameLocks noGrp="1"/>
          </p:cNvGraphicFramePr>
          <p:nvPr>
            <p:extLst>
              <p:ext uri="{D42A27DB-BD31-4B8C-83A1-F6EECF244321}">
                <p14:modId xmlns:p14="http://schemas.microsoft.com/office/powerpoint/2010/main" val="253766823"/>
              </p:ext>
            </p:extLst>
          </p:nvPr>
        </p:nvGraphicFramePr>
        <p:xfrm>
          <a:off x="4705450" y="1763747"/>
          <a:ext cx="3541059" cy="2603100"/>
        </p:xfrm>
        <a:graphic>
          <a:graphicData uri="http://schemas.openxmlformats.org/drawingml/2006/table">
            <a:tbl>
              <a:tblPr firstRow="1" bandRow="1">
                <a:tableStyleId>{5C22544A-7EE6-4342-B048-85BDC9FD1C3A}</a:tableStyleId>
              </a:tblPr>
              <a:tblGrid>
                <a:gridCol w="1360341">
                  <a:extLst>
                    <a:ext uri="{9D8B030D-6E8A-4147-A177-3AD203B41FA5}">
                      <a16:colId xmlns:a16="http://schemas.microsoft.com/office/drawing/2014/main" val="2724492447"/>
                    </a:ext>
                  </a:extLst>
                </a:gridCol>
                <a:gridCol w="2180718">
                  <a:extLst>
                    <a:ext uri="{9D8B030D-6E8A-4147-A177-3AD203B41FA5}">
                      <a16:colId xmlns:a16="http://schemas.microsoft.com/office/drawing/2014/main" val="1158775916"/>
                    </a:ext>
                  </a:extLst>
                </a:gridCol>
              </a:tblGrid>
              <a:tr h="346422">
                <a:tc>
                  <a:txBody>
                    <a:bodyPr/>
                    <a:lstStyle/>
                    <a:p>
                      <a:pPr algn="ctr"/>
                      <a:r>
                        <a:rPr lang="en-US" sz="1600" dirty="0"/>
                        <a:t>Score de zone</a:t>
                      </a:r>
                    </a:p>
                  </a:txBody>
                  <a:tcPr>
                    <a:lnL w="19050" cap="flat" cmpd="sng" algn="ctr">
                      <a:solidFill>
                        <a:schemeClr val="accent6"/>
                      </a:solidFill>
                      <a:prstDash val="solid"/>
                      <a:round/>
                      <a:headEnd type="none" w="med" len="med"/>
                      <a:tailEnd type="none" w="med" len="med"/>
                    </a:lnL>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solidFill>
                      <a:schemeClr val="accent6"/>
                    </a:solidFill>
                  </a:tcPr>
                </a:tc>
                <a:tc>
                  <a:txBody>
                    <a:bodyPr/>
                    <a:lstStyle/>
                    <a:p>
                      <a:pPr algn="ctr"/>
                      <a:r>
                        <a:rPr lang="en-US" sz="1600" dirty="0"/>
                        <a:t>% de </a:t>
                      </a:r>
                      <a:r>
                        <a:rPr lang="en-US" sz="1600" dirty="0" err="1"/>
                        <a:t>peau</a:t>
                      </a:r>
                      <a:r>
                        <a:rPr lang="en-US" sz="1600" dirty="0"/>
                        <a:t> </a:t>
                      </a:r>
                      <a:r>
                        <a:rPr lang="en-US" sz="1600" dirty="0" err="1"/>
                        <a:t>affectée</a:t>
                      </a:r>
                      <a:endParaRPr lang="en-US" sz="1600" dirty="0"/>
                    </a:p>
                  </a:txBody>
                  <a:tcPr>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solidFill>
                      <a:schemeClr val="accent6"/>
                    </a:solidFill>
                  </a:tcPr>
                </a:tc>
                <a:extLst>
                  <a:ext uri="{0D108BD9-81ED-4DB2-BD59-A6C34878D82A}">
                    <a16:rowId xmlns:a16="http://schemas.microsoft.com/office/drawing/2014/main" val="1895831754"/>
                  </a:ext>
                </a:extLst>
              </a:tr>
              <a:tr h="289140">
                <a:tc>
                  <a:txBody>
                    <a:bodyPr/>
                    <a:lstStyle/>
                    <a:p>
                      <a:pPr algn="ctr"/>
                      <a:r>
                        <a:rPr lang="en-US" sz="1600">
                          <a:solidFill>
                            <a:schemeClr val="accent2">
                              <a:lumMod val="50000"/>
                            </a:schemeClr>
                          </a:solidFill>
                          <a:latin typeface="Calibri" panose="020F0502020204030204" pitchFamily="34" charset="0"/>
                          <a:cs typeface="Calibri" panose="020F0502020204030204" pitchFamily="34" charset="0"/>
                        </a:rPr>
                        <a:t>0</a:t>
                      </a:r>
                    </a:p>
                  </a:txBody>
                  <a:tcPr marT="18000" marB="18000">
                    <a:lnL w="19050" cap="flat" cmpd="sng" algn="ctr">
                      <a:solidFill>
                        <a:schemeClr val="accent6"/>
                      </a:solidFill>
                      <a:prstDash val="solid"/>
                      <a:round/>
                      <a:headEnd type="none" w="med" len="med"/>
                      <a:tailEnd type="none" w="med" len="med"/>
                    </a:lnL>
                    <a:lnT w="19050" cap="flat" cmpd="sng" algn="ctr">
                      <a:noFill/>
                      <a:prstDash val="solid"/>
                      <a:round/>
                      <a:headEnd type="none" w="med" len="med"/>
                      <a:tailEnd type="none" w="med" len="med"/>
                    </a:lnT>
                    <a:solidFill>
                      <a:schemeClr val="accent6">
                        <a:lumMod val="20000"/>
                        <a:lumOff val="80000"/>
                      </a:schemeClr>
                    </a:solidFill>
                  </a:tcPr>
                </a:tc>
                <a:tc>
                  <a:txBody>
                    <a:bodyPr/>
                    <a:lstStyle/>
                    <a:p>
                      <a:pPr algn="ctr"/>
                      <a:r>
                        <a:rPr lang="en-US" sz="1600" dirty="0">
                          <a:solidFill>
                            <a:schemeClr val="accent2">
                              <a:lumMod val="50000"/>
                            </a:schemeClr>
                          </a:solidFill>
                          <a:latin typeface="Calibri" panose="020F0502020204030204" pitchFamily="34" charset="0"/>
                          <a:cs typeface="Calibri" panose="020F0502020204030204" pitchFamily="34" charset="0"/>
                        </a:rPr>
                        <a:t>Pas </a:t>
                      </a:r>
                      <a:r>
                        <a:rPr lang="en-US" sz="1600" dirty="0" err="1">
                          <a:solidFill>
                            <a:schemeClr val="accent2">
                              <a:lumMod val="50000"/>
                            </a:schemeClr>
                          </a:solidFill>
                          <a:latin typeface="Calibri" panose="020F0502020204030204" pitchFamily="34" charset="0"/>
                          <a:cs typeface="Calibri" panose="020F0502020204030204" pitchFamily="34" charset="0"/>
                        </a:rPr>
                        <a:t>d’eczéma</a:t>
                      </a:r>
                      <a:endParaRPr lang="en-US" sz="1600" dirty="0">
                        <a:solidFill>
                          <a:schemeClr val="accent2">
                            <a:lumMod val="50000"/>
                          </a:schemeClr>
                        </a:solidFill>
                        <a:latin typeface="Calibri" panose="020F0502020204030204" pitchFamily="34" charset="0"/>
                        <a:cs typeface="Calibri" panose="020F0502020204030204" pitchFamily="34" charset="0"/>
                      </a:endParaRPr>
                    </a:p>
                  </a:txBody>
                  <a:tcPr marT="18000" marB="18000">
                    <a:lnR w="19050" cap="flat" cmpd="sng" algn="ctr">
                      <a:solidFill>
                        <a:schemeClr val="accent6"/>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83278222"/>
                  </a:ext>
                </a:extLst>
              </a:tr>
              <a:tr h="289140">
                <a:tc>
                  <a:txBody>
                    <a:bodyPr/>
                    <a:lstStyle/>
                    <a:p>
                      <a:pPr algn="ctr"/>
                      <a:r>
                        <a:rPr lang="en-US" sz="1600">
                          <a:solidFill>
                            <a:schemeClr val="accent2">
                              <a:lumMod val="50000"/>
                            </a:schemeClr>
                          </a:solidFill>
                          <a:latin typeface="Calibri" panose="020F0502020204030204" pitchFamily="34" charset="0"/>
                          <a:cs typeface="Calibri" panose="020F0502020204030204" pitchFamily="34" charset="0"/>
                        </a:rPr>
                        <a:t>1</a:t>
                      </a:r>
                    </a:p>
                  </a:txBody>
                  <a:tcPr marT="18000" marB="18000">
                    <a:lnL w="19050" cap="flat" cmpd="sng" algn="ctr">
                      <a:solidFill>
                        <a:schemeClr val="accent6"/>
                      </a:solidFill>
                      <a:prstDash val="solid"/>
                      <a:round/>
                      <a:headEnd type="none" w="med" len="med"/>
                      <a:tailEnd type="none" w="med" len="med"/>
                    </a:lnL>
                    <a:solidFill>
                      <a:schemeClr val="accent6">
                        <a:lumMod val="20000"/>
                        <a:lumOff val="80000"/>
                      </a:schemeClr>
                    </a:solidFill>
                  </a:tcPr>
                </a:tc>
                <a:tc>
                  <a:txBody>
                    <a:bodyPr/>
                    <a:lstStyle/>
                    <a:p>
                      <a:pPr algn="ctr"/>
                      <a:r>
                        <a:rPr lang="en-US" sz="1600">
                          <a:solidFill>
                            <a:schemeClr val="accent2">
                              <a:lumMod val="50000"/>
                            </a:schemeClr>
                          </a:solidFill>
                          <a:latin typeface="Calibri" panose="020F0502020204030204" pitchFamily="34" charset="0"/>
                          <a:cs typeface="Calibri" panose="020F0502020204030204" pitchFamily="34" charset="0"/>
                        </a:rPr>
                        <a:t>1%–9%</a:t>
                      </a:r>
                    </a:p>
                  </a:txBody>
                  <a:tcPr marT="18000" marB="18000">
                    <a:lnR w="19050" cap="flat" cmpd="sng" algn="ctr">
                      <a:solidFill>
                        <a:schemeClr val="accent6"/>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94707767"/>
                  </a:ext>
                </a:extLst>
              </a:tr>
              <a:tr h="289140">
                <a:tc>
                  <a:txBody>
                    <a:bodyPr/>
                    <a:lstStyle/>
                    <a:p>
                      <a:pPr algn="ctr"/>
                      <a:r>
                        <a:rPr lang="en-US" sz="1600">
                          <a:solidFill>
                            <a:schemeClr val="accent2">
                              <a:lumMod val="50000"/>
                            </a:schemeClr>
                          </a:solidFill>
                          <a:latin typeface="Calibri" panose="020F0502020204030204" pitchFamily="34" charset="0"/>
                          <a:cs typeface="Calibri" panose="020F0502020204030204" pitchFamily="34" charset="0"/>
                        </a:rPr>
                        <a:t>2</a:t>
                      </a:r>
                    </a:p>
                  </a:txBody>
                  <a:tcPr marT="18000" marB="18000">
                    <a:lnL w="19050" cap="flat" cmpd="sng" algn="ctr">
                      <a:solidFill>
                        <a:schemeClr val="accent6"/>
                      </a:solidFill>
                      <a:prstDash val="solid"/>
                      <a:round/>
                      <a:headEnd type="none" w="med" len="med"/>
                      <a:tailEnd type="none" w="med" len="med"/>
                    </a:lnL>
                    <a:solidFill>
                      <a:schemeClr val="accent6">
                        <a:lumMod val="20000"/>
                        <a:lumOff val="80000"/>
                      </a:schemeClr>
                    </a:solidFill>
                  </a:tcPr>
                </a:tc>
                <a:tc>
                  <a:txBody>
                    <a:bodyPr/>
                    <a:lstStyle/>
                    <a:p>
                      <a:pPr algn="ctr"/>
                      <a:r>
                        <a:rPr lang="en-US" sz="1600">
                          <a:solidFill>
                            <a:schemeClr val="accent2">
                              <a:lumMod val="50000"/>
                            </a:schemeClr>
                          </a:solidFill>
                          <a:latin typeface="Calibri" panose="020F0502020204030204" pitchFamily="34" charset="0"/>
                          <a:cs typeface="Calibri" panose="020F0502020204030204" pitchFamily="34" charset="0"/>
                        </a:rPr>
                        <a:t>10%–29%</a:t>
                      </a:r>
                    </a:p>
                  </a:txBody>
                  <a:tcPr marT="18000" marB="18000">
                    <a:lnR w="19050" cap="flat" cmpd="sng" algn="ctr">
                      <a:solidFill>
                        <a:schemeClr val="accent6"/>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82962782"/>
                  </a:ext>
                </a:extLst>
              </a:tr>
              <a:tr h="289140">
                <a:tc>
                  <a:txBody>
                    <a:bodyPr/>
                    <a:lstStyle/>
                    <a:p>
                      <a:pPr algn="ctr"/>
                      <a:r>
                        <a:rPr lang="en-US" sz="1600">
                          <a:solidFill>
                            <a:schemeClr val="accent2">
                              <a:lumMod val="50000"/>
                            </a:schemeClr>
                          </a:solidFill>
                          <a:latin typeface="Calibri" panose="020F0502020204030204" pitchFamily="34" charset="0"/>
                          <a:cs typeface="Calibri" panose="020F0502020204030204" pitchFamily="34" charset="0"/>
                        </a:rPr>
                        <a:t>3</a:t>
                      </a:r>
                    </a:p>
                  </a:txBody>
                  <a:tcPr marT="18000" marB="18000">
                    <a:lnL w="19050" cap="flat" cmpd="sng" algn="ctr">
                      <a:solidFill>
                        <a:schemeClr val="accent6"/>
                      </a:solidFill>
                      <a:prstDash val="solid"/>
                      <a:round/>
                      <a:headEnd type="none" w="med" len="med"/>
                      <a:tailEnd type="none" w="med" len="med"/>
                    </a:lnL>
                    <a:solidFill>
                      <a:schemeClr val="accent6">
                        <a:lumMod val="20000"/>
                        <a:lumOff val="80000"/>
                      </a:schemeClr>
                    </a:solidFill>
                  </a:tcPr>
                </a:tc>
                <a:tc>
                  <a:txBody>
                    <a:bodyPr/>
                    <a:lstStyle/>
                    <a:p>
                      <a:pPr algn="ctr"/>
                      <a:r>
                        <a:rPr lang="en-US" sz="1600">
                          <a:solidFill>
                            <a:schemeClr val="accent2">
                              <a:lumMod val="50000"/>
                            </a:schemeClr>
                          </a:solidFill>
                          <a:latin typeface="Calibri" panose="020F0502020204030204" pitchFamily="34" charset="0"/>
                          <a:cs typeface="Calibri" panose="020F0502020204030204" pitchFamily="34" charset="0"/>
                        </a:rPr>
                        <a:t>30%–49%</a:t>
                      </a:r>
                    </a:p>
                  </a:txBody>
                  <a:tcPr marT="18000" marB="18000">
                    <a:lnR w="19050" cap="flat" cmpd="sng" algn="ctr">
                      <a:solidFill>
                        <a:schemeClr val="accent6"/>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57536278"/>
                  </a:ext>
                </a:extLst>
              </a:tr>
              <a:tr h="289140">
                <a:tc>
                  <a:txBody>
                    <a:bodyPr/>
                    <a:lstStyle/>
                    <a:p>
                      <a:pPr algn="ctr"/>
                      <a:r>
                        <a:rPr lang="en-US" sz="1600">
                          <a:solidFill>
                            <a:schemeClr val="accent2">
                              <a:lumMod val="50000"/>
                            </a:schemeClr>
                          </a:solidFill>
                          <a:latin typeface="Calibri" panose="020F0502020204030204" pitchFamily="34" charset="0"/>
                          <a:cs typeface="Calibri" panose="020F0502020204030204" pitchFamily="34" charset="0"/>
                        </a:rPr>
                        <a:t>4</a:t>
                      </a:r>
                    </a:p>
                  </a:txBody>
                  <a:tcPr marT="18000" marB="18000">
                    <a:lnL w="19050" cap="flat" cmpd="sng" algn="ctr">
                      <a:solidFill>
                        <a:schemeClr val="accent6"/>
                      </a:solidFill>
                      <a:prstDash val="solid"/>
                      <a:round/>
                      <a:headEnd type="none" w="med" len="med"/>
                      <a:tailEnd type="none" w="med" len="med"/>
                    </a:lnL>
                    <a:solidFill>
                      <a:schemeClr val="accent6">
                        <a:lumMod val="20000"/>
                        <a:lumOff val="80000"/>
                      </a:schemeClr>
                    </a:solidFill>
                  </a:tcPr>
                </a:tc>
                <a:tc>
                  <a:txBody>
                    <a:bodyPr/>
                    <a:lstStyle/>
                    <a:p>
                      <a:pPr algn="ctr"/>
                      <a:r>
                        <a:rPr lang="en-US" sz="1600">
                          <a:solidFill>
                            <a:schemeClr val="accent2">
                              <a:lumMod val="50000"/>
                            </a:schemeClr>
                          </a:solidFill>
                          <a:latin typeface="Calibri" panose="020F0502020204030204" pitchFamily="34" charset="0"/>
                          <a:cs typeface="Calibri" panose="020F0502020204030204" pitchFamily="34" charset="0"/>
                        </a:rPr>
                        <a:t>50%–69%</a:t>
                      </a:r>
                    </a:p>
                  </a:txBody>
                  <a:tcPr marT="18000" marB="18000">
                    <a:lnR w="19050" cap="flat" cmpd="sng" algn="ctr">
                      <a:solidFill>
                        <a:schemeClr val="accent6"/>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69615328"/>
                  </a:ext>
                </a:extLst>
              </a:tr>
              <a:tr h="289140">
                <a:tc>
                  <a:txBody>
                    <a:bodyPr/>
                    <a:lstStyle/>
                    <a:p>
                      <a:pPr algn="ctr"/>
                      <a:r>
                        <a:rPr lang="en-US" sz="1600">
                          <a:solidFill>
                            <a:schemeClr val="accent2">
                              <a:lumMod val="50000"/>
                            </a:schemeClr>
                          </a:solidFill>
                          <a:latin typeface="Calibri" panose="020F0502020204030204" pitchFamily="34" charset="0"/>
                          <a:cs typeface="Calibri" panose="020F0502020204030204" pitchFamily="34" charset="0"/>
                        </a:rPr>
                        <a:t>5</a:t>
                      </a:r>
                    </a:p>
                  </a:txBody>
                  <a:tcPr marT="18000" marB="18000">
                    <a:lnL w="19050" cap="flat" cmpd="sng" algn="ctr">
                      <a:solidFill>
                        <a:schemeClr val="accent6"/>
                      </a:solidFill>
                      <a:prstDash val="solid"/>
                      <a:round/>
                      <a:headEnd type="none" w="med" len="med"/>
                      <a:tailEnd type="none" w="med" len="med"/>
                    </a:lnL>
                    <a:solidFill>
                      <a:schemeClr val="accent6">
                        <a:lumMod val="20000"/>
                        <a:lumOff val="80000"/>
                      </a:schemeClr>
                    </a:solidFill>
                  </a:tcPr>
                </a:tc>
                <a:tc>
                  <a:txBody>
                    <a:bodyPr/>
                    <a:lstStyle/>
                    <a:p>
                      <a:pPr algn="ctr"/>
                      <a:r>
                        <a:rPr lang="en-US" sz="1600">
                          <a:solidFill>
                            <a:schemeClr val="accent2">
                              <a:lumMod val="50000"/>
                            </a:schemeClr>
                          </a:solidFill>
                          <a:latin typeface="Calibri" panose="020F0502020204030204" pitchFamily="34" charset="0"/>
                          <a:cs typeface="Calibri" panose="020F0502020204030204" pitchFamily="34" charset="0"/>
                        </a:rPr>
                        <a:t>70%–89%</a:t>
                      </a:r>
                    </a:p>
                  </a:txBody>
                  <a:tcPr marT="18000" marB="18000">
                    <a:lnR w="19050" cap="flat" cmpd="sng" algn="ctr">
                      <a:solidFill>
                        <a:schemeClr val="accent6"/>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7607235"/>
                  </a:ext>
                </a:extLst>
              </a:tr>
              <a:tr h="289140">
                <a:tc>
                  <a:txBody>
                    <a:bodyPr/>
                    <a:lstStyle/>
                    <a:p>
                      <a:pPr algn="ctr"/>
                      <a:r>
                        <a:rPr lang="en-US" sz="1600">
                          <a:solidFill>
                            <a:schemeClr val="accent2">
                              <a:lumMod val="50000"/>
                            </a:schemeClr>
                          </a:solidFill>
                          <a:latin typeface="Calibri" panose="020F0502020204030204" pitchFamily="34" charset="0"/>
                          <a:cs typeface="Calibri" panose="020F0502020204030204" pitchFamily="34" charset="0"/>
                        </a:rPr>
                        <a:t>6</a:t>
                      </a:r>
                    </a:p>
                  </a:txBody>
                  <a:tcPr marT="18000" marB="18000">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r>
                        <a:rPr lang="en-US" sz="1600" dirty="0">
                          <a:solidFill>
                            <a:schemeClr val="accent2">
                              <a:lumMod val="50000"/>
                            </a:schemeClr>
                          </a:solidFill>
                          <a:latin typeface="Calibri" panose="020F0502020204030204" pitchFamily="34" charset="0"/>
                          <a:cs typeface="Calibri" panose="020F0502020204030204" pitchFamily="34" charset="0"/>
                        </a:rPr>
                        <a:t>90%–100%</a:t>
                      </a:r>
                    </a:p>
                  </a:txBody>
                  <a:tcPr marT="18000" marB="18000">
                    <a:lnR w="19050" cap="flat" cmpd="sng" algn="ctr">
                      <a:solidFill>
                        <a:schemeClr val="accent6"/>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699700847"/>
                  </a:ext>
                </a:extLst>
              </a:tr>
            </a:tbl>
          </a:graphicData>
        </a:graphic>
      </p:graphicFrame>
      <p:graphicFrame>
        <p:nvGraphicFramePr>
          <p:cNvPr id="37" name="Table 36">
            <a:extLst>
              <a:ext uri="{FF2B5EF4-FFF2-40B4-BE49-F238E27FC236}">
                <a16:creationId xmlns:a16="http://schemas.microsoft.com/office/drawing/2014/main" id="{CE63A70A-74E0-4489-976C-EBFF62969800}"/>
              </a:ext>
            </a:extLst>
          </p:cNvPr>
          <p:cNvGraphicFramePr>
            <a:graphicFrameLocks noGrp="1"/>
          </p:cNvGraphicFramePr>
          <p:nvPr>
            <p:extLst>
              <p:ext uri="{D42A27DB-BD31-4B8C-83A1-F6EECF244321}">
                <p14:modId xmlns:p14="http://schemas.microsoft.com/office/powerpoint/2010/main" val="3814916678"/>
              </p:ext>
            </p:extLst>
          </p:nvPr>
        </p:nvGraphicFramePr>
        <p:xfrm>
          <a:off x="8481286" y="1763746"/>
          <a:ext cx="3541059" cy="2365359"/>
        </p:xfrm>
        <a:graphic>
          <a:graphicData uri="http://schemas.openxmlformats.org/drawingml/2006/table">
            <a:tbl>
              <a:tblPr firstRow="1" bandRow="1">
                <a:tableStyleId>{5C22544A-7EE6-4342-B048-85BDC9FD1C3A}</a:tableStyleId>
              </a:tblPr>
              <a:tblGrid>
                <a:gridCol w="3541059">
                  <a:extLst>
                    <a:ext uri="{9D8B030D-6E8A-4147-A177-3AD203B41FA5}">
                      <a16:colId xmlns:a16="http://schemas.microsoft.com/office/drawing/2014/main" val="1158775916"/>
                    </a:ext>
                  </a:extLst>
                </a:gridCol>
              </a:tblGrid>
              <a:tr h="346872">
                <a:tc>
                  <a:txBody>
                    <a:bodyPr/>
                    <a:lstStyle/>
                    <a:p>
                      <a:pPr algn="ctr"/>
                      <a:r>
                        <a:rPr lang="en-US" sz="1600" dirty="0" err="1"/>
                        <a:t>Principaux</a:t>
                      </a:r>
                      <a:r>
                        <a:rPr lang="en-US" sz="1600" dirty="0"/>
                        <a:t> </a:t>
                      </a:r>
                      <a:r>
                        <a:rPr lang="en-US" sz="1600" dirty="0" err="1"/>
                        <a:t>signes</a:t>
                      </a:r>
                      <a:endParaRPr lang="en-US" sz="1600" dirty="0"/>
                    </a:p>
                  </a:txBody>
                  <a:tcP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solidFill>
                      <a:schemeClr val="accent6"/>
                    </a:solidFill>
                  </a:tcPr>
                </a:tc>
                <a:extLst>
                  <a:ext uri="{0D108BD9-81ED-4DB2-BD59-A6C34878D82A}">
                    <a16:rowId xmlns:a16="http://schemas.microsoft.com/office/drawing/2014/main" val="1895831754"/>
                  </a:ext>
                </a:extLst>
              </a:tr>
              <a:tr h="503828">
                <a:tc>
                  <a:txBody>
                    <a:bodyPr/>
                    <a:lstStyle/>
                    <a:p>
                      <a:pPr marL="252000" indent="-252000" algn="l">
                        <a:buFont typeface="+mj-lt"/>
                        <a:buAutoNum type="arabicPeriod"/>
                      </a:pPr>
                      <a:r>
                        <a:rPr lang="en-US" sz="1600" dirty="0" err="1">
                          <a:solidFill>
                            <a:schemeClr val="accent2">
                              <a:lumMod val="50000"/>
                            </a:schemeClr>
                          </a:solidFill>
                          <a:latin typeface="Calibri" panose="020F0502020204030204" pitchFamily="34" charset="0"/>
                          <a:cs typeface="Calibri" panose="020F0502020204030204" pitchFamily="34" charset="0"/>
                        </a:rPr>
                        <a:t>Érythème</a:t>
                      </a:r>
                      <a:endParaRPr lang="en-US" sz="1600" dirty="0">
                        <a:solidFill>
                          <a:schemeClr val="accent2">
                            <a:lumMod val="50000"/>
                          </a:schemeClr>
                        </a:solidFill>
                        <a:latin typeface="Calibri" panose="020F0502020204030204" pitchFamily="34" charset="0"/>
                        <a:cs typeface="Calibri" panose="020F0502020204030204" pitchFamily="34" charset="0"/>
                      </a:endParaRPr>
                    </a:p>
                  </a:txBody>
                  <a:tcPr marT="18000" marB="1800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83278222"/>
                  </a:ext>
                </a:extLst>
              </a:tr>
              <a:tr h="503828">
                <a:tc>
                  <a:txBody>
                    <a:bodyPr/>
                    <a:lstStyle/>
                    <a:p>
                      <a:pPr marL="252000" indent="-252000" algn="l">
                        <a:buFont typeface="+mj-lt"/>
                        <a:buAutoNum type="arabicPeriod" startAt="2"/>
                      </a:pPr>
                      <a:r>
                        <a:rPr lang="en-US" sz="1600" dirty="0">
                          <a:solidFill>
                            <a:schemeClr val="accent2">
                              <a:lumMod val="50000"/>
                            </a:schemeClr>
                          </a:solidFill>
                          <a:latin typeface="Calibri" panose="020F0502020204030204" pitchFamily="34" charset="0"/>
                          <a:cs typeface="Calibri" panose="020F0502020204030204" pitchFamily="34" charset="0"/>
                        </a:rPr>
                        <a:t>Induration/papulation/</a:t>
                      </a:r>
                      <a:r>
                        <a:rPr lang="en-US" sz="1600" dirty="0" err="1">
                          <a:solidFill>
                            <a:schemeClr val="accent2">
                              <a:lumMod val="50000"/>
                            </a:schemeClr>
                          </a:solidFill>
                          <a:latin typeface="Calibri" panose="020F0502020204030204" pitchFamily="34" charset="0"/>
                          <a:cs typeface="Calibri" panose="020F0502020204030204" pitchFamily="34" charset="0"/>
                        </a:rPr>
                        <a:t>œdème</a:t>
                      </a:r>
                      <a:endParaRPr lang="en-US" sz="1600" dirty="0">
                        <a:solidFill>
                          <a:schemeClr val="accent2">
                            <a:lumMod val="50000"/>
                          </a:schemeClr>
                        </a:solidFill>
                        <a:latin typeface="Calibri" panose="020F0502020204030204" pitchFamily="34" charset="0"/>
                        <a:cs typeface="Calibri" panose="020F0502020204030204" pitchFamily="34" charset="0"/>
                      </a:endParaRPr>
                    </a:p>
                  </a:txBody>
                  <a:tcPr marT="18000" marB="1800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94707767"/>
                  </a:ext>
                </a:extLst>
              </a:tr>
              <a:tr h="503828">
                <a:tc>
                  <a:txBody>
                    <a:bodyPr/>
                    <a:lstStyle/>
                    <a:p>
                      <a:pPr marL="252000" indent="-252000" algn="l">
                        <a:buFont typeface="+mj-lt"/>
                        <a:buAutoNum type="arabicPeriod" startAt="3"/>
                      </a:pPr>
                      <a:r>
                        <a:rPr lang="en-US" sz="1600" dirty="0">
                          <a:solidFill>
                            <a:schemeClr val="accent2">
                              <a:lumMod val="50000"/>
                            </a:schemeClr>
                          </a:solidFill>
                          <a:latin typeface="Calibri" panose="020F0502020204030204" pitchFamily="34" charset="0"/>
                          <a:cs typeface="Calibri" panose="020F0502020204030204" pitchFamily="34" charset="0"/>
                        </a:rPr>
                        <a:t>Excoriation</a:t>
                      </a:r>
                    </a:p>
                  </a:txBody>
                  <a:tcPr marT="18000" marB="1800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82962782"/>
                  </a:ext>
                </a:extLst>
              </a:tr>
              <a:tr h="507003">
                <a:tc>
                  <a:txBody>
                    <a:bodyPr/>
                    <a:lstStyle/>
                    <a:p>
                      <a:pPr marL="252000" indent="-252000" algn="l">
                        <a:buFont typeface="+mj-lt"/>
                        <a:buAutoNum type="arabicPeriod" startAt="4"/>
                      </a:pPr>
                      <a:r>
                        <a:rPr lang="en-US" sz="1600" dirty="0" err="1">
                          <a:solidFill>
                            <a:schemeClr val="accent2">
                              <a:lumMod val="50000"/>
                            </a:schemeClr>
                          </a:solidFill>
                          <a:latin typeface="Calibri" panose="020F0502020204030204" pitchFamily="34" charset="0"/>
                          <a:cs typeface="Calibri" panose="020F0502020204030204" pitchFamily="34" charset="0"/>
                        </a:rPr>
                        <a:t>Lichénification</a:t>
                      </a:r>
                      <a:endParaRPr lang="en-US" sz="1600" dirty="0">
                        <a:solidFill>
                          <a:schemeClr val="accent2">
                            <a:lumMod val="50000"/>
                          </a:schemeClr>
                        </a:solidFill>
                        <a:latin typeface="Calibri" panose="020F0502020204030204" pitchFamily="34" charset="0"/>
                        <a:cs typeface="Calibri" panose="020F0502020204030204" pitchFamily="34" charset="0"/>
                      </a:endParaRPr>
                    </a:p>
                  </a:txBody>
                  <a:tcPr marT="18000" marB="1800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699700847"/>
                  </a:ext>
                </a:extLst>
              </a:tr>
            </a:tbl>
          </a:graphicData>
        </a:graphic>
      </p:graphicFrame>
      <p:graphicFrame>
        <p:nvGraphicFramePr>
          <p:cNvPr id="38" name="Table 37">
            <a:extLst>
              <a:ext uri="{FF2B5EF4-FFF2-40B4-BE49-F238E27FC236}">
                <a16:creationId xmlns:a16="http://schemas.microsoft.com/office/drawing/2014/main" id="{E57D46E9-430C-4BED-860D-74BA67544B68}"/>
              </a:ext>
            </a:extLst>
          </p:cNvPr>
          <p:cNvGraphicFramePr>
            <a:graphicFrameLocks noGrp="1"/>
          </p:cNvGraphicFramePr>
          <p:nvPr>
            <p:extLst>
              <p:ext uri="{D42A27DB-BD31-4B8C-83A1-F6EECF244321}">
                <p14:modId xmlns:p14="http://schemas.microsoft.com/office/powerpoint/2010/main" val="3168962442"/>
              </p:ext>
            </p:extLst>
          </p:nvPr>
        </p:nvGraphicFramePr>
        <p:xfrm>
          <a:off x="4705449" y="4373585"/>
          <a:ext cx="7316895" cy="1773400"/>
        </p:xfrm>
        <a:graphic>
          <a:graphicData uri="http://schemas.openxmlformats.org/drawingml/2006/table">
            <a:tbl>
              <a:tblPr firstRow="1" bandRow="1">
                <a:tableStyleId>{5C22544A-7EE6-4342-B048-85BDC9FD1C3A}</a:tableStyleId>
              </a:tblPr>
              <a:tblGrid>
                <a:gridCol w="2810873">
                  <a:extLst>
                    <a:ext uri="{9D8B030D-6E8A-4147-A177-3AD203B41FA5}">
                      <a16:colId xmlns:a16="http://schemas.microsoft.com/office/drawing/2014/main" val="2724492447"/>
                    </a:ext>
                  </a:extLst>
                </a:gridCol>
                <a:gridCol w="4506022">
                  <a:extLst>
                    <a:ext uri="{9D8B030D-6E8A-4147-A177-3AD203B41FA5}">
                      <a16:colId xmlns:a16="http://schemas.microsoft.com/office/drawing/2014/main" val="1158775916"/>
                    </a:ext>
                  </a:extLst>
                </a:gridCol>
              </a:tblGrid>
              <a:tr h="290353">
                <a:tc>
                  <a:txBody>
                    <a:bodyPr/>
                    <a:lstStyle/>
                    <a:p>
                      <a:pPr algn="ctr"/>
                      <a:r>
                        <a:rPr lang="en-US" sz="1600" dirty="0" err="1"/>
                        <a:t>Région</a:t>
                      </a:r>
                      <a:r>
                        <a:rPr lang="en-US" sz="1600" dirty="0"/>
                        <a:t> du corps</a:t>
                      </a:r>
                    </a:p>
                  </a:txBody>
                  <a:tcPr>
                    <a:lnL w="19050" cap="flat" cmpd="sng" algn="ctr">
                      <a:solidFill>
                        <a:schemeClr val="accent6"/>
                      </a:solidFill>
                      <a:prstDash val="solid"/>
                      <a:round/>
                      <a:headEnd type="none" w="med" len="med"/>
                      <a:tailEnd type="none" w="med" len="med"/>
                    </a:lnL>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solidFill>
                      <a:schemeClr val="accent6"/>
                    </a:solidFill>
                  </a:tcPr>
                </a:tc>
                <a:tc>
                  <a:txBody>
                    <a:bodyPr/>
                    <a:lstStyle/>
                    <a:p>
                      <a:pPr algn="ctr"/>
                      <a:r>
                        <a:rPr lang="en-US" sz="1600" dirty="0"/>
                        <a:t>EASI score</a:t>
                      </a:r>
                    </a:p>
                  </a:txBody>
                  <a:tcPr>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solidFill>
                      <a:schemeClr val="accent6"/>
                    </a:solidFill>
                  </a:tcPr>
                </a:tc>
                <a:extLst>
                  <a:ext uri="{0D108BD9-81ED-4DB2-BD59-A6C34878D82A}">
                    <a16:rowId xmlns:a16="http://schemas.microsoft.com/office/drawing/2014/main" val="1895831754"/>
                  </a:ext>
                </a:extLst>
              </a:tr>
              <a:tr h="211165">
                <a:tc>
                  <a:txBody>
                    <a:bodyPr/>
                    <a:lstStyle/>
                    <a:p>
                      <a:pPr algn="ctr"/>
                      <a:r>
                        <a:rPr lang="en-US" sz="1600" dirty="0">
                          <a:solidFill>
                            <a:schemeClr val="accent2">
                              <a:lumMod val="50000"/>
                            </a:schemeClr>
                          </a:solidFill>
                          <a:latin typeface="Calibri" panose="020F0502020204030204" pitchFamily="34" charset="0"/>
                          <a:cs typeface="Calibri" panose="020F0502020204030204" pitchFamily="34" charset="0"/>
                        </a:rPr>
                        <a:t>Tête/</a:t>
                      </a:r>
                      <a:r>
                        <a:rPr lang="en-US" sz="1600" dirty="0" err="1">
                          <a:solidFill>
                            <a:schemeClr val="accent2">
                              <a:lumMod val="50000"/>
                            </a:schemeClr>
                          </a:solidFill>
                          <a:latin typeface="Calibri" panose="020F0502020204030204" pitchFamily="34" charset="0"/>
                          <a:cs typeface="Calibri" panose="020F0502020204030204" pitchFamily="34" charset="0"/>
                        </a:rPr>
                        <a:t>cou</a:t>
                      </a:r>
                      <a:endParaRPr lang="en-US" sz="1600" dirty="0">
                        <a:solidFill>
                          <a:schemeClr val="accent2">
                            <a:lumMod val="50000"/>
                          </a:schemeClr>
                        </a:solidFill>
                        <a:latin typeface="Calibri" panose="020F0502020204030204" pitchFamily="34" charset="0"/>
                        <a:cs typeface="Calibri" panose="020F0502020204030204" pitchFamily="34" charset="0"/>
                      </a:endParaRPr>
                    </a:p>
                  </a:txBody>
                  <a:tcPr marT="18000" marB="18000">
                    <a:lnL w="19050" cap="flat" cmpd="sng" algn="ctr">
                      <a:solidFill>
                        <a:schemeClr val="accent6"/>
                      </a:solidFill>
                      <a:prstDash val="solid"/>
                      <a:round/>
                      <a:headEnd type="none" w="med" len="med"/>
                      <a:tailEnd type="none" w="med" len="med"/>
                    </a:lnL>
                    <a:lnT w="19050" cap="flat" cmpd="sng" algn="ctr">
                      <a:noFill/>
                      <a:prstDash val="solid"/>
                      <a:round/>
                      <a:headEnd type="none" w="med" len="med"/>
                      <a:tailEnd type="none" w="med" len="med"/>
                    </a:lnT>
                    <a:solidFill>
                      <a:schemeClr val="accent6">
                        <a:lumMod val="20000"/>
                        <a:lumOff val="80000"/>
                      </a:schemeClr>
                    </a:solidFill>
                  </a:tcPr>
                </a:tc>
                <a:tc>
                  <a:txBody>
                    <a:bodyPr/>
                    <a:lstStyle/>
                    <a:p>
                      <a:pPr algn="ctr"/>
                      <a:r>
                        <a:rPr lang="it-IT" sz="1600" dirty="0">
                          <a:solidFill>
                            <a:schemeClr val="accent2">
                              <a:lumMod val="50000"/>
                            </a:schemeClr>
                          </a:solidFill>
                          <a:latin typeface="Calibri" panose="020F0502020204030204" pitchFamily="34" charset="0"/>
                          <a:cs typeface="Calibri" panose="020F0502020204030204" pitchFamily="34" charset="0"/>
                        </a:rPr>
                        <a:t>(E + I + Ex + L) x zone x 0.1</a:t>
                      </a:r>
                    </a:p>
                  </a:txBody>
                  <a:tcPr marT="18000" marB="18000">
                    <a:lnR w="19050" cap="flat" cmpd="sng" algn="ctr">
                      <a:solidFill>
                        <a:schemeClr val="accent6"/>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83278222"/>
                  </a:ext>
                </a:extLst>
              </a:tr>
              <a:tr h="211165">
                <a:tc>
                  <a:txBody>
                    <a:bodyPr/>
                    <a:lstStyle/>
                    <a:p>
                      <a:pPr algn="ctr"/>
                      <a:r>
                        <a:rPr lang="en-US" sz="1600" dirty="0" err="1">
                          <a:solidFill>
                            <a:schemeClr val="accent2">
                              <a:lumMod val="50000"/>
                            </a:schemeClr>
                          </a:solidFill>
                          <a:latin typeface="Calibri" panose="020F0502020204030204" pitchFamily="34" charset="0"/>
                          <a:cs typeface="Calibri" panose="020F0502020204030204" pitchFamily="34" charset="0"/>
                        </a:rPr>
                        <a:t>Membres</a:t>
                      </a:r>
                      <a:r>
                        <a:rPr lang="en-US" sz="1600" dirty="0">
                          <a:solidFill>
                            <a:schemeClr val="accent2">
                              <a:lumMod val="50000"/>
                            </a:schemeClr>
                          </a:solidFill>
                          <a:latin typeface="Calibri" panose="020F0502020204030204" pitchFamily="34" charset="0"/>
                          <a:cs typeface="Calibri" panose="020F0502020204030204" pitchFamily="34" charset="0"/>
                        </a:rPr>
                        <a:t> </a:t>
                      </a:r>
                      <a:r>
                        <a:rPr lang="en-US" sz="1600" dirty="0" err="1">
                          <a:solidFill>
                            <a:schemeClr val="accent2">
                              <a:lumMod val="50000"/>
                            </a:schemeClr>
                          </a:solidFill>
                          <a:latin typeface="Calibri" panose="020F0502020204030204" pitchFamily="34" charset="0"/>
                          <a:cs typeface="Calibri" panose="020F0502020204030204" pitchFamily="34" charset="0"/>
                        </a:rPr>
                        <a:t>supérieurs</a:t>
                      </a:r>
                      <a:r>
                        <a:rPr lang="en-US" sz="1600" dirty="0">
                          <a:solidFill>
                            <a:schemeClr val="accent2">
                              <a:lumMod val="50000"/>
                            </a:schemeClr>
                          </a:solidFill>
                          <a:latin typeface="Calibri" panose="020F0502020204030204" pitchFamily="34" charset="0"/>
                          <a:cs typeface="Calibri" panose="020F0502020204030204" pitchFamily="34" charset="0"/>
                        </a:rPr>
                        <a:t> </a:t>
                      </a:r>
                    </a:p>
                  </a:txBody>
                  <a:tcPr marT="18000" marB="18000">
                    <a:lnL w="19050" cap="flat" cmpd="sng" algn="ctr">
                      <a:solidFill>
                        <a:schemeClr val="accent6"/>
                      </a:solidFill>
                      <a:prstDash val="solid"/>
                      <a:round/>
                      <a:headEnd type="none" w="med" len="med"/>
                      <a:tailEnd type="none" w="med" len="med"/>
                    </a:lnL>
                    <a:solidFill>
                      <a:schemeClr val="accent6">
                        <a:lumMod val="20000"/>
                        <a:lumOff val="80000"/>
                      </a:schemeClr>
                    </a:solidFill>
                  </a:tcPr>
                </a:tc>
                <a:tc>
                  <a:txBody>
                    <a:bodyPr/>
                    <a:lstStyle/>
                    <a:p>
                      <a:pPr algn="ctr"/>
                      <a:r>
                        <a:rPr lang="it-IT" sz="1600" dirty="0">
                          <a:solidFill>
                            <a:schemeClr val="accent2">
                              <a:lumMod val="50000"/>
                            </a:schemeClr>
                          </a:solidFill>
                          <a:latin typeface="Calibri" panose="020F0502020204030204" pitchFamily="34" charset="0"/>
                          <a:cs typeface="Calibri" panose="020F0502020204030204" pitchFamily="34" charset="0"/>
                        </a:rPr>
                        <a:t>(E + I + Ex + L) x zone x 0.2</a:t>
                      </a:r>
                    </a:p>
                  </a:txBody>
                  <a:tcPr marT="18000" marB="18000">
                    <a:lnR w="19050" cap="flat" cmpd="sng" algn="ctr">
                      <a:solidFill>
                        <a:schemeClr val="accent6"/>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94707767"/>
                  </a:ext>
                </a:extLst>
              </a:tr>
              <a:tr h="318760">
                <a:tc>
                  <a:txBody>
                    <a:bodyPr/>
                    <a:lstStyle/>
                    <a:p>
                      <a:pPr algn="ctr"/>
                      <a:r>
                        <a:rPr lang="en-US" sz="1600" dirty="0" err="1">
                          <a:solidFill>
                            <a:schemeClr val="accent2">
                              <a:lumMod val="50000"/>
                            </a:schemeClr>
                          </a:solidFill>
                          <a:latin typeface="Calibri" panose="020F0502020204030204" pitchFamily="34" charset="0"/>
                          <a:cs typeface="Calibri" panose="020F0502020204030204" pitchFamily="34" charset="0"/>
                        </a:rPr>
                        <a:t>Joncteur</a:t>
                      </a:r>
                      <a:r>
                        <a:rPr lang="en-US" sz="1600" dirty="0">
                          <a:solidFill>
                            <a:schemeClr val="accent2">
                              <a:lumMod val="50000"/>
                            </a:schemeClr>
                          </a:solidFill>
                          <a:latin typeface="Calibri" panose="020F0502020204030204" pitchFamily="34" charset="0"/>
                          <a:cs typeface="Calibri" panose="020F0502020204030204" pitchFamily="34" charset="0"/>
                        </a:rPr>
                        <a:t> </a:t>
                      </a:r>
                      <a:r>
                        <a:rPr lang="en-US" sz="1600" dirty="0" err="1">
                          <a:solidFill>
                            <a:schemeClr val="accent2">
                              <a:lumMod val="50000"/>
                            </a:schemeClr>
                          </a:solidFill>
                          <a:latin typeface="Calibri" panose="020F0502020204030204" pitchFamily="34" charset="0"/>
                          <a:cs typeface="Calibri" panose="020F0502020204030204" pitchFamily="34" charset="0"/>
                        </a:rPr>
                        <a:t>réseau</a:t>
                      </a:r>
                      <a:endParaRPr lang="en-US" sz="1600" dirty="0">
                        <a:solidFill>
                          <a:schemeClr val="accent2">
                            <a:lumMod val="50000"/>
                          </a:schemeClr>
                        </a:solidFill>
                        <a:latin typeface="Calibri" panose="020F0502020204030204" pitchFamily="34" charset="0"/>
                        <a:cs typeface="Calibri" panose="020F0502020204030204" pitchFamily="34" charset="0"/>
                      </a:endParaRPr>
                    </a:p>
                  </a:txBody>
                  <a:tcPr marT="18000" marB="18000">
                    <a:lnL w="19050" cap="flat" cmpd="sng" algn="ctr">
                      <a:solidFill>
                        <a:schemeClr val="accent6"/>
                      </a:solidFill>
                      <a:prstDash val="solid"/>
                      <a:round/>
                      <a:headEnd type="none" w="med" len="med"/>
                      <a:tailEnd type="none" w="med" len="med"/>
                    </a:lnL>
                    <a:solidFill>
                      <a:schemeClr val="accent6">
                        <a:lumMod val="20000"/>
                        <a:lumOff val="80000"/>
                      </a:schemeClr>
                    </a:solidFill>
                  </a:tcPr>
                </a:tc>
                <a:tc>
                  <a:txBody>
                    <a:bodyPr/>
                    <a:lstStyle/>
                    <a:p>
                      <a:pPr algn="ctr"/>
                      <a:r>
                        <a:rPr lang="it-IT" sz="1600" dirty="0">
                          <a:solidFill>
                            <a:schemeClr val="accent2">
                              <a:lumMod val="50000"/>
                            </a:schemeClr>
                          </a:solidFill>
                          <a:latin typeface="Calibri" panose="020F0502020204030204" pitchFamily="34" charset="0"/>
                          <a:cs typeface="Calibri" panose="020F0502020204030204" pitchFamily="34" charset="0"/>
                        </a:rPr>
                        <a:t>(E + I + Ex + L) x zone x 0.3</a:t>
                      </a:r>
                    </a:p>
                  </a:txBody>
                  <a:tcPr marT="18000" marB="18000">
                    <a:lnR w="19050" cap="flat" cmpd="sng" algn="ctr">
                      <a:solidFill>
                        <a:schemeClr val="accent6"/>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82962782"/>
                  </a:ext>
                </a:extLst>
              </a:tr>
              <a:tr h="211165">
                <a:tc>
                  <a:txBody>
                    <a:bodyPr/>
                    <a:lstStyle/>
                    <a:p>
                      <a:pPr algn="ctr"/>
                      <a:r>
                        <a:rPr lang="en-US" sz="1600" dirty="0" err="1">
                          <a:solidFill>
                            <a:schemeClr val="accent2">
                              <a:lumMod val="50000"/>
                            </a:schemeClr>
                          </a:solidFill>
                          <a:latin typeface="Calibri" panose="020F0502020204030204" pitchFamily="34" charset="0"/>
                          <a:cs typeface="Calibri" panose="020F0502020204030204" pitchFamily="34" charset="0"/>
                        </a:rPr>
                        <a:t>Membres</a:t>
                      </a:r>
                      <a:r>
                        <a:rPr lang="en-US" sz="1600" dirty="0">
                          <a:solidFill>
                            <a:schemeClr val="accent2">
                              <a:lumMod val="50000"/>
                            </a:schemeClr>
                          </a:solidFill>
                          <a:latin typeface="Calibri" panose="020F0502020204030204" pitchFamily="34" charset="0"/>
                          <a:cs typeface="Calibri" panose="020F0502020204030204" pitchFamily="34" charset="0"/>
                        </a:rPr>
                        <a:t> </a:t>
                      </a:r>
                      <a:r>
                        <a:rPr lang="en-US" sz="1600" dirty="0" err="1">
                          <a:solidFill>
                            <a:schemeClr val="accent2">
                              <a:lumMod val="50000"/>
                            </a:schemeClr>
                          </a:solidFill>
                          <a:latin typeface="Calibri" panose="020F0502020204030204" pitchFamily="34" charset="0"/>
                          <a:cs typeface="Calibri" panose="020F0502020204030204" pitchFamily="34" charset="0"/>
                        </a:rPr>
                        <a:t>inférieurs</a:t>
                      </a:r>
                      <a:endParaRPr lang="en-US" sz="1600" dirty="0">
                        <a:solidFill>
                          <a:schemeClr val="accent2">
                            <a:lumMod val="50000"/>
                          </a:schemeClr>
                        </a:solidFill>
                        <a:latin typeface="Calibri" panose="020F0502020204030204" pitchFamily="34" charset="0"/>
                        <a:cs typeface="Calibri" panose="020F0502020204030204" pitchFamily="34" charset="0"/>
                      </a:endParaRPr>
                    </a:p>
                  </a:txBody>
                  <a:tcPr marT="18000" marB="18000">
                    <a:lnL w="19050" cap="flat" cmpd="sng" algn="ctr">
                      <a:solidFill>
                        <a:schemeClr val="accent6"/>
                      </a:solidFill>
                      <a:prstDash val="solid"/>
                      <a:round/>
                      <a:headEnd type="none" w="med" len="med"/>
                      <a:tailEnd type="none" w="med" len="med"/>
                    </a:lnL>
                    <a:solidFill>
                      <a:schemeClr val="accent6">
                        <a:lumMod val="20000"/>
                        <a:lumOff val="80000"/>
                      </a:schemeClr>
                    </a:solidFill>
                  </a:tcPr>
                </a:tc>
                <a:tc>
                  <a:txBody>
                    <a:bodyPr/>
                    <a:lstStyle/>
                    <a:p>
                      <a:pPr algn="ctr"/>
                      <a:r>
                        <a:rPr lang="it-IT" sz="1600" dirty="0">
                          <a:solidFill>
                            <a:schemeClr val="accent2">
                              <a:lumMod val="50000"/>
                            </a:schemeClr>
                          </a:solidFill>
                          <a:latin typeface="Calibri" panose="020F0502020204030204" pitchFamily="34" charset="0"/>
                          <a:cs typeface="Calibri" panose="020F0502020204030204" pitchFamily="34" charset="0"/>
                        </a:rPr>
                        <a:t>(E + I + Ex + L) x zone x 0.4</a:t>
                      </a:r>
                    </a:p>
                  </a:txBody>
                  <a:tcPr marT="18000" marB="18000">
                    <a:lnR w="19050" cap="flat" cmpd="sng" algn="ctr">
                      <a:solidFill>
                        <a:schemeClr val="accent6"/>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57536278"/>
                  </a:ext>
                </a:extLst>
              </a:tr>
              <a:tr h="211165">
                <a:tc>
                  <a:txBody>
                    <a:bodyPr/>
                    <a:lstStyle/>
                    <a:p>
                      <a:pPr algn="ctr"/>
                      <a:r>
                        <a:rPr lang="en-US" sz="1600">
                          <a:solidFill>
                            <a:schemeClr val="accent2">
                              <a:lumMod val="50000"/>
                            </a:schemeClr>
                          </a:solidFill>
                          <a:latin typeface="Calibri" panose="020F0502020204030204" pitchFamily="34" charset="0"/>
                          <a:cs typeface="Calibri" panose="020F0502020204030204" pitchFamily="34" charset="0"/>
                        </a:rPr>
                        <a:t>EASI</a:t>
                      </a:r>
                    </a:p>
                  </a:txBody>
                  <a:tcPr marT="18000" marB="18000">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r>
                        <a:rPr lang="en-GB" sz="1600" dirty="0">
                          <a:solidFill>
                            <a:schemeClr val="accent2">
                              <a:lumMod val="50000"/>
                            </a:schemeClr>
                          </a:solidFill>
                          <a:latin typeface="Calibri" panose="020F0502020204030204" pitchFamily="34" charset="0"/>
                          <a:cs typeface="Calibri" panose="020F0502020204030204" pitchFamily="34" charset="0"/>
                        </a:rPr>
                        <a:t>Somme des 4 scores de la </a:t>
                      </a:r>
                      <a:r>
                        <a:rPr lang="en-GB" sz="1600" dirty="0" err="1">
                          <a:solidFill>
                            <a:schemeClr val="accent2">
                              <a:lumMod val="50000"/>
                            </a:schemeClr>
                          </a:solidFill>
                          <a:latin typeface="Calibri" panose="020F0502020204030204" pitchFamily="34" charset="0"/>
                          <a:cs typeface="Calibri" panose="020F0502020204030204" pitchFamily="34" charset="0"/>
                        </a:rPr>
                        <a:t>région</a:t>
                      </a:r>
                      <a:r>
                        <a:rPr lang="en-GB" sz="1600" dirty="0">
                          <a:solidFill>
                            <a:schemeClr val="accent2">
                              <a:lumMod val="50000"/>
                            </a:schemeClr>
                          </a:solidFill>
                          <a:latin typeface="Calibri" panose="020F0502020204030204" pitchFamily="34" charset="0"/>
                          <a:cs typeface="Calibri" panose="020F0502020204030204" pitchFamily="34" charset="0"/>
                        </a:rPr>
                        <a:t> du corps ci-dessus</a:t>
                      </a:r>
                    </a:p>
                  </a:txBody>
                  <a:tcPr marT="18000" marB="18000">
                    <a:lnR w="19050" cap="flat" cmpd="sng" algn="ctr">
                      <a:solidFill>
                        <a:schemeClr val="accent6"/>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699700847"/>
                  </a:ext>
                </a:extLst>
              </a:tr>
            </a:tbl>
          </a:graphicData>
        </a:graphic>
      </p:graphicFrame>
      <p:sp>
        <p:nvSpPr>
          <p:cNvPr id="40" name="Rettangolo con angoli arrotondati 4">
            <a:extLst>
              <a:ext uri="{FF2B5EF4-FFF2-40B4-BE49-F238E27FC236}">
                <a16:creationId xmlns:a16="http://schemas.microsoft.com/office/drawing/2014/main" id="{114E7FA8-C972-4811-AB79-022455996672}"/>
              </a:ext>
            </a:extLst>
          </p:cNvPr>
          <p:cNvSpPr/>
          <p:nvPr/>
        </p:nvSpPr>
        <p:spPr>
          <a:xfrm>
            <a:off x="2617693" y="4542432"/>
            <a:ext cx="1504427" cy="823012"/>
          </a:xfrm>
          <a:prstGeom prst="roundRect">
            <a:avLst>
              <a:gd name="adj" fmla="val 5696"/>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108000" rIns="36000" bIns="108000" rtlCol="0" anchor="ctr" anchorCtr="1">
            <a:spAutoFit/>
          </a:bodyPr>
          <a:lstStyle/>
          <a:p>
            <a:pPr lvl="0">
              <a:lnSpc>
                <a:spcPct val="90000"/>
              </a:lnSpc>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0.1–7</a:t>
            </a:r>
            <a:r>
              <a:rPr lang="en-US" sz="1400" b="1" dirty="0">
                <a:solidFill>
                  <a:prstClr val="white"/>
                </a:solidFill>
              </a:rPr>
              <a:t>=</a:t>
            </a:r>
            <a:r>
              <a:rPr lang="en-US" sz="1400" b="1" dirty="0" err="1">
                <a:solidFill>
                  <a:prstClr val="white"/>
                </a:solidFill>
              </a:rPr>
              <a:t>doux</a:t>
            </a:r>
            <a:r>
              <a:rPr lang="en-US" sz="1400" b="1" dirty="0">
                <a:solidFill>
                  <a:prstClr val="white"/>
                </a:solidFill>
              </a:rPr>
              <a:t>
&gt;</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7–21</a:t>
            </a:r>
            <a:r>
              <a:rPr lang="en-US" sz="1400" b="1" dirty="0">
                <a:solidFill>
                  <a:prstClr val="white"/>
                </a:solidFill>
              </a:rPr>
              <a:t>=</a:t>
            </a:r>
            <a:r>
              <a:rPr lang="en-US" sz="1400" b="1" dirty="0" err="1">
                <a:solidFill>
                  <a:prstClr val="white"/>
                </a:solidFill>
              </a:rPr>
              <a:t>modérée</a:t>
            </a:r>
            <a:br>
              <a:rPr lang="en-US" sz="1400" b="1" dirty="0">
                <a:solidFill>
                  <a:prstClr val="white"/>
                </a:solidFill>
              </a:rPr>
            </a:br>
            <a:r>
              <a:rPr lang="en-US" sz="1400" b="1" dirty="0">
                <a:solidFill>
                  <a:prstClr val="white"/>
                </a:solidFill>
              </a:rPr>
              <a:t>&gt;</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21</a:t>
            </a:r>
            <a:r>
              <a:rPr lang="en-US" sz="1400" b="1" dirty="0">
                <a:solidFill>
                  <a:prstClr val="white"/>
                </a:solidFill>
              </a:rPr>
              <a:t>=grave</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13">
            <a:extLst>
              <a:ext uri="{FF2B5EF4-FFF2-40B4-BE49-F238E27FC236}">
                <a16:creationId xmlns:a16="http://schemas.microsoft.com/office/drawing/2014/main" id="{3F4E0C0F-1BB8-4586-A638-878BAB6F2107}"/>
              </a:ext>
            </a:extLst>
          </p:cNvPr>
          <p:cNvSpPr/>
          <p:nvPr/>
        </p:nvSpPr>
        <p:spPr>
          <a:xfrm>
            <a:off x="0" y="4808305"/>
            <a:ext cx="2200276" cy="300998"/>
          </a:xfrm>
          <a:prstGeom prst="rect">
            <a:avLst/>
          </a:prstGeom>
          <a:solidFill>
            <a:schemeClr val="accent1">
              <a:lumMod val="20000"/>
              <a:lumOff val="80000"/>
            </a:schemeClr>
          </a:solidFill>
          <a:ln w="12700" cap="flat" cmpd="sng" algn="ctr">
            <a:noFill/>
            <a:prstDash val="solid"/>
            <a:miter lim="800000"/>
          </a:ln>
          <a:effectLst/>
        </p:spPr>
        <p:txBody>
          <a:bodyPr lIns="0" tIns="0" rIns="72000" bIns="36000" rtlCol="0" anchor="ctr"/>
          <a:lstStyle/>
          <a:p>
            <a:pPr marL="396000" lvl="0">
              <a:defRPr/>
            </a:pPr>
            <a:r>
              <a:rPr lang="en-GB" sz="1600" kern="0" dirty="0">
                <a:solidFill>
                  <a:srgbClr val="978984">
                    <a:lumMod val="50000"/>
                  </a:srgbClr>
                </a:solidFill>
              </a:rPr>
              <a:t>Score maximum</a:t>
            </a:r>
            <a:endParaRPr kumimoji="0" lang="en-GB" sz="1600" b="0" i="0" u="none" strike="noStrike" kern="0" cap="none" spc="0" normalizeH="0" baseline="0" noProof="0" dirty="0">
              <a:ln>
                <a:noFill/>
              </a:ln>
              <a:solidFill>
                <a:srgbClr val="978984">
                  <a:lumMod val="50000"/>
                </a:srgbClr>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D733C672-854F-48D2-B6F7-97A318C6031B}"/>
              </a:ext>
            </a:extLst>
          </p:cNvPr>
          <p:cNvGrpSpPr/>
          <p:nvPr/>
        </p:nvGrpSpPr>
        <p:grpSpPr>
          <a:xfrm>
            <a:off x="24201" y="4779212"/>
            <a:ext cx="1903285" cy="364330"/>
            <a:chOff x="0" y="5183521"/>
            <a:chExt cx="647700" cy="364330"/>
          </a:xfrm>
        </p:grpSpPr>
        <p:cxnSp>
          <p:nvCxnSpPr>
            <p:cNvPr id="59" name="Straight Connector 58">
              <a:extLst>
                <a:ext uri="{FF2B5EF4-FFF2-40B4-BE49-F238E27FC236}">
                  <a16:creationId xmlns:a16="http://schemas.microsoft.com/office/drawing/2014/main" id="{2C84B840-FA68-4CD7-9473-A49387873F77}"/>
                </a:ext>
              </a:extLst>
            </p:cNvPr>
            <p:cNvCxnSpPr/>
            <p:nvPr/>
          </p:nvCxnSpPr>
          <p:spPr>
            <a:xfrm>
              <a:off x="0" y="5183521"/>
              <a:ext cx="647700"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AB26D7E-2577-4156-961E-1961EBCE21DA}"/>
                </a:ext>
              </a:extLst>
            </p:cNvPr>
            <p:cNvCxnSpPr/>
            <p:nvPr/>
          </p:nvCxnSpPr>
          <p:spPr>
            <a:xfrm>
              <a:off x="0" y="5547851"/>
              <a:ext cx="647700" cy="0"/>
            </a:xfrm>
            <a:prstGeom prst="line">
              <a:avLst/>
            </a:prstGeom>
            <a:ln/>
          </p:spPr>
          <p:style>
            <a:lnRef idx="1">
              <a:schemeClr val="accent1"/>
            </a:lnRef>
            <a:fillRef idx="0">
              <a:schemeClr val="accent1"/>
            </a:fillRef>
            <a:effectRef idx="0">
              <a:schemeClr val="accent1"/>
            </a:effectRef>
            <a:fontRef idx="minor">
              <a:schemeClr val="tx1"/>
            </a:fontRef>
          </p:style>
        </p:cxnSp>
      </p:grpSp>
      <p:sp>
        <p:nvSpPr>
          <p:cNvPr id="13" name="Rectangle: Rounded Corners 12">
            <a:extLst>
              <a:ext uri="{FF2B5EF4-FFF2-40B4-BE49-F238E27FC236}">
                <a16:creationId xmlns:a16="http://schemas.microsoft.com/office/drawing/2014/main" id="{C27C57FF-8C83-4733-A9F5-40023ECBF0DF}"/>
              </a:ext>
            </a:extLst>
          </p:cNvPr>
          <p:cNvSpPr/>
          <p:nvPr/>
        </p:nvSpPr>
        <p:spPr>
          <a:xfrm>
            <a:off x="1903284" y="4683121"/>
            <a:ext cx="536781" cy="536781"/>
          </a:xfrm>
          <a:prstGeom prst="roundRect">
            <a:avLst>
              <a:gd name="adj" fmla="val 12231"/>
            </a:avLst>
          </a:prstGeom>
          <a:solidFill>
            <a:schemeClr val="accent1">
              <a:lumMod val="75000"/>
            </a:schemeClr>
          </a:solidFill>
          <a:ln w="254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a:ln>
                  <a:noFill/>
                </a:ln>
                <a:solidFill>
                  <a:prstClr val="white"/>
                </a:solidFill>
                <a:effectLst/>
                <a:uLnTx/>
                <a:uFillTx/>
                <a:latin typeface="Impact" panose="020B0806030902050204" pitchFamily="34" charset="0"/>
                <a:ea typeface="+mn-ea"/>
                <a:cs typeface="+mn-cs"/>
              </a:rPr>
              <a:t>72</a:t>
            </a:r>
            <a:endParaRPr kumimoji="0" lang="en-GB" sz="2600" b="0" i="0" u="none" strike="noStrike" kern="1200" cap="none" spc="0" normalizeH="0" baseline="0" noProof="0">
              <a:ln>
                <a:noFill/>
              </a:ln>
              <a:solidFill>
                <a:prstClr val="white"/>
              </a:solidFill>
              <a:effectLst/>
              <a:uLnTx/>
              <a:uFillTx/>
              <a:latin typeface="Impact" panose="020B0806030902050204" pitchFamily="34" charset="0"/>
              <a:ea typeface="+mn-ea"/>
              <a:cs typeface="+mn-cs"/>
            </a:endParaRPr>
          </a:p>
        </p:txBody>
      </p:sp>
      <p:sp>
        <p:nvSpPr>
          <p:cNvPr id="64" name="Graf Testata">
            <a:extLst>
              <a:ext uri="{FF2B5EF4-FFF2-40B4-BE49-F238E27FC236}">
                <a16:creationId xmlns:a16="http://schemas.microsoft.com/office/drawing/2014/main" id="{FEC2BD7D-9509-41FF-959E-957E90CC1DEF}"/>
              </a:ext>
            </a:extLst>
          </p:cNvPr>
          <p:cNvSpPr/>
          <p:nvPr/>
        </p:nvSpPr>
        <p:spPr>
          <a:xfrm>
            <a:off x="4705449" y="1418290"/>
            <a:ext cx="3541059" cy="345456"/>
          </a:xfrm>
          <a:prstGeom prst="round2SameRect">
            <a:avLst>
              <a:gd name="adj1" fmla="val 26098"/>
              <a:gd name="adj2" fmla="val 0"/>
            </a:avLst>
          </a:prstGeom>
          <a:solidFill>
            <a:schemeClr val="bg1"/>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36000" rtlCol="0" anchor="ctr" anchorCtr="1"/>
          <a:lstStyle/>
          <a:p>
            <a:pPr lvl="0" algn="ctr">
              <a:lnSpc>
                <a:spcPct val="90000"/>
              </a:lnSpc>
              <a:defRPr/>
            </a:pPr>
            <a:r>
              <a:rPr lang="en-US" sz="1600" b="1" dirty="0">
                <a:solidFill>
                  <a:srgbClr val="978984">
                    <a:lumMod val="50000"/>
                  </a:srgbClr>
                </a:solidFill>
              </a:rPr>
              <a:t>Score de zone</a:t>
            </a:r>
            <a:endParaRPr kumimoji="0" lang="en-US" sz="1600" b="1"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endParaRPr>
          </a:p>
        </p:txBody>
      </p:sp>
      <p:sp>
        <p:nvSpPr>
          <p:cNvPr id="65" name="Graf Testata">
            <a:extLst>
              <a:ext uri="{FF2B5EF4-FFF2-40B4-BE49-F238E27FC236}">
                <a16:creationId xmlns:a16="http://schemas.microsoft.com/office/drawing/2014/main" id="{CF8C2C58-9F80-4FEA-A84B-CADB209F3299}"/>
              </a:ext>
            </a:extLst>
          </p:cNvPr>
          <p:cNvSpPr/>
          <p:nvPr/>
        </p:nvSpPr>
        <p:spPr>
          <a:xfrm>
            <a:off x="8481287" y="1418290"/>
            <a:ext cx="3541060" cy="345456"/>
          </a:xfrm>
          <a:prstGeom prst="round2SameRect">
            <a:avLst>
              <a:gd name="adj1" fmla="val 26098"/>
              <a:gd name="adj2" fmla="val 0"/>
            </a:avLst>
          </a:prstGeom>
          <a:solidFill>
            <a:schemeClr val="bg1"/>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36000" rtlCol="0" anchor="ctr" anchorCtr="1"/>
          <a:lstStyle/>
          <a:p>
            <a:pPr lvl="0" algn="ctr">
              <a:lnSpc>
                <a:spcPct val="90000"/>
              </a:lnSpc>
              <a:defRPr/>
            </a:pPr>
            <a:r>
              <a:rPr lang="en-GB" sz="1600" b="1" dirty="0">
                <a:solidFill>
                  <a:srgbClr val="978984">
                    <a:lumMod val="50000"/>
                  </a:srgbClr>
                </a:solidFill>
                <a:latin typeface="Calibri" panose="020F0502020204030204" pitchFamily="34" charset="0"/>
                <a:cs typeface="Calibri" panose="020F0502020204030204" pitchFamily="34" charset="0"/>
              </a:rPr>
              <a:t>Score de </a:t>
            </a:r>
            <a:r>
              <a:rPr lang="en-GB" sz="1600" b="1" dirty="0" err="1">
                <a:solidFill>
                  <a:srgbClr val="978984">
                    <a:lumMod val="50000"/>
                  </a:srgbClr>
                </a:solidFill>
                <a:latin typeface="Calibri" panose="020F0502020204030204" pitchFamily="34" charset="0"/>
                <a:cs typeface="Calibri" panose="020F0502020204030204" pitchFamily="34" charset="0"/>
              </a:rPr>
              <a:t>gravité</a:t>
            </a:r>
            <a:r>
              <a:rPr lang="en-GB" sz="1600" b="1" dirty="0">
                <a:solidFill>
                  <a:srgbClr val="978984">
                    <a:lumMod val="50000"/>
                  </a:srgbClr>
                </a:solidFill>
                <a:latin typeface="Calibri" panose="020F0502020204030204" pitchFamily="34" charset="0"/>
                <a:cs typeface="Calibri" panose="020F0502020204030204" pitchFamily="34" charset="0"/>
              </a:rPr>
              <a:t> (0 </a:t>
            </a:r>
            <a:r>
              <a:rPr lang="en-GB" sz="1600" b="1" dirty="0" err="1">
                <a:solidFill>
                  <a:srgbClr val="978984">
                    <a:lumMod val="50000"/>
                  </a:srgbClr>
                </a:solidFill>
                <a:latin typeface="Calibri" panose="020F0502020204030204" pitchFamily="34" charset="0"/>
                <a:cs typeface="Calibri" panose="020F0502020204030204" pitchFamily="34" charset="0"/>
              </a:rPr>
              <a:t>à</a:t>
            </a:r>
            <a:r>
              <a:rPr lang="en-GB" sz="1600" b="1" dirty="0">
                <a:solidFill>
                  <a:srgbClr val="978984">
                    <a:lumMod val="50000"/>
                  </a:srgbClr>
                </a:solidFill>
                <a:latin typeface="Calibri" panose="020F0502020204030204" pitchFamily="34" charset="0"/>
                <a:cs typeface="Calibri" panose="020F0502020204030204" pitchFamily="34" charset="0"/>
              </a:rPr>
              <a:t> 3 </a:t>
            </a:r>
            <a:r>
              <a:rPr lang="en-GB" sz="1600" b="1" dirty="0" err="1">
                <a:solidFill>
                  <a:srgbClr val="978984">
                    <a:lumMod val="50000"/>
                  </a:srgbClr>
                </a:solidFill>
                <a:latin typeface="Calibri" panose="020F0502020204030204" pitchFamily="34" charset="0"/>
                <a:cs typeface="Calibri" panose="020F0502020204030204" pitchFamily="34" charset="0"/>
              </a:rPr>
              <a:t>chacun</a:t>
            </a:r>
            <a:r>
              <a:rPr lang="en-GB" sz="1600" b="1" dirty="0">
                <a:solidFill>
                  <a:srgbClr val="978984">
                    <a:lumMod val="50000"/>
                  </a:srgbClr>
                </a:solidFill>
                <a:latin typeface="Calibri" panose="020F0502020204030204" pitchFamily="34" charset="0"/>
                <a:cs typeface="Calibri" panose="020F0502020204030204" pitchFamily="34" charset="0"/>
              </a:rPr>
              <a:t>)</a:t>
            </a:r>
            <a:endParaRPr kumimoji="0" lang="en-GB" sz="1600" b="1" i="0" u="none" strike="noStrike" kern="1200" cap="none" spc="0" normalizeH="0" baseline="0" noProof="0" dirty="0">
              <a:ln>
                <a:noFill/>
              </a:ln>
              <a:solidFill>
                <a:srgbClr val="978984">
                  <a:lumMod val="50000"/>
                </a:srgbClr>
              </a:solidFill>
              <a:effectLst/>
              <a:uLnTx/>
              <a:uFillTx/>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05208557-5E8B-45CA-81E3-ADB66EF6CA4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74DF9-AD47-4691-BA21-BBFCE3637A9A}" type="slidenum">
              <a:rPr kumimoji="0" lang="en-US" sz="1100" b="0" i="0" u="none" strike="noStrike" kern="1200" cap="none" spc="0" normalizeH="0" baseline="0" noProof="0" smtClean="0">
                <a:ln>
                  <a:noFill/>
                </a:ln>
                <a:solidFill>
                  <a:srgbClr val="978984">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srgbClr val="978984">
                  <a:lumMod val="75000"/>
                </a:srgbClr>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095969C-FD4D-48BD-BFD0-49AC88851475}"/>
              </a:ext>
            </a:extLst>
          </p:cNvPr>
          <p:cNvSpPr/>
          <p:nvPr/>
        </p:nvSpPr>
        <p:spPr>
          <a:xfrm>
            <a:off x="0" y="1056647"/>
            <a:ext cx="3835510" cy="271079"/>
          </a:xfrm>
          <a:prstGeom prst="rect">
            <a:avLst/>
          </a:prstGeom>
          <a:solidFill>
            <a:srgbClr val="A62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6638" lvl="0">
              <a:defRPr/>
            </a:pPr>
            <a:r>
              <a:rPr lang="en-US" dirty="0" err="1">
                <a:solidFill>
                  <a:prstClr val="white"/>
                </a:solidFill>
              </a:rPr>
              <a:t>Régions</a:t>
            </a:r>
            <a:r>
              <a:rPr lang="en-US" dirty="0">
                <a:solidFill>
                  <a:prstClr val="white"/>
                </a:solidFill>
              </a:rPr>
              <a:t> du corps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Top Corners Rounded 24">
            <a:extLst>
              <a:ext uri="{FF2B5EF4-FFF2-40B4-BE49-F238E27FC236}">
                <a16:creationId xmlns:a16="http://schemas.microsoft.com/office/drawing/2014/main" id="{74D61121-E068-4E5A-BB1F-A16647177054}"/>
              </a:ext>
            </a:extLst>
          </p:cNvPr>
          <p:cNvSpPr/>
          <p:nvPr/>
        </p:nvSpPr>
        <p:spPr>
          <a:xfrm rot="16200000">
            <a:off x="1685792" y="1302452"/>
            <a:ext cx="491709" cy="3860800"/>
          </a:xfrm>
          <a:prstGeom prst="round2Same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355600" lvl="0">
              <a:lnSpc>
                <a:spcPct val="80000"/>
              </a:lnSpc>
              <a:defRPr/>
            </a:pPr>
            <a:r>
              <a:rPr lang="en-US" b="1" dirty="0">
                <a:solidFill>
                  <a:srgbClr val="978984">
                    <a:lumMod val="50000"/>
                  </a:srgbClr>
                </a:solidFill>
              </a:rPr>
              <a:t>Tronc (y </a:t>
            </a:r>
            <a:r>
              <a:rPr lang="en-US" b="1" dirty="0" err="1">
                <a:solidFill>
                  <a:srgbClr val="978984">
                    <a:lumMod val="50000"/>
                  </a:srgbClr>
                </a:solidFill>
              </a:rPr>
              <a:t>compris</a:t>
            </a:r>
            <a:r>
              <a:rPr lang="en-US" b="1" dirty="0">
                <a:solidFill>
                  <a:srgbClr val="978984">
                    <a:lumMod val="50000"/>
                  </a:srgbClr>
                </a:solidFill>
              </a:rPr>
              <a:t> la </a:t>
            </a:r>
            <a:r>
              <a:rPr lang="en-US" b="1" dirty="0" err="1">
                <a:solidFill>
                  <a:srgbClr val="978984">
                    <a:lumMod val="50000"/>
                  </a:srgbClr>
                </a:solidFill>
              </a:rPr>
              <a:t>région</a:t>
            </a:r>
            <a:r>
              <a:rPr lang="en-US" b="1" dirty="0">
                <a:solidFill>
                  <a:srgbClr val="978984">
                    <a:lumMod val="50000"/>
                  </a:srgbClr>
                </a:solidFill>
              </a:rPr>
              <a:t> </a:t>
            </a:r>
            <a:r>
              <a:rPr lang="en-US" b="1" dirty="0" err="1">
                <a:solidFill>
                  <a:srgbClr val="978984">
                    <a:lumMod val="50000"/>
                  </a:srgbClr>
                </a:solidFill>
              </a:rPr>
              <a:t>génitale</a:t>
            </a:r>
            <a:r>
              <a:rPr lang="en-US" b="1" dirty="0">
                <a:solidFill>
                  <a:srgbClr val="978984">
                    <a:lumMod val="50000"/>
                  </a:srgbClr>
                </a:solidFill>
              </a:rPr>
              <a:t>)</a:t>
            </a:r>
            <a:endParaRPr kumimoji="0" lang="en-US" sz="1800" b="0"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endParaRPr>
          </a:p>
        </p:txBody>
      </p:sp>
      <p:sp>
        <p:nvSpPr>
          <p:cNvPr id="27" name="Rectangle: Top Corners Rounded 26">
            <a:extLst>
              <a:ext uri="{FF2B5EF4-FFF2-40B4-BE49-F238E27FC236}">
                <a16:creationId xmlns:a16="http://schemas.microsoft.com/office/drawing/2014/main" id="{22CAB148-A3BB-459A-B245-0534FA6305F5}"/>
              </a:ext>
            </a:extLst>
          </p:cNvPr>
          <p:cNvSpPr/>
          <p:nvPr/>
        </p:nvSpPr>
        <p:spPr>
          <a:xfrm rot="16200000">
            <a:off x="1681631" y="654019"/>
            <a:ext cx="491709" cy="3860801"/>
          </a:xfrm>
          <a:prstGeom prst="round2Same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355600" lvl="0">
              <a:lnSpc>
                <a:spcPct val="80000"/>
              </a:lnSpc>
              <a:defRPr/>
            </a:pPr>
            <a:r>
              <a:rPr lang="en-US" b="1" dirty="0" err="1">
                <a:solidFill>
                  <a:srgbClr val="978984">
                    <a:lumMod val="50000"/>
                  </a:srgbClr>
                </a:solidFill>
              </a:rPr>
              <a:t>Membres</a:t>
            </a:r>
            <a:r>
              <a:rPr lang="en-US" b="1" dirty="0">
                <a:solidFill>
                  <a:srgbClr val="978984">
                    <a:lumMod val="50000"/>
                  </a:srgbClr>
                </a:solidFill>
              </a:rPr>
              <a:t> </a:t>
            </a:r>
            <a:r>
              <a:rPr lang="en-US" b="1" dirty="0" err="1">
                <a:solidFill>
                  <a:srgbClr val="978984">
                    <a:lumMod val="50000"/>
                  </a:srgbClr>
                </a:solidFill>
              </a:rPr>
              <a:t>supérieurs</a:t>
            </a:r>
            <a:endParaRPr kumimoji="0" lang="en-US" sz="1800" b="1"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9E090985-74D5-30AE-9990-5B96593FD430}"/>
              </a:ext>
            </a:extLst>
          </p:cNvPr>
          <p:cNvSpPr txBox="1"/>
          <p:nvPr/>
        </p:nvSpPr>
        <p:spPr>
          <a:xfrm>
            <a:off x="0" y="6540291"/>
            <a:ext cx="6825908" cy="246221"/>
          </a:xfrm>
          <a:prstGeom prst="rect">
            <a:avLst/>
          </a:prstGeom>
          <a:noFill/>
        </p:spPr>
        <p:txBody>
          <a:bodyPr wrap="none" rtlCol="0">
            <a:spAutoFit/>
          </a:bodyPr>
          <a:lstStyle/>
          <a:p>
            <a:r>
              <a:rPr lang="en-GB" sz="1000" dirty="0">
                <a:solidFill>
                  <a:schemeClr val="bg1"/>
                </a:solidFill>
              </a:rPr>
              <a:t>1. </a:t>
            </a:r>
            <a:r>
              <a:rPr lang="en-GB" sz="1000" dirty="0" err="1">
                <a:solidFill>
                  <a:schemeClr val="bg1"/>
                </a:solidFill>
              </a:rPr>
              <a:t>Hanifin</a:t>
            </a:r>
            <a:r>
              <a:rPr lang="en-GB" sz="1000" dirty="0">
                <a:solidFill>
                  <a:schemeClr val="bg1"/>
                </a:solidFill>
              </a:rPr>
              <a:t> JM, et al. </a:t>
            </a:r>
            <a:r>
              <a:rPr lang="en-GB" sz="1000" i="1" dirty="0">
                <a:solidFill>
                  <a:schemeClr val="bg1"/>
                </a:solidFill>
              </a:rPr>
              <a:t>Exp Dermatol</a:t>
            </a:r>
            <a:r>
              <a:rPr lang="en-GB" sz="1000" dirty="0">
                <a:solidFill>
                  <a:schemeClr val="bg1"/>
                </a:solidFill>
              </a:rPr>
              <a:t>. 2001;10(1):11-18</a:t>
            </a:r>
            <a:r>
              <a:rPr lang="it-IT" sz="1000" dirty="0">
                <a:solidFill>
                  <a:schemeClr val="bg1"/>
                </a:solidFill>
              </a:rPr>
              <a:t>.</a:t>
            </a:r>
            <a:r>
              <a:rPr lang="en-GB" sz="1000" dirty="0">
                <a:solidFill>
                  <a:schemeClr val="bg1"/>
                </a:solidFill>
              </a:rPr>
              <a:t> 2. </a:t>
            </a:r>
            <a:r>
              <a:rPr lang="en-GB" sz="1000" dirty="0" err="1">
                <a:solidFill>
                  <a:schemeClr val="bg1"/>
                </a:solidFill>
              </a:rPr>
              <a:t>Leshem</a:t>
            </a:r>
            <a:r>
              <a:rPr lang="en-GB" sz="1000" dirty="0">
                <a:solidFill>
                  <a:schemeClr val="bg1"/>
                </a:solidFill>
              </a:rPr>
              <a:t> YA, et al. </a:t>
            </a:r>
            <a:r>
              <a:rPr lang="en-GB" sz="1000" i="1" dirty="0">
                <a:solidFill>
                  <a:schemeClr val="bg1"/>
                </a:solidFill>
              </a:rPr>
              <a:t>Br J Dermatol</a:t>
            </a:r>
            <a:r>
              <a:rPr lang="en-GB" sz="1000" dirty="0">
                <a:solidFill>
                  <a:schemeClr val="bg1"/>
                </a:solidFill>
              </a:rPr>
              <a:t>. 2015;172(5):1353-1357.</a:t>
            </a:r>
            <a:endParaRPr lang="fr-FR" sz="1000" dirty="0">
              <a:solidFill>
                <a:schemeClr val="bg1"/>
              </a:solidFill>
            </a:endParaRPr>
          </a:p>
        </p:txBody>
      </p:sp>
    </p:spTree>
    <p:extLst>
      <p:ext uri="{BB962C8B-B14F-4D97-AF65-F5344CB8AC3E}">
        <p14:creationId xmlns:p14="http://schemas.microsoft.com/office/powerpoint/2010/main" val="316803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13" grpId="0" animBg="1"/>
      <p:bldP spid="64" grpId="0" animBg="1"/>
      <p:bldP spid="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SCORAD: AUTRE SCORE DE LA D.A.</a:t>
            </a:r>
            <a:r>
              <a:rPr lang="en-US" b="1" baseline="30000" dirty="0"/>
              <a:t>1</a:t>
            </a: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74DF9-AD47-4691-BA21-BBFCE3637A9A}" type="slidenum">
              <a:rPr kumimoji="0" lang="en-US" sz="1100" b="0" i="0" u="none" strike="noStrike" kern="1200" cap="none" spc="0" normalizeH="0" baseline="0" noProof="0" smtClean="0">
                <a:ln>
                  <a:noFill/>
                </a:ln>
                <a:solidFill>
                  <a:srgbClr val="978984">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srgbClr val="978984">
                  <a:lumMod val="75000"/>
                </a:srgbClr>
              </a:solidFill>
              <a:effectLst/>
              <a:uLnTx/>
              <a:uFillTx/>
              <a:latin typeface="Calibri" panose="020F0502020204030204"/>
              <a:ea typeface="+mn-ea"/>
              <a:cs typeface="+mn-cs"/>
            </a:endParaRPr>
          </a:p>
        </p:txBody>
      </p:sp>
      <p:sp>
        <p:nvSpPr>
          <p:cNvPr id="40" name="Text Placeholder 39">
            <a:extLst>
              <a:ext uri="{FF2B5EF4-FFF2-40B4-BE49-F238E27FC236}">
                <a16:creationId xmlns:a16="http://schemas.microsoft.com/office/drawing/2014/main" id="{9D709076-0062-4728-AEDA-20D29AB2B838}"/>
              </a:ext>
            </a:extLst>
          </p:cNvPr>
          <p:cNvSpPr>
            <a:spLocks noGrp="1"/>
          </p:cNvSpPr>
          <p:nvPr>
            <p:ph type="body" sz="quarter" idx="12"/>
          </p:nvPr>
        </p:nvSpPr>
        <p:spPr>
          <a:xfrm>
            <a:off x="584993" y="6547264"/>
            <a:ext cx="10514012" cy="261867"/>
          </a:xfrm>
        </p:spPr>
        <p:txBody>
          <a:bodyPr/>
          <a:lstStyle/>
          <a:p>
            <a:r>
              <a:rPr lang="en-US" dirty="0">
                <a:solidFill>
                  <a:schemeClr val="bg1"/>
                </a:solidFill>
              </a:rPr>
              <a:t>1. European Task Force on Atopic Dermatitis. </a:t>
            </a:r>
            <a:r>
              <a:rPr lang="en-US" i="1" dirty="0">
                <a:solidFill>
                  <a:schemeClr val="bg1"/>
                </a:solidFill>
              </a:rPr>
              <a:t>Dermatology</a:t>
            </a:r>
            <a:r>
              <a:rPr lang="en-US" dirty="0">
                <a:solidFill>
                  <a:schemeClr val="bg1"/>
                </a:solidFill>
              </a:rPr>
              <a:t>. 1993;186(1):23-31         SCORAD=</a:t>
            </a:r>
            <a:r>
              <a:rPr lang="en-US" dirty="0" err="1">
                <a:solidFill>
                  <a:schemeClr val="bg1"/>
                </a:solidFill>
              </a:rPr>
              <a:t>SCORing</a:t>
            </a:r>
            <a:r>
              <a:rPr lang="en-US" dirty="0">
                <a:solidFill>
                  <a:schemeClr val="bg1"/>
                </a:solidFill>
              </a:rPr>
              <a:t> Atopic Dermatitis.  </a:t>
            </a:r>
          </a:p>
        </p:txBody>
      </p:sp>
      <p:grpSp>
        <p:nvGrpSpPr>
          <p:cNvPr id="6" name="Group 5">
            <a:extLst>
              <a:ext uri="{FF2B5EF4-FFF2-40B4-BE49-F238E27FC236}">
                <a16:creationId xmlns:a16="http://schemas.microsoft.com/office/drawing/2014/main" id="{6ADD6084-6EE2-4CDA-8F56-3322E521AE4B}"/>
              </a:ext>
            </a:extLst>
          </p:cNvPr>
          <p:cNvGrpSpPr/>
          <p:nvPr/>
        </p:nvGrpSpPr>
        <p:grpSpPr>
          <a:xfrm>
            <a:off x="6254550" y="1117600"/>
            <a:ext cx="5937449" cy="4051300"/>
            <a:chOff x="6254550" y="1117600"/>
            <a:chExt cx="5937449" cy="4051300"/>
          </a:xfrm>
        </p:grpSpPr>
        <p:sp>
          <p:nvSpPr>
            <p:cNvPr id="89" name="Rectangle: Top Corners Rounded 88">
              <a:extLst>
                <a:ext uri="{FF2B5EF4-FFF2-40B4-BE49-F238E27FC236}">
                  <a16:creationId xmlns:a16="http://schemas.microsoft.com/office/drawing/2014/main" id="{87E4F15E-36FF-41E1-8F18-7C6921766B02}"/>
                </a:ext>
              </a:extLst>
            </p:cNvPr>
            <p:cNvSpPr/>
            <p:nvPr/>
          </p:nvSpPr>
          <p:spPr>
            <a:xfrm rot="16200000" flipH="1">
              <a:off x="7245349" y="222250"/>
              <a:ext cx="4051300" cy="5842000"/>
            </a:xfrm>
            <a:prstGeom prst="round2SameRect">
              <a:avLst>
                <a:gd name="adj1" fmla="val 11782"/>
                <a:gd name="adj2"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cxnSp>
          <p:nvCxnSpPr>
            <p:cNvPr id="92" name="Straight Connector 91">
              <a:extLst>
                <a:ext uri="{FF2B5EF4-FFF2-40B4-BE49-F238E27FC236}">
                  <a16:creationId xmlns:a16="http://schemas.microsoft.com/office/drawing/2014/main" id="{8A2EA73F-765A-4A6F-BA2C-8751CA71C593}"/>
                </a:ext>
              </a:extLst>
            </p:cNvPr>
            <p:cNvCxnSpPr>
              <a:cxnSpLocks/>
            </p:cNvCxnSpPr>
            <p:nvPr/>
          </p:nvCxnSpPr>
          <p:spPr>
            <a:xfrm>
              <a:off x="6254550" y="1517088"/>
              <a:ext cx="525462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49A00CF0-3D6F-4B56-AD3A-1A28AF78AF89}"/>
                </a:ext>
              </a:extLst>
            </p:cNvPr>
            <p:cNvSpPr txBox="1"/>
            <p:nvPr/>
          </p:nvSpPr>
          <p:spPr>
            <a:xfrm>
              <a:off x="6942335" y="1307800"/>
              <a:ext cx="283396" cy="209288"/>
            </a:xfrm>
            <a:prstGeom prst="rect">
              <a:avLst/>
            </a:prstGeom>
            <a:noFill/>
          </p:spPr>
          <p:txBody>
            <a:bodyPr wrap="none" lIns="0" tIns="0" rIns="0" bIns="0" rtlCol="0" anchor="b">
              <a:noAutofit/>
            </a:bodyPr>
            <a:lstStyle/>
            <a:p>
              <a:pPr lvl="0">
                <a:lnSpc>
                  <a:spcPct val="85000"/>
                </a:lnSpc>
                <a:defRPr/>
              </a:pPr>
              <a:r>
                <a:rPr kumimoji="0" lang="en-GB" sz="1600" b="1"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rPr>
                <a:t>B. </a:t>
              </a:r>
              <a:r>
                <a:rPr lang="en-GB" sz="1600" b="1" dirty="0" err="1">
                  <a:solidFill>
                    <a:srgbClr val="978984">
                      <a:lumMod val="50000"/>
                    </a:srgbClr>
                  </a:solidFill>
                </a:rPr>
                <a:t>Intensité</a:t>
              </a:r>
              <a:endParaRPr kumimoji="0" lang="en-GB" sz="1600" b="1"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endParaRPr>
            </a:p>
          </p:txBody>
        </p:sp>
        <p:sp>
          <p:nvSpPr>
            <p:cNvPr id="94" name="Rectangle 13">
              <a:extLst>
                <a:ext uri="{FF2B5EF4-FFF2-40B4-BE49-F238E27FC236}">
                  <a16:creationId xmlns:a16="http://schemas.microsoft.com/office/drawing/2014/main" id="{C7014849-8AFC-4F15-AE06-F14A811A2D2C}"/>
                </a:ext>
              </a:extLst>
            </p:cNvPr>
            <p:cNvSpPr/>
            <p:nvPr/>
          </p:nvSpPr>
          <p:spPr>
            <a:xfrm>
              <a:off x="10465689" y="3161340"/>
              <a:ext cx="1287212" cy="1173847"/>
            </a:xfrm>
            <a:prstGeom prst="rect">
              <a:avLst/>
            </a:prstGeom>
            <a:noFill/>
            <a:ln w="12700" cap="flat" cmpd="sng" algn="ctr">
              <a:noFill/>
              <a:prstDash val="solid"/>
              <a:miter lim="800000"/>
            </a:ln>
            <a:effectLst/>
          </p:spPr>
          <p:txBody>
            <a:bodyPr wrap="none" lIns="0" tIns="0" rIns="0" bIns="0" rtlCol="0" anchor="t">
              <a:spAutoFit/>
            </a:bodyPr>
            <a:lstStyle/>
            <a:p>
              <a:pPr lvl="0">
                <a:lnSpc>
                  <a:spcPct val="80000"/>
                </a:lnSpc>
                <a:spcBef>
                  <a:spcPts val="600"/>
                </a:spcBef>
                <a:defRPr/>
              </a:pPr>
              <a:r>
                <a:rPr lang="en-US" sz="1400" b="1" kern="0" dirty="0" err="1">
                  <a:solidFill>
                    <a:srgbClr val="978984">
                      <a:lumMod val="50000"/>
                    </a:srgbClr>
                  </a:solidFill>
                </a:rPr>
                <a:t>Moyens</a:t>
              </a:r>
              <a:r>
                <a:rPr lang="en-US" sz="1400" b="1" kern="0" dirty="0">
                  <a:solidFill>
                    <a:srgbClr val="978984">
                      <a:lumMod val="50000"/>
                    </a:srgbClr>
                  </a:solidFill>
                </a:rPr>
                <a:t> de </a:t>
              </a:r>
              <a:r>
                <a:rPr lang="en-US" sz="1400" b="1" kern="0" dirty="0" err="1">
                  <a:solidFill>
                    <a:srgbClr val="978984">
                      <a:lumMod val="50000"/>
                    </a:srgbClr>
                  </a:solidFill>
                </a:rPr>
                <a:t>calcul</a:t>
              </a:r>
              <a:r>
                <a:rPr lang="en-US" sz="1400" b="1" kern="0" dirty="0">
                  <a:solidFill>
                    <a:srgbClr val="978984">
                      <a:lumMod val="50000"/>
                    </a:srgbClr>
                  </a:solidFill>
                </a:rPr>
                <a:t>
</a:t>
              </a:r>
              <a:r>
                <a:rPr lang="en-US" sz="1400" kern="0" dirty="0">
                  <a:solidFill>
                    <a:srgbClr val="978984">
                      <a:lumMod val="50000"/>
                    </a:srgbClr>
                  </a:solidFill>
                </a:rPr>
                <a:t>0=absence</a:t>
              </a:r>
              <a:endParaRPr kumimoji="0" lang="en-US" sz="1400" b="0" i="0" u="none" strike="noStrike" kern="0" cap="none" spc="0" normalizeH="0" baseline="0" noProof="0" dirty="0">
                <a:ln>
                  <a:noFill/>
                </a:ln>
                <a:solidFill>
                  <a:srgbClr val="978984">
                    <a:lumMod val="50000"/>
                  </a:srgbClr>
                </a:solidFill>
                <a:effectLst/>
                <a:uLnTx/>
                <a:uFillTx/>
                <a:latin typeface="Calibri" panose="020F0502020204030204"/>
                <a:ea typeface="+mn-ea"/>
                <a:cs typeface="+mn-cs"/>
              </a:endParaRPr>
            </a:p>
            <a:p>
              <a:pPr lvl="0">
                <a:lnSpc>
                  <a:spcPct val="80000"/>
                </a:lnSpc>
                <a:spcBef>
                  <a:spcPts val="600"/>
                </a:spcBef>
                <a:defRPr/>
              </a:pPr>
              <a:r>
                <a:rPr kumimoji="0" lang="en-US" sz="1400" b="0" i="0" u="none" strike="noStrike" kern="0" cap="none" spc="0" normalizeH="0" baseline="0" noProof="0" dirty="0">
                  <a:ln>
                    <a:noFill/>
                  </a:ln>
                  <a:solidFill>
                    <a:srgbClr val="978984">
                      <a:lumMod val="50000"/>
                    </a:srgbClr>
                  </a:solidFill>
                  <a:effectLst/>
                  <a:uLnTx/>
                  <a:uFillTx/>
                  <a:latin typeface="Calibri" panose="020F0502020204030204"/>
                  <a:ea typeface="+mn-ea"/>
                  <a:cs typeface="+mn-cs"/>
                </a:rPr>
                <a:t>1</a:t>
              </a:r>
              <a:r>
                <a:rPr lang="en-US" sz="1400" kern="0" dirty="0">
                  <a:solidFill>
                    <a:srgbClr val="978984">
                      <a:lumMod val="50000"/>
                    </a:srgbClr>
                  </a:solidFill>
                </a:rPr>
                <a:t>=</a:t>
              </a:r>
              <a:r>
                <a:rPr lang="en-US" sz="1400" kern="0" dirty="0" err="1">
                  <a:solidFill>
                    <a:srgbClr val="978984">
                      <a:lumMod val="50000"/>
                    </a:srgbClr>
                  </a:solidFill>
                </a:rPr>
                <a:t>léger</a:t>
              </a:r>
              <a:endParaRPr kumimoji="0" lang="en-US" sz="1400" b="0" i="0" u="none" strike="noStrike" kern="0" cap="none" spc="0" normalizeH="0" baseline="0" noProof="0" dirty="0">
                <a:ln>
                  <a:noFill/>
                </a:ln>
                <a:solidFill>
                  <a:srgbClr val="978984">
                    <a:lumMod val="50000"/>
                  </a:srgbClr>
                </a:solidFill>
                <a:effectLst/>
                <a:uLnTx/>
                <a:uFillTx/>
                <a:latin typeface="Calibri" panose="020F0502020204030204"/>
                <a:ea typeface="+mn-ea"/>
                <a:cs typeface="+mn-cs"/>
              </a:endParaRPr>
            </a:p>
            <a:p>
              <a:pPr lvl="0">
                <a:lnSpc>
                  <a:spcPct val="80000"/>
                </a:lnSpc>
                <a:spcBef>
                  <a:spcPts val="600"/>
                </a:spcBef>
                <a:defRPr/>
              </a:pPr>
              <a:r>
                <a:rPr kumimoji="0" lang="en-US" sz="1400" b="0" i="0" u="none" strike="noStrike" kern="0" cap="none" spc="0" normalizeH="0" baseline="0" noProof="0" dirty="0">
                  <a:ln>
                    <a:noFill/>
                  </a:ln>
                  <a:solidFill>
                    <a:srgbClr val="978984">
                      <a:lumMod val="50000"/>
                    </a:srgbClr>
                  </a:solidFill>
                  <a:effectLst/>
                  <a:uLnTx/>
                  <a:uFillTx/>
                  <a:latin typeface="Calibri" panose="020F0502020204030204"/>
                  <a:ea typeface="+mn-ea"/>
                  <a:cs typeface="+mn-cs"/>
                </a:rPr>
                <a:t>2</a:t>
              </a:r>
              <a:r>
                <a:rPr lang="en-US" sz="1400" kern="0" dirty="0">
                  <a:solidFill>
                    <a:srgbClr val="978984">
                      <a:lumMod val="50000"/>
                    </a:srgbClr>
                  </a:solidFill>
                </a:rPr>
                <a:t>=</a:t>
              </a:r>
              <a:r>
                <a:rPr lang="en-US" sz="1400" kern="0" dirty="0" err="1">
                  <a:solidFill>
                    <a:srgbClr val="978984">
                      <a:lumMod val="50000"/>
                    </a:srgbClr>
                  </a:solidFill>
                </a:rPr>
                <a:t>modérée</a:t>
              </a:r>
              <a:endParaRPr kumimoji="0" lang="en-US" sz="1400" b="0" i="0" u="none" strike="noStrike" kern="0" cap="none" spc="0" normalizeH="0" baseline="0" noProof="0" dirty="0">
                <a:ln>
                  <a:noFill/>
                </a:ln>
                <a:solidFill>
                  <a:srgbClr val="978984">
                    <a:lumMod val="50000"/>
                  </a:srgbClr>
                </a:solidFill>
                <a:effectLst/>
                <a:uLnTx/>
                <a:uFillTx/>
                <a:latin typeface="Calibri" panose="020F0502020204030204"/>
                <a:ea typeface="+mn-ea"/>
                <a:cs typeface="+mn-cs"/>
              </a:endParaRPr>
            </a:p>
            <a:p>
              <a:pPr lvl="0">
                <a:lnSpc>
                  <a:spcPct val="80000"/>
                </a:lnSpc>
                <a:spcBef>
                  <a:spcPts val="600"/>
                </a:spcBef>
                <a:defRPr/>
              </a:pPr>
              <a:r>
                <a:rPr kumimoji="0" lang="en-US" sz="1400" b="0" i="0" u="none" strike="noStrike" kern="0" cap="none" spc="0" normalizeH="0" baseline="0" noProof="0" dirty="0">
                  <a:ln>
                    <a:noFill/>
                  </a:ln>
                  <a:solidFill>
                    <a:srgbClr val="978984">
                      <a:lumMod val="50000"/>
                    </a:srgbClr>
                  </a:solidFill>
                  <a:effectLst/>
                  <a:uLnTx/>
                  <a:uFillTx/>
                  <a:latin typeface="Calibri" panose="020F0502020204030204"/>
                  <a:ea typeface="+mn-ea"/>
                  <a:cs typeface="+mn-cs"/>
                </a:rPr>
                <a:t>3</a:t>
              </a:r>
              <a:r>
                <a:rPr lang="en-US" sz="1400" kern="0" dirty="0">
                  <a:solidFill>
                    <a:srgbClr val="978984">
                      <a:lumMod val="50000"/>
                    </a:srgbClr>
                  </a:solidFill>
                </a:rPr>
                <a:t>=grave</a:t>
              </a:r>
              <a:endParaRPr kumimoji="0" lang="en-US" sz="1400" b="0" i="0" u="none" strike="noStrike" kern="0" cap="none" spc="0" normalizeH="0" baseline="0" noProof="0" dirty="0">
                <a:ln>
                  <a:noFill/>
                </a:ln>
                <a:solidFill>
                  <a:srgbClr val="978984">
                    <a:lumMod val="50000"/>
                  </a:srgbClr>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E313C34C-B46F-4DCE-9DE0-4E381FE15149}"/>
                </a:ext>
              </a:extLst>
            </p:cNvPr>
            <p:cNvSpPr/>
            <p:nvPr/>
          </p:nvSpPr>
          <p:spPr>
            <a:xfrm>
              <a:off x="6349999" y="4816257"/>
              <a:ext cx="2531863" cy="27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B score:</a:t>
              </a:r>
            </a:p>
          </p:txBody>
        </p:sp>
      </p:grpSp>
      <p:grpSp>
        <p:nvGrpSpPr>
          <p:cNvPr id="7" name="Group 6">
            <a:extLst>
              <a:ext uri="{FF2B5EF4-FFF2-40B4-BE49-F238E27FC236}">
                <a16:creationId xmlns:a16="http://schemas.microsoft.com/office/drawing/2014/main" id="{3ACFDD55-E867-4237-807C-C4F6C33985A6}"/>
              </a:ext>
            </a:extLst>
          </p:cNvPr>
          <p:cNvGrpSpPr/>
          <p:nvPr/>
        </p:nvGrpSpPr>
        <p:grpSpPr>
          <a:xfrm>
            <a:off x="0" y="5223109"/>
            <a:ext cx="5842000" cy="1071639"/>
            <a:chOff x="0" y="5216022"/>
            <a:chExt cx="5842000" cy="1231900"/>
          </a:xfrm>
        </p:grpSpPr>
        <p:sp>
          <p:nvSpPr>
            <p:cNvPr id="98" name="Rectangle: Top Corners Rounded 97">
              <a:extLst>
                <a:ext uri="{FF2B5EF4-FFF2-40B4-BE49-F238E27FC236}">
                  <a16:creationId xmlns:a16="http://schemas.microsoft.com/office/drawing/2014/main" id="{17FF6177-134A-4C00-AA11-16713781477E}"/>
                </a:ext>
              </a:extLst>
            </p:cNvPr>
            <p:cNvSpPr/>
            <p:nvPr/>
          </p:nvSpPr>
          <p:spPr>
            <a:xfrm rot="5400000">
              <a:off x="2305050" y="2910972"/>
              <a:ext cx="1231900" cy="5842000"/>
            </a:xfrm>
            <a:prstGeom prst="round2SameRect">
              <a:avLst>
                <a:gd name="adj1" fmla="val 30128"/>
                <a:gd name="adj2"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A54889A5-20B4-4AB9-94B7-BFB88485AD4A}"/>
                </a:ext>
              </a:extLst>
            </p:cNvPr>
            <p:cNvCxnSpPr>
              <a:cxnSpLocks/>
            </p:cNvCxnSpPr>
            <p:nvPr/>
          </p:nvCxnSpPr>
          <p:spPr>
            <a:xfrm>
              <a:off x="587376" y="5559852"/>
              <a:ext cx="525462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BD124DD2-A292-4ABC-A7D5-8F7619F6B166}"/>
                </a:ext>
              </a:extLst>
            </p:cNvPr>
            <p:cNvSpPr txBox="1"/>
            <p:nvPr/>
          </p:nvSpPr>
          <p:spPr>
            <a:xfrm>
              <a:off x="587376" y="5346544"/>
              <a:ext cx="283396" cy="209288"/>
            </a:xfrm>
            <a:prstGeom prst="rect">
              <a:avLst/>
            </a:prstGeom>
            <a:noFill/>
          </p:spPr>
          <p:txBody>
            <a:bodyPr wrap="none" lIns="0" tIns="0" rIns="0" bIns="0" rtlCol="0" anchor="b">
              <a:noAutofit/>
            </a:bodyPr>
            <a:lstStyle/>
            <a:p>
              <a:pPr lvl="0">
                <a:lnSpc>
                  <a:spcPct val="85000"/>
                </a:lnSpc>
                <a:defRPr/>
              </a:pPr>
              <a:r>
                <a:rPr kumimoji="0" lang="en-GB" sz="1600" b="1"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rPr>
                <a:t>C. </a:t>
              </a:r>
              <a:r>
                <a:rPr lang="en-US" sz="1600" b="1" dirty="0" err="1">
                  <a:solidFill>
                    <a:srgbClr val="978984">
                      <a:lumMod val="50000"/>
                    </a:srgbClr>
                  </a:solidFill>
                </a:rPr>
                <a:t>Symptômes</a:t>
              </a:r>
              <a:r>
                <a:rPr lang="en-US" sz="1600" b="1" dirty="0">
                  <a:solidFill>
                    <a:srgbClr val="978984">
                      <a:lumMod val="50000"/>
                    </a:srgbClr>
                  </a:solidFill>
                </a:rPr>
                <a:t> </a:t>
              </a:r>
              <a:r>
                <a:rPr lang="en-US" sz="1600" b="1" dirty="0" err="1">
                  <a:solidFill>
                    <a:srgbClr val="978984">
                      <a:lumMod val="50000"/>
                    </a:srgbClr>
                  </a:solidFill>
                </a:rPr>
                <a:t>subjectifs</a:t>
              </a:r>
              <a:r>
                <a:rPr lang="en-US" sz="1600" b="1" dirty="0">
                  <a:solidFill>
                    <a:srgbClr val="978984">
                      <a:lumMod val="50000"/>
                    </a:srgbClr>
                  </a:solidFill>
                </a:rPr>
                <a:t> </a:t>
              </a:r>
              <a:r>
                <a:rPr lang="en-US" sz="1600" b="1" dirty="0" err="1">
                  <a:solidFill>
                    <a:srgbClr val="978984">
                      <a:lumMod val="50000"/>
                    </a:srgbClr>
                  </a:solidFill>
                </a:rPr>
                <a:t>Prurit</a:t>
              </a:r>
              <a:r>
                <a:rPr lang="en-US" sz="1600" b="1" dirty="0">
                  <a:solidFill>
                    <a:srgbClr val="978984">
                      <a:lumMod val="50000"/>
                    </a:srgbClr>
                  </a:solidFill>
                </a:rPr>
                <a:t> + </a:t>
              </a:r>
              <a:r>
                <a:rPr lang="en-US" sz="1600" b="1" dirty="0" err="1">
                  <a:solidFill>
                    <a:srgbClr val="978984">
                      <a:lumMod val="50000"/>
                    </a:srgbClr>
                  </a:solidFill>
                </a:rPr>
                <a:t>Perte</a:t>
              </a:r>
              <a:r>
                <a:rPr lang="en-US" sz="1600" b="1" dirty="0">
                  <a:solidFill>
                    <a:srgbClr val="978984">
                      <a:lumMod val="50000"/>
                    </a:srgbClr>
                  </a:solidFill>
                </a:rPr>
                <a:t> de </a:t>
              </a:r>
              <a:r>
                <a:rPr lang="en-US" sz="1600" b="1" dirty="0" err="1">
                  <a:solidFill>
                    <a:srgbClr val="978984">
                      <a:lumMod val="50000"/>
                    </a:srgbClr>
                  </a:solidFill>
                </a:rPr>
                <a:t>sommeil</a:t>
              </a:r>
              <a:endParaRPr kumimoji="0" lang="en-GB" sz="1600" b="1"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F99C0340-5039-44EA-B8EA-AD2EF01AAABD}"/>
                </a:ext>
              </a:extLst>
            </p:cNvPr>
            <p:cNvSpPr/>
            <p:nvPr/>
          </p:nvSpPr>
          <p:spPr>
            <a:xfrm>
              <a:off x="3310136" y="5659097"/>
              <a:ext cx="2531863" cy="27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1800" b="0"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rPr>
                <a:t>C score: </a:t>
              </a:r>
              <a:r>
                <a:rPr lang="en-US" dirty="0" err="1">
                  <a:solidFill>
                    <a:srgbClr val="978984">
                      <a:lumMod val="50000"/>
                    </a:srgbClr>
                  </a:solidFill>
                </a:rPr>
                <a:t>Prurit</a:t>
              </a:r>
              <a:endParaRPr kumimoji="0" lang="en-US" sz="1800" b="0"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A18F5851-67E5-48AB-AB20-A624F99AC416}"/>
                </a:ext>
              </a:extLst>
            </p:cNvPr>
            <p:cNvSpPr/>
            <p:nvPr/>
          </p:nvSpPr>
          <p:spPr>
            <a:xfrm>
              <a:off x="3310136" y="6119726"/>
              <a:ext cx="2531863" cy="27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1400" b="0"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rPr>
                <a:t>C score: </a:t>
              </a:r>
              <a:r>
                <a:rPr lang="en-US" sz="1400" dirty="0" err="1">
                  <a:solidFill>
                    <a:srgbClr val="978984">
                      <a:lumMod val="50000"/>
                    </a:srgbClr>
                  </a:solidFill>
                </a:rPr>
                <a:t>Perte</a:t>
              </a:r>
              <a:r>
                <a:rPr lang="en-US" sz="1400" dirty="0">
                  <a:solidFill>
                    <a:srgbClr val="978984">
                      <a:lumMod val="50000"/>
                    </a:srgbClr>
                  </a:solidFill>
                </a:rPr>
                <a:t> de </a:t>
              </a:r>
              <a:r>
                <a:rPr lang="en-US" sz="1400" dirty="0" err="1">
                  <a:solidFill>
                    <a:srgbClr val="978984">
                      <a:lumMod val="50000"/>
                    </a:srgbClr>
                  </a:solidFill>
                </a:rPr>
                <a:t>sommeil</a:t>
              </a:r>
              <a:endParaRPr kumimoji="0" lang="en-US" sz="1400" b="0"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endParaRPr>
            </a:p>
          </p:txBody>
        </p:sp>
        <p:sp>
          <p:nvSpPr>
            <p:cNvPr id="103" name="Rectangle 13">
              <a:extLst>
                <a:ext uri="{FF2B5EF4-FFF2-40B4-BE49-F238E27FC236}">
                  <a16:creationId xmlns:a16="http://schemas.microsoft.com/office/drawing/2014/main" id="{89ED6EC3-CD01-4AD8-A94C-DA1774BA78E8}"/>
                </a:ext>
              </a:extLst>
            </p:cNvPr>
            <p:cNvSpPr/>
            <p:nvPr/>
          </p:nvSpPr>
          <p:spPr>
            <a:xfrm>
              <a:off x="598936" y="5650847"/>
              <a:ext cx="2197353" cy="512868"/>
            </a:xfrm>
            <a:prstGeom prst="rect">
              <a:avLst/>
            </a:prstGeom>
            <a:noFill/>
            <a:ln w="12700" cap="flat" cmpd="sng" algn="ctr">
              <a:noFill/>
              <a:prstDash val="solid"/>
              <a:miter lim="800000"/>
            </a:ln>
            <a:effectLst/>
          </p:spPr>
          <p:txBody>
            <a:bodyPr wrap="square" lIns="0" tIns="0" rIns="0" bIns="0" rtlCol="0" anchor="t">
              <a:spAutoFit/>
            </a:bodyPr>
            <a:lstStyle/>
            <a:p>
              <a:pPr lvl="0">
                <a:lnSpc>
                  <a:spcPct val="80000"/>
                </a:lnSpc>
                <a:spcBef>
                  <a:spcPts val="600"/>
                </a:spcBef>
                <a:defRPr/>
              </a:pPr>
              <a:r>
                <a:rPr lang="en-US" sz="1200" kern="0" dirty="0" err="1">
                  <a:solidFill>
                    <a:srgbClr val="978984">
                      <a:lumMod val="50000"/>
                    </a:srgbClr>
                  </a:solidFill>
                </a:rPr>
                <a:t>Échelle</a:t>
              </a:r>
              <a:r>
                <a:rPr lang="en-US" sz="1200" kern="0" dirty="0">
                  <a:solidFill>
                    <a:srgbClr val="978984">
                      <a:lumMod val="50000"/>
                    </a:srgbClr>
                  </a:solidFill>
                </a:rPr>
                <a:t> </a:t>
              </a:r>
              <a:r>
                <a:rPr lang="en-US" sz="1200" kern="0" dirty="0" err="1">
                  <a:solidFill>
                    <a:srgbClr val="978984">
                      <a:lumMod val="50000"/>
                    </a:srgbClr>
                  </a:solidFill>
                </a:rPr>
                <a:t>visuelle</a:t>
              </a:r>
              <a:r>
                <a:rPr lang="en-US" sz="1200" kern="0" dirty="0">
                  <a:solidFill>
                    <a:srgbClr val="978984">
                      <a:lumMod val="50000"/>
                    </a:srgbClr>
                  </a:solidFill>
                </a:rPr>
                <a:t> </a:t>
              </a:r>
              <a:r>
                <a:rPr lang="en-US" sz="1200" kern="0" dirty="0" err="1">
                  <a:solidFill>
                    <a:srgbClr val="978984">
                      <a:lumMod val="50000"/>
                    </a:srgbClr>
                  </a:solidFill>
                </a:rPr>
                <a:t>analogique</a:t>
              </a:r>
              <a:r>
                <a:rPr lang="en-US" sz="1200" kern="0" dirty="0">
                  <a:solidFill>
                    <a:srgbClr val="978984">
                      <a:lumMod val="50000"/>
                    </a:srgbClr>
                  </a:solidFill>
                </a:rPr>
                <a:t> </a:t>
              </a:r>
              <a:br>
                <a:rPr kumimoji="0" lang="en-US" sz="1200" b="0" i="0" u="none" strike="noStrike" kern="0" cap="none" spc="0" normalizeH="0" baseline="0" noProof="0" dirty="0">
                  <a:ln>
                    <a:noFill/>
                  </a:ln>
                  <a:solidFill>
                    <a:srgbClr val="978984">
                      <a:lumMod val="50000"/>
                    </a:srgbClr>
                  </a:solidFill>
                  <a:effectLst/>
                  <a:uLnTx/>
                  <a:uFillTx/>
                  <a:latin typeface="Calibri" panose="020F0502020204030204"/>
                  <a:ea typeface="+mn-ea"/>
                  <a:cs typeface="+mn-cs"/>
                </a:rPr>
              </a:br>
              <a:r>
                <a:rPr kumimoji="0" lang="en-US" sz="1200" b="0" i="0" u="none" strike="noStrike" kern="0" cap="none" spc="0" normalizeH="0" baseline="0" noProof="0" dirty="0">
                  <a:ln>
                    <a:noFill/>
                  </a:ln>
                  <a:solidFill>
                    <a:srgbClr val="978984">
                      <a:lumMod val="50000"/>
                    </a:srgbClr>
                  </a:solidFill>
                  <a:effectLst/>
                  <a:uLnTx/>
                  <a:uFillTx/>
                  <a:latin typeface="Calibri" panose="020F0502020204030204"/>
                  <a:ea typeface="+mn-ea"/>
                  <a:cs typeface="+mn-cs"/>
                </a:rPr>
                <a:t>(0-10</a:t>
              </a:r>
              <a:r>
                <a:rPr lang="en-US" sz="1200" kern="0" dirty="0">
                  <a:solidFill>
                    <a:srgbClr val="978984">
                      <a:lumMod val="50000"/>
                    </a:srgbClr>
                  </a:solidFill>
                </a:rPr>
                <a:t>: pour les </a:t>
              </a:r>
              <a:r>
                <a:rPr lang="en-US" sz="1200" b="1" kern="0" dirty="0">
                  <a:solidFill>
                    <a:srgbClr val="978984">
                      <a:lumMod val="50000"/>
                    </a:srgbClr>
                  </a:solidFill>
                </a:rPr>
                <a:t>3 </a:t>
              </a:r>
              <a:r>
                <a:rPr lang="en-US" sz="1200" b="1" kern="0" dirty="0" err="1">
                  <a:solidFill>
                    <a:srgbClr val="978984">
                      <a:lumMod val="50000"/>
                    </a:srgbClr>
                  </a:solidFill>
                </a:rPr>
                <a:t>derniers</a:t>
              </a:r>
              <a:r>
                <a:rPr lang="en-US" sz="1200" b="1" kern="0" dirty="0">
                  <a:solidFill>
                    <a:srgbClr val="978984">
                      <a:lumMod val="50000"/>
                    </a:srgbClr>
                  </a:solidFill>
                </a:rPr>
                <a:t> </a:t>
              </a:r>
              <a:r>
                <a:rPr lang="en-US" sz="1200" b="1" kern="0" dirty="0" err="1">
                  <a:solidFill>
                    <a:srgbClr val="978984">
                      <a:lumMod val="50000"/>
                    </a:srgbClr>
                  </a:solidFill>
                </a:rPr>
                <a:t>jours</a:t>
              </a:r>
              <a:r>
                <a:rPr lang="en-US" sz="1200" b="1" kern="0" dirty="0">
                  <a:solidFill>
                    <a:srgbClr val="978984">
                      <a:lumMod val="50000"/>
                    </a:srgbClr>
                  </a:solidFill>
                </a:rPr>
                <a:t> </a:t>
              </a:r>
              <a:r>
                <a:rPr lang="en-US" sz="1200" kern="0" dirty="0" err="1">
                  <a:solidFill>
                    <a:srgbClr val="978984">
                      <a:lumMod val="50000"/>
                    </a:srgbClr>
                  </a:solidFill>
                </a:rPr>
                <a:t>ou</a:t>
              </a:r>
              <a:r>
                <a:rPr lang="en-US" sz="1200" kern="0" dirty="0">
                  <a:solidFill>
                    <a:srgbClr val="978984">
                      <a:lumMod val="50000"/>
                    </a:srgbClr>
                  </a:solidFill>
                </a:rPr>
                <a:t> </a:t>
              </a:r>
              <a:r>
                <a:rPr lang="en-US" sz="1200" kern="0" dirty="0" err="1">
                  <a:solidFill>
                    <a:srgbClr val="978984">
                      <a:lumMod val="50000"/>
                    </a:srgbClr>
                  </a:solidFill>
                </a:rPr>
                <a:t>nuits</a:t>
              </a:r>
              <a:r>
                <a:rPr lang="en-US" sz="1200" kern="0" dirty="0">
                  <a:solidFill>
                    <a:srgbClr val="978984">
                      <a:lumMod val="50000"/>
                    </a:srgbClr>
                  </a:solidFill>
                </a:rPr>
                <a:t>)</a:t>
              </a:r>
              <a:endParaRPr kumimoji="0" lang="en-US" sz="1200" b="0" i="0" u="none" strike="noStrike" kern="0" cap="none" spc="0" normalizeH="0" baseline="0" noProof="0" dirty="0">
                <a:ln>
                  <a:noFill/>
                </a:ln>
                <a:solidFill>
                  <a:srgbClr val="978984">
                    <a:lumMod val="50000"/>
                  </a:srgbClr>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7C4CA39D-431C-4E44-ACF0-EBF7B82D0B4E}"/>
                </a:ext>
              </a:extLst>
            </p:cNvPr>
            <p:cNvSpPr txBox="1"/>
            <p:nvPr/>
          </p:nvSpPr>
          <p:spPr>
            <a:xfrm>
              <a:off x="4470565" y="5949450"/>
              <a:ext cx="283396" cy="209288"/>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it-IT" sz="2000" b="1" i="0" u="none" strike="noStrike" kern="1200" cap="none" spc="0" normalizeH="0" baseline="0" noProof="0">
                  <a:ln>
                    <a:noFill/>
                  </a:ln>
                  <a:solidFill>
                    <a:srgbClr val="978984">
                      <a:lumMod val="50000"/>
                    </a:srgbClr>
                  </a:solidFill>
                  <a:effectLst/>
                  <a:uLnTx/>
                  <a:uFillTx/>
                  <a:latin typeface="Calibri" panose="020F0502020204030204"/>
                  <a:ea typeface="+mn-ea"/>
                  <a:cs typeface="+mn-cs"/>
                </a:rPr>
                <a:t>+</a:t>
              </a:r>
              <a:endParaRPr kumimoji="0" lang="en-GB" sz="2000" b="1"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grpSp>
      <p:sp>
        <p:nvSpPr>
          <p:cNvPr id="105" name="Rectangle 104">
            <a:extLst>
              <a:ext uri="{FF2B5EF4-FFF2-40B4-BE49-F238E27FC236}">
                <a16:creationId xmlns:a16="http://schemas.microsoft.com/office/drawing/2014/main" id="{2BC07748-DB5D-4CB9-9245-0A76DBA76108}"/>
              </a:ext>
            </a:extLst>
          </p:cNvPr>
          <p:cNvSpPr/>
          <p:nvPr/>
        </p:nvSpPr>
        <p:spPr>
          <a:xfrm>
            <a:off x="6626592" y="5372423"/>
            <a:ext cx="4474796" cy="9697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600"/>
              </a:spcBef>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SCORAD = A/5 + 7xB/2 + C</a:t>
            </a:r>
            <a:b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br>
            <a:r>
              <a:rPr lang="en-US" dirty="0">
                <a:solidFill>
                  <a:prstClr val="white"/>
                </a:solidFill>
              </a:rPr>
              <a:t>score maximum=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103</a:t>
            </a:r>
          </a:p>
          <a:p>
            <a:pPr lvl="0" algn="ctr">
              <a:lnSpc>
                <a:spcPct val="90000"/>
              </a:lnSpc>
              <a:spcBef>
                <a:spcPts val="600"/>
              </a:spcBef>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&lt;25</a:t>
            </a:r>
            <a:r>
              <a:rPr lang="en-US" dirty="0">
                <a:solidFill>
                  <a:prstClr val="white"/>
                </a:solidFill>
              </a:rPr>
              <a:t>=</a:t>
            </a:r>
            <a:r>
              <a:rPr lang="en-US" dirty="0" err="1">
                <a:solidFill>
                  <a:prstClr val="white"/>
                </a:solidFill>
              </a:rPr>
              <a:t>doux</a:t>
            </a:r>
            <a:r>
              <a:rPr lang="en-US" dirty="0">
                <a:solidFill>
                  <a:prstClr val="white"/>
                </a:solidFill>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&gt;25</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50</a:t>
            </a:r>
            <a:r>
              <a:rPr lang="en-US" dirty="0">
                <a:solidFill>
                  <a:prstClr val="white"/>
                </a:solidFill>
              </a:rPr>
              <a:t>=</a:t>
            </a:r>
            <a:r>
              <a:rPr lang="en-US" dirty="0" err="1">
                <a:solidFill>
                  <a:prstClr val="white"/>
                </a:solidFill>
              </a:rPr>
              <a:t>modérée</a:t>
            </a:r>
            <a:r>
              <a:rPr lang="en-US" dirty="0">
                <a:solidFill>
                  <a:prstClr val="white"/>
                </a:solidFill>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&gt;50</a:t>
            </a:r>
            <a:r>
              <a:rPr lang="en-US" dirty="0">
                <a:solidFill>
                  <a:prstClr val="white"/>
                </a:solidFill>
              </a:rPr>
              <a:t>=grave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0" name="Table 89">
            <a:extLst>
              <a:ext uri="{FF2B5EF4-FFF2-40B4-BE49-F238E27FC236}">
                <a16:creationId xmlns:a16="http://schemas.microsoft.com/office/drawing/2014/main" id="{58A523F0-BB06-4D0A-ADD8-85B562773F2C}"/>
              </a:ext>
            </a:extLst>
          </p:cNvPr>
          <p:cNvGraphicFramePr>
            <a:graphicFrameLocks noGrp="1"/>
          </p:cNvGraphicFramePr>
          <p:nvPr/>
        </p:nvGraphicFramePr>
        <p:xfrm>
          <a:off x="6942336" y="2037576"/>
          <a:ext cx="3337732" cy="2755868"/>
        </p:xfrm>
        <a:graphic>
          <a:graphicData uri="http://schemas.openxmlformats.org/drawingml/2006/table">
            <a:tbl>
              <a:tblPr firstRow="1" bandRow="1">
                <a:tableStyleId>{21E4AEA4-8DFA-4A89-87EB-49C32662AFE0}</a:tableStyleId>
              </a:tblPr>
              <a:tblGrid>
                <a:gridCol w="1711541">
                  <a:extLst>
                    <a:ext uri="{9D8B030D-6E8A-4147-A177-3AD203B41FA5}">
                      <a16:colId xmlns:a16="http://schemas.microsoft.com/office/drawing/2014/main" val="2724492447"/>
                    </a:ext>
                  </a:extLst>
                </a:gridCol>
                <a:gridCol w="1626191">
                  <a:extLst>
                    <a:ext uri="{9D8B030D-6E8A-4147-A177-3AD203B41FA5}">
                      <a16:colId xmlns:a16="http://schemas.microsoft.com/office/drawing/2014/main" val="1158775916"/>
                    </a:ext>
                  </a:extLst>
                </a:gridCol>
              </a:tblGrid>
              <a:tr h="0">
                <a:tc>
                  <a:txBody>
                    <a:bodyPr/>
                    <a:lstStyle/>
                    <a:p>
                      <a:pPr algn="ctr"/>
                      <a:r>
                        <a:rPr lang="en-US" sz="1400" dirty="0" err="1"/>
                        <a:t>Critères</a:t>
                      </a:r>
                      <a:endParaRPr lang="en-US" sz="1400" dirty="0"/>
                    </a:p>
                  </a:txBody>
                  <a:tcPr/>
                </a:tc>
                <a:tc>
                  <a:txBody>
                    <a:bodyPr/>
                    <a:lstStyle/>
                    <a:p>
                      <a:pPr algn="ctr"/>
                      <a:r>
                        <a:rPr lang="en-US" sz="1400"/>
                        <a:t>Intensity</a:t>
                      </a:r>
                    </a:p>
                  </a:txBody>
                  <a:tcPr/>
                </a:tc>
                <a:extLst>
                  <a:ext uri="{0D108BD9-81ED-4DB2-BD59-A6C34878D82A}">
                    <a16:rowId xmlns:a16="http://schemas.microsoft.com/office/drawing/2014/main" val="1895831754"/>
                  </a:ext>
                </a:extLst>
              </a:tr>
              <a:tr h="335299">
                <a:tc>
                  <a:txBody>
                    <a:bodyPr/>
                    <a:lstStyle/>
                    <a:p>
                      <a:pPr algn="ctr">
                        <a:lnSpc>
                          <a:spcPct val="80000"/>
                        </a:lnSpc>
                      </a:pPr>
                      <a:r>
                        <a:rPr lang="en-US" sz="1400" dirty="0" err="1">
                          <a:solidFill>
                            <a:schemeClr val="accent2">
                              <a:lumMod val="50000"/>
                            </a:schemeClr>
                          </a:solidFill>
                        </a:rPr>
                        <a:t>Érythème</a:t>
                      </a:r>
                      <a:endParaRPr lang="en-US" sz="1400" dirty="0">
                        <a:solidFill>
                          <a:schemeClr val="accent2">
                            <a:lumMod val="50000"/>
                          </a:schemeClr>
                        </a:solidFill>
                      </a:endParaRPr>
                    </a:p>
                  </a:txBody>
                  <a:tcPr marL="36000" marR="36000" anchor="ctr"/>
                </a:tc>
                <a:tc>
                  <a:txBody>
                    <a:bodyPr/>
                    <a:lstStyle/>
                    <a:p>
                      <a:pPr algn="ctr">
                        <a:lnSpc>
                          <a:spcPct val="80000"/>
                        </a:lnSpc>
                      </a:pPr>
                      <a:endParaRPr lang="en-US" sz="1400">
                        <a:solidFill>
                          <a:schemeClr val="accent2">
                            <a:lumMod val="75000"/>
                          </a:schemeClr>
                        </a:solidFill>
                      </a:endParaRPr>
                    </a:p>
                  </a:txBody>
                  <a:tcPr marL="36000" marR="36000" anchor="ctr"/>
                </a:tc>
                <a:extLst>
                  <a:ext uri="{0D108BD9-81ED-4DB2-BD59-A6C34878D82A}">
                    <a16:rowId xmlns:a16="http://schemas.microsoft.com/office/drawing/2014/main" val="3583278222"/>
                  </a:ext>
                </a:extLst>
              </a:tr>
              <a:tr h="335299">
                <a:tc>
                  <a:txBody>
                    <a:bodyPr/>
                    <a:lstStyle/>
                    <a:p>
                      <a:pPr algn="ctr">
                        <a:lnSpc>
                          <a:spcPct val="80000"/>
                        </a:lnSpc>
                      </a:pPr>
                      <a:r>
                        <a:rPr lang="en-US" sz="1400" dirty="0" err="1">
                          <a:solidFill>
                            <a:schemeClr val="accent2">
                              <a:lumMod val="50000"/>
                            </a:schemeClr>
                          </a:solidFill>
                        </a:rPr>
                        <a:t>Œdème</a:t>
                      </a:r>
                      <a:r>
                        <a:rPr lang="en-US" sz="1400" dirty="0">
                          <a:solidFill>
                            <a:schemeClr val="accent2">
                              <a:lumMod val="50000"/>
                            </a:schemeClr>
                          </a:solidFill>
                        </a:rPr>
                        <a:t>/papulation</a:t>
                      </a:r>
                    </a:p>
                  </a:txBody>
                  <a:tcPr marL="36000" marR="36000" anchor="ctr"/>
                </a:tc>
                <a:tc>
                  <a:txBody>
                    <a:bodyPr/>
                    <a:lstStyle/>
                    <a:p>
                      <a:pPr algn="ctr">
                        <a:lnSpc>
                          <a:spcPct val="80000"/>
                        </a:lnSpc>
                      </a:pPr>
                      <a:endParaRPr lang="en-US" sz="1400">
                        <a:solidFill>
                          <a:schemeClr val="accent2">
                            <a:lumMod val="75000"/>
                          </a:schemeClr>
                        </a:solidFill>
                      </a:endParaRPr>
                    </a:p>
                  </a:txBody>
                  <a:tcPr marL="36000" marR="36000" anchor="ctr"/>
                </a:tc>
                <a:extLst>
                  <a:ext uri="{0D108BD9-81ED-4DB2-BD59-A6C34878D82A}">
                    <a16:rowId xmlns:a16="http://schemas.microsoft.com/office/drawing/2014/main" val="3694707767"/>
                  </a:ext>
                </a:extLst>
              </a:tr>
              <a:tr h="335299">
                <a:tc>
                  <a:txBody>
                    <a:bodyPr/>
                    <a:lstStyle/>
                    <a:p>
                      <a:pPr algn="ctr">
                        <a:lnSpc>
                          <a:spcPct val="80000"/>
                        </a:lnSpc>
                      </a:pPr>
                      <a:r>
                        <a:rPr lang="en-US" sz="1400" dirty="0" err="1">
                          <a:solidFill>
                            <a:schemeClr val="accent2">
                              <a:lumMod val="50000"/>
                            </a:schemeClr>
                          </a:solidFill>
                        </a:rPr>
                        <a:t>Suintement</a:t>
                      </a:r>
                      <a:r>
                        <a:rPr lang="en-US" sz="1400" dirty="0">
                          <a:solidFill>
                            <a:schemeClr val="accent2">
                              <a:lumMod val="50000"/>
                            </a:schemeClr>
                          </a:solidFill>
                        </a:rPr>
                        <a:t>/</a:t>
                      </a:r>
                      <a:r>
                        <a:rPr lang="en-US" sz="1400" dirty="0" err="1">
                          <a:solidFill>
                            <a:schemeClr val="accent2">
                              <a:lumMod val="50000"/>
                            </a:schemeClr>
                          </a:solidFill>
                        </a:rPr>
                        <a:t>croûte</a:t>
                      </a:r>
                      <a:endParaRPr lang="en-US" sz="1400" dirty="0">
                        <a:solidFill>
                          <a:schemeClr val="accent2">
                            <a:lumMod val="50000"/>
                          </a:schemeClr>
                        </a:solidFill>
                      </a:endParaRPr>
                    </a:p>
                  </a:txBody>
                  <a:tcPr marL="36000" marR="36000" anchor="ctr"/>
                </a:tc>
                <a:tc>
                  <a:txBody>
                    <a:bodyPr/>
                    <a:lstStyle/>
                    <a:p>
                      <a:pPr algn="ctr">
                        <a:lnSpc>
                          <a:spcPct val="80000"/>
                        </a:lnSpc>
                      </a:pPr>
                      <a:endParaRPr lang="en-US" sz="1400">
                        <a:solidFill>
                          <a:schemeClr val="accent2">
                            <a:lumMod val="75000"/>
                          </a:schemeClr>
                        </a:solidFill>
                      </a:endParaRPr>
                    </a:p>
                  </a:txBody>
                  <a:tcPr marL="36000" marR="36000" anchor="ctr"/>
                </a:tc>
                <a:extLst>
                  <a:ext uri="{0D108BD9-81ED-4DB2-BD59-A6C34878D82A}">
                    <a16:rowId xmlns:a16="http://schemas.microsoft.com/office/drawing/2014/main" val="982962782"/>
                  </a:ext>
                </a:extLst>
              </a:tr>
              <a:tr h="335299">
                <a:tc>
                  <a:txBody>
                    <a:bodyPr/>
                    <a:lstStyle/>
                    <a:p>
                      <a:pPr algn="ctr">
                        <a:lnSpc>
                          <a:spcPct val="80000"/>
                        </a:lnSpc>
                      </a:pPr>
                      <a:r>
                        <a:rPr lang="en-US" sz="1400" dirty="0">
                          <a:solidFill>
                            <a:schemeClr val="accent2">
                              <a:lumMod val="50000"/>
                            </a:schemeClr>
                          </a:solidFill>
                        </a:rPr>
                        <a:t>Excoriation</a:t>
                      </a:r>
                    </a:p>
                  </a:txBody>
                  <a:tcPr marL="36000" marR="36000" anchor="ctr"/>
                </a:tc>
                <a:tc>
                  <a:txBody>
                    <a:bodyPr/>
                    <a:lstStyle/>
                    <a:p>
                      <a:pPr algn="ctr">
                        <a:lnSpc>
                          <a:spcPct val="80000"/>
                        </a:lnSpc>
                      </a:pPr>
                      <a:endParaRPr lang="en-US" sz="1400">
                        <a:solidFill>
                          <a:schemeClr val="accent2">
                            <a:lumMod val="75000"/>
                          </a:schemeClr>
                        </a:solidFill>
                      </a:endParaRPr>
                    </a:p>
                  </a:txBody>
                  <a:tcPr marL="36000" marR="36000" anchor="ctr"/>
                </a:tc>
                <a:extLst>
                  <a:ext uri="{0D108BD9-81ED-4DB2-BD59-A6C34878D82A}">
                    <a16:rowId xmlns:a16="http://schemas.microsoft.com/office/drawing/2014/main" val="2657536278"/>
                  </a:ext>
                </a:extLst>
              </a:tr>
              <a:tr h="335299">
                <a:tc>
                  <a:txBody>
                    <a:bodyPr/>
                    <a:lstStyle/>
                    <a:p>
                      <a:pPr algn="ctr">
                        <a:lnSpc>
                          <a:spcPct val="80000"/>
                        </a:lnSpc>
                      </a:pPr>
                      <a:r>
                        <a:rPr lang="en-US" sz="1400" dirty="0" err="1">
                          <a:solidFill>
                            <a:schemeClr val="accent2">
                              <a:lumMod val="50000"/>
                            </a:schemeClr>
                          </a:solidFill>
                        </a:rPr>
                        <a:t>Lichénification</a:t>
                      </a:r>
                      <a:endParaRPr lang="en-US" sz="1400" dirty="0">
                        <a:solidFill>
                          <a:schemeClr val="accent2">
                            <a:lumMod val="50000"/>
                          </a:schemeClr>
                        </a:solidFill>
                      </a:endParaRPr>
                    </a:p>
                  </a:txBody>
                  <a:tcPr marL="36000" marR="36000" anchor="ctr"/>
                </a:tc>
                <a:tc>
                  <a:txBody>
                    <a:bodyPr/>
                    <a:lstStyle/>
                    <a:p>
                      <a:pPr algn="ctr">
                        <a:lnSpc>
                          <a:spcPct val="80000"/>
                        </a:lnSpc>
                      </a:pPr>
                      <a:endParaRPr lang="en-US" sz="1400">
                        <a:solidFill>
                          <a:schemeClr val="accent2">
                            <a:lumMod val="75000"/>
                          </a:schemeClr>
                        </a:solidFill>
                      </a:endParaRPr>
                    </a:p>
                  </a:txBody>
                  <a:tcPr marL="36000" marR="36000" anchor="ctr"/>
                </a:tc>
                <a:extLst>
                  <a:ext uri="{0D108BD9-81ED-4DB2-BD59-A6C34878D82A}">
                    <a16:rowId xmlns:a16="http://schemas.microsoft.com/office/drawing/2014/main" val="2866152884"/>
                  </a:ext>
                </a:extLst>
              </a:tr>
              <a:tr h="335299">
                <a:tc>
                  <a:txBody>
                    <a:bodyPr/>
                    <a:lstStyle/>
                    <a:p>
                      <a:pPr algn="ctr">
                        <a:lnSpc>
                          <a:spcPct val="80000"/>
                        </a:lnSpc>
                      </a:pPr>
                      <a:r>
                        <a:rPr lang="en-US" sz="1400" dirty="0" err="1">
                          <a:solidFill>
                            <a:schemeClr val="accent2">
                              <a:lumMod val="50000"/>
                            </a:schemeClr>
                          </a:solidFill>
                        </a:rPr>
                        <a:t>Sécheresse</a:t>
                      </a:r>
                      <a:br>
                        <a:rPr lang="en-US" sz="1400" dirty="0">
                          <a:solidFill>
                            <a:schemeClr val="accent2">
                              <a:lumMod val="50000"/>
                            </a:schemeClr>
                          </a:solidFill>
                        </a:rPr>
                      </a:br>
                      <a:r>
                        <a:rPr lang="en-US" sz="1400" dirty="0">
                          <a:solidFill>
                            <a:schemeClr val="accent2">
                              <a:lumMod val="50000"/>
                            </a:schemeClr>
                          </a:solidFill>
                        </a:rPr>
                        <a:t>(zones non </a:t>
                      </a:r>
                      <a:r>
                        <a:rPr lang="en-US" sz="1400" dirty="0" err="1">
                          <a:solidFill>
                            <a:schemeClr val="accent2">
                              <a:lumMod val="50000"/>
                            </a:schemeClr>
                          </a:solidFill>
                        </a:rPr>
                        <a:t>impliquées</a:t>
                      </a:r>
                      <a:r>
                        <a:rPr lang="en-US" sz="1400" dirty="0">
                          <a:solidFill>
                            <a:schemeClr val="accent2">
                              <a:lumMod val="50000"/>
                            </a:schemeClr>
                          </a:solidFill>
                        </a:rPr>
                        <a:t>)
</a:t>
                      </a:r>
                    </a:p>
                  </a:txBody>
                  <a:tcPr marL="36000" marR="36000" anchor="ctr"/>
                </a:tc>
                <a:tc>
                  <a:txBody>
                    <a:bodyPr/>
                    <a:lstStyle/>
                    <a:p>
                      <a:pPr algn="ctr">
                        <a:lnSpc>
                          <a:spcPct val="80000"/>
                        </a:lnSpc>
                      </a:pPr>
                      <a:endParaRPr lang="en-US" sz="1400" dirty="0">
                        <a:solidFill>
                          <a:schemeClr val="accent2">
                            <a:lumMod val="75000"/>
                          </a:schemeClr>
                        </a:solidFill>
                      </a:endParaRPr>
                    </a:p>
                  </a:txBody>
                  <a:tcPr marL="36000" marR="36000" anchor="ctr"/>
                </a:tc>
                <a:extLst>
                  <a:ext uri="{0D108BD9-81ED-4DB2-BD59-A6C34878D82A}">
                    <a16:rowId xmlns:a16="http://schemas.microsoft.com/office/drawing/2014/main" val="2699700847"/>
                  </a:ext>
                </a:extLst>
              </a:tr>
            </a:tbl>
          </a:graphicData>
        </a:graphic>
      </p:graphicFrame>
      <p:grpSp>
        <p:nvGrpSpPr>
          <p:cNvPr id="2" name="Group 1">
            <a:extLst>
              <a:ext uri="{FF2B5EF4-FFF2-40B4-BE49-F238E27FC236}">
                <a16:creationId xmlns:a16="http://schemas.microsoft.com/office/drawing/2014/main" id="{D69AAFAE-C8A9-473B-89E9-BC4410632189}"/>
              </a:ext>
            </a:extLst>
          </p:cNvPr>
          <p:cNvGrpSpPr/>
          <p:nvPr/>
        </p:nvGrpSpPr>
        <p:grpSpPr>
          <a:xfrm>
            <a:off x="0" y="1117600"/>
            <a:ext cx="5842000" cy="4051300"/>
            <a:chOff x="0" y="1117600"/>
            <a:chExt cx="5842000" cy="4051300"/>
          </a:xfrm>
        </p:grpSpPr>
        <p:sp>
          <p:nvSpPr>
            <p:cNvPr id="81" name="Rectangle: Top Corners Rounded 80">
              <a:extLst>
                <a:ext uri="{FF2B5EF4-FFF2-40B4-BE49-F238E27FC236}">
                  <a16:creationId xmlns:a16="http://schemas.microsoft.com/office/drawing/2014/main" id="{C85A21FD-F713-4063-B544-9BFE32E4FC72}"/>
                </a:ext>
              </a:extLst>
            </p:cNvPr>
            <p:cNvSpPr/>
            <p:nvPr/>
          </p:nvSpPr>
          <p:spPr>
            <a:xfrm rot="5400000">
              <a:off x="895350" y="222250"/>
              <a:ext cx="4051300" cy="5842000"/>
            </a:xfrm>
            <a:prstGeom prst="round2SameRect">
              <a:avLst>
                <a:gd name="adj1" fmla="val 11782"/>
                <a:gd name="adj2"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cxnSp>
          <p:nvCxnSpPr>
            <p:cNvPr id="85" name="Straight Connector 84">
              <a:extLst>
                <a:ext uri="{FF2B5EF4-FFF2-40B4-BE49-F238E27FC236}">
                  <a16:creationId xmlns:a16="http://schemas.microsoft.com/office/drawing/2014/main" id="{47A2B8F6-E42F-427F-8B59-368243F398F6}"/>
                </a:ext>
              </a:extLst>
            </p:cNvPr>
            <p:cNvCxnSpPr>
              <a:cxnSpLocks/>
            </p:cNvCxnSpPr>
            <p:nvPr/>
          </p:nvCxnSpPr>
          <p:spPr>
            <a:xfrm>
              <a:off x="587376" y="1521108"/>
              <a:ext cx="525462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D0514C86-2AC3-48BE-A243-7570F60027C2}"/>
                </a:ext>
              </a:extLst>
            </p:cNvPr>
            <p:cNvSpPr/>
            <p:nvPr/>
          </p:nvSpPr>
          <p:spPr>
            <a:xfrm>
              <a:off x="3424770" y="4371620"/>
              <a:ext cx="1770639" cy="480726"/>
            </a:xfrm>
            <a:prstGeom prst="ellipse">
              <a:avLst/>
            </a:prstGeom>
            <a:gradFill flip="none" rotWithShape="1">
              <a:gsLst>
                <a:gs pos="0">
                  <a:schemeClr val="bg1">
                    <a:lumMod val="65000"/>
                  </a:schemeClr>
                </a:gs>
                <a:gs pos="100000">
                  <a:srgbClr val="EAE7E6">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F386AFC3-F266-4F7D-A0A4-8C4226253573}"/>
                </a:ext>
              </a:extLst>
            </p:cNvPr>
            <p:cNvPicPr>
              <a:picLocks noChangeAspect="1"/>
            </p:cNvPicPr>
            <p:nvPr/>
          </p:nvPicPr>
          <p:blipFill rotWithShape="1">
            <a:blip r:embed="rId3">
              <a:extLst>
                <a:ext uri="{28A0092B-C50C-407E-A947-70E740481C1C}">
                  <a14:useLocalDpi xmlns:a14="http://schemas.microsoft.com/office/drawing/2010/main" val="0"/>
                </a:ext>
              </a:extLst>
            </a:blip>
            <a:srcRect l="5333" t="7557" r="53271" b="8240"/>
            <a:stretch/>
          </p:blipFill>
          <p:spPr>
            <a:xfrm>
              <a:off x="3469077" y="1161409"/>
              <a:ext cx="1775599" cy="3611682"/>
            </a:xfrm>
            <a:prstGeom prst="rect">
              <a:avLst/>
            </a:prstGeom>
          </p:spPr>
        </p:pic>
        <p:sp>
          <p:nvSpPr>
            <p:cNvPr id="54" name="Oval 53">
              <a:extLst>
                <a:ext uri="{FF2B5EF4-FFF2-40B4-BE49-F238E27FC236}">
                  <a16:creationId xmlns:a16="http://schemas.microsoft.com/office/drawing/2014/main" id="{308D151C-1F17-429E-8494-702D2A33F55C}"/>
                </a:ext>
              </a:extLst>
            </p:cNvPr>
            <p:cNvSpPr/>
            <p:nvPr/>
          </p:nvSpPr>
          <p:spPr>
            <a:xfrm>
              <a:off x="1671926" y="4371620"/>
              <a:ext cx="1770639" cy="480726"/>
            </a:xfrm>
            <a:prstGeom prst="ellipse">
              <a:avLst/>
            </a:prstGeom>
            <a:gradFill flip="none" rotWithShape="1">
              <a:gsLst>
                <a:gs pos="0">
                  <a:schemeClr val="bg1">
                    <a:lumMod val="65000"/>
                  </a:schemeClr>
                </a:gs>
                <a:gs pos="100000">
                  <a:srgbClr val="EAE7E6">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pic>
          <p:nvPicPr>
            <p:cNvPr id="53" name="Picture 52">
              <a:extLst>
                <a:ext uri="{FF2B5EF4-FFF2-40B4-BE49-F238E27FC236}">
                  <a16:creationId xmlns:a16="http://schemas.microsoft.com/office/drawing/2014/main" id="{CFED8E6F-AA7F-4B52-A1AE-60B249A84582}"/>
                </a:ext>
              </a:extLst>
            </p:cNvPr>
            <p:cNvPicPr>
              <a:picLocks noChangeAspect="1"/>
            </p:cNvPicPr>
            <p:nvPr/>
          </p:nvPicPr>
          <p:blipFill rotWithShape="1">
            <a:blip r:embed="rId3">
              <a:extLst>
                <a:ext uri="{28A0092B-C50C-407E-A947-70E740481C1C}">
                  <a14:useLocalDpi xmlns:a14="http://schemas.microsoft.com/office/drawing/2010/main" val="0"/>
                </a:ext>
              </a:extLst>
            </a:blip>
            <a:srcRect l="51869" t="7557" r="6735" b="8240"/>
            <a:stretch/>
          </p:blipFill>
          <p:spPr>
            <a:xfrm>
              <a:off x="1647329" y="1161409"/>
              <a:ext cx="1775599" cy="3611682"/>
            </a:xfrm>
            <a:prstGeom prst="rect">
              <a:avLst/>
            </a:prstGeom>
          </p:spPr>
        </p:pic>
        <p:sp>
          <p:nvSpPr>
            <p:cNvPr id="61" name="Oval 60">
              <a:extLst>
                <a:ext uri="{FF2B5EF4-FFF2-40B4-BE49-F238E27FC236}">
                  <a16:creationId xmlns:a16="http://schemas.microsoft.com/office/drawing/2014/main" id="{FACF8A09-E35B-4EB2-A996-CD21279588B5}"/>
                </a:ext>
              </a:extLst>
            </p:cNvPr>
            <p:cNvSpPr/>
            <p:nvPr/>
          </p:nvSpPr>
          <p:spPr>
            <a:xfrm>
              <a:off x="2363159" y="1291656"/>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4.5</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76CEEADE-C3DC-44A2-BB13-ECFBCFC06C01}"/>
                </a:ext>
              </a:extLst>
            </p:cNvPr>
            <p:cNvSpPr/>
            <p:nvPr/>
          </p:nvSpPr>
          <p:spPr>
            <a:xfrm>
              <a:off x="2363159" y="1958821"/>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18</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52768257-0979-48B4-9DE9-F1997F72C320}"/>
                </a:ext>
              </a:extLst>
            </p:cNvPr>
            <p:cNvSpPr/>
            <p:nvPr/>
          </p:nvSpPr>
          <p:spPr>
            <a:xfrm>
              <a:off x="2363159" y="2869728"/>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1</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774C46C0-9726-4EE7-9486-BD3963AA245F}"/>
                </a:ext>
              </a:extLst>
            </p:cNvPr>
            <p:cNvSpPr/>
            <p:nvPr/>
          </p:nvSpPr>
          <p:spPr>
            <a:xfrm>
              <a:off x="2099557" y="3453871"/>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9</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32873EE-BA4B-46AC-81E2-9DE11FC0C552}"/>
                </a:ext>
              </a:extLst>
            </p:cNvPr>
            <p:cNvSpPr/>
            <p:nvPr/>
          </p:nvSpPr>
          <p:spPr>
            <a:xfrm>
              <a:off x="2629749" y="3437620"/>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9</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7A8F22FA-2C1B-4909-AEE9-C494F1B8250E}"/>
                </a:ext>
              </a:extLst>
            </p:cNvPr>
            <p:cNvSpPr/>
            <p:nvPr/>
          </p:nvSpPr>
          <p:spPr>
            <a:xfrm>
              <a:off x="2796290" y="2303786"/>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4.5</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DCAF5B58-2D21-4318-95DE-88BCE080D64B}"/>
                </a:ext>
              </a:extLst>
            </p:cNvPr>
            <p:cNvSpPr/>
            <p:nvPr/>
          </p:nvSpPr>
          <p:spPr>
            <a:xfrm>
              <a:off x="1942160" y="2303786"/>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4.5</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02CB0D66-71D8-4059-B89D-818AD67BE594}"/>
                </a:ext>
              </a:extLst>
            </p:cNvPr>
            <p:cNvSpPr/>
            <p:nvPr/>
          </p:nvSpPr>
          <p:spPr>
            <a:xfrm>
              <a:off x="1729101" y="2847876"/>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1</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53073046-6ED0-4EB3-89E1-35FFC43A051B}"/>
                </a:ext>
              </a:extLst>
            </p:cNvPr>
            <p:cNvSpPr/>
            <p:nvPr/>
          </p:nvSpPr>
          <p:spPr>
            <a:xfrm>
              <a:off x="2997217" y="2847876"/>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1</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98CEB56C-8F32-4921-848A-356DB3C4846F}"/>
                </a:ext>
              </a:extLst>
            </p:cNvPr>
            <p:cNvSpPr/>
            <p:nvPr/>
          </p:nvSpPr>
          <p:spPr>
            <a:xfrm>
              <a:off x="4174378" y="1291656"/>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4.5</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6F2074F4-3DAC-4EBA-BAF9-C31D04A7F894}"/>
                </a:ext>
              </a:extLst>
            </p:cNvPr>
            <p:cNvSpPr/>
            <p:nvPr/>
          </p:nvSpPr>
          <p:spPr>
            <a:xfrm>
              <a:off x="4174378" y="1958821"/>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18</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84CACDFF-24A7-4FC5-9919-689F1C5A6AEB}"/>
                </a:ext>
              </a:extLst>
            </p:cNvPr>
            <p:cNvSpPr/>
            <p:nvPr/>
          </p:nvSpPr>
          <p:spPr>
            <a:xfrm>
              <a:off x="3959503" y="3460240"/>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9</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08A9FEB-82A3-4C2E-9CCC-15ED1017464F}"/>
                </a:ext>
              </a:extLst>
            </p:cNvPr>
            <p:cNvSpPr/>
            <p:nvPr/>
          </p:nvSpPr>
          <p:spPr>
            <a:xfrm>
              <a:off x="4385770" y="3460240"/>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9</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E84896E6-AA57-4C39-BF71-CF581E3AD320}"/>
                </a:ext>
              </a:extLst>
            </p:cNvPr>
            <p:cNvSpPr/>
            <p:nvPr/>
          </p:nvSpPr>
          <p:spPr>
            <a:xfrm>
              <a:off x="4656980" y="2306601"/>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4.5</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7AD9DB0C-EF2D-4BBF-91C9-4F72EE829AD8}"/>
                </a:ext>
              </a:extLst>
            </p:cNvPr>
            <p:cNvSpPr/>
            <p:nvPr/>
          </p:nvSpPr>
          <p:spPr>
            <a:xfrm>
              <a:off x="3663847" y="2299585"/>
              <a:ext cx="359558" cy="359558"/>
            </a:xfrm>
            <a:prstGeom prst="ellips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4.5</a:t>
              </a:r>
              <a:endParaRPr kumimoji="0" lang="en-US" sz="1400" b="0" i="0" u="none" strike="noStrike" kern="1200" cap="none" spc="0" normalizeH="0" baseline="0" noProof="0">
                <a:ln>
                  <a:noFill/>
                </a:ln>
                <a:solidFill>
                  <a:srgbClr val="978984">
                    <a:lumMod val="50000"/>
                  </a:srgbClr>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99C62459-CD50-4106-9853-2BE72AA023A6}"/>
                </a:ext>
              </a:extLst>
            </p:cNvPr>
            <p:cNvSpPr txBox="1"/>
            <p:nvPr/>
          </p:nvSpPr>
          <p:spPr>
            <a:xfrm>
              <a:off x="587376" y="1307800"/>
              <a:ext cx="283396" cy="209288"/>
            </a:xfrm>
            <a:prstGeom prst="rect">
              <a:avLst/>
            </a:prstGeom>
            <a:noFill/>
          </p:spPr>
          <p:txBody>
            <a:bodyPr wrap="none" lIns="0" tIns="0" rIns="0" bIns="0" rtlCol="0" anchor="b">
              <a:noAutofit/>
            </a:bodyPr>
            <a:lstStyle/>
            <a:p>
              <a:pPr lvl="0">
                <a:lnSpc>
                  <a:spcPct val="85000"/>
                </a:lnSpc>
                <a:defRPr/>
              </a:pPr>
              <a:r>
                <a:rPr kumimoji="0" lang="en-GB" sz="1600" b="1"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rPr>
                <a:t>A. </a:t>
              </a:r>
              <a:r>
                <a:rPr lang="en-GB" sz="1600" b="1" dirty="0" err="1">
                  <a:solidFill>
                    <a:srgbClr val="978984">
                      <a:lumMod val="50000"/>
                    </a:srgbClr>
                  </a:solidFill>
                </a:rPr>
                <a:t>Étendue</a:t>
              </a:r>
              <a:endParaRPr kumimoji="0" lang="en-GB" sz="1600" b="1"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56132D3C-98A7-4E55-8F97-19029679C319}"/>
                </a:ext>
              </a:extLst>
            </p:cNvPr>
            <p:cNvSpPr/>
            <p:nvPr/>
          </p:nvSpPr>
          <p:spPr>
            <a:xfrm>
              <a:off x="3310136" y="4816257"/>
              <a:ext cx="2531863" cy="27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978984">
                      <a:lumMod val="50000"/>
                    </a:srgbClr>
                  </a:solidFill>
                  <a:effectLst/>
                  <a:uLnTx/>
                  <a:uFillTx/>
                  <a:latin typeface="Calibri" panose="020F0502020204030204"/>
                  <a:ea typeface="+mn-ea"/>
                  <a:cs typeface="+mn-cs"/>
                </a:rPr>
                <a:t>A score:</a:t>
              </a:r>
            </a:p>
          </p:txBody>
        </p:sp>
      </p:grpSp>
      <p:sp>
        <p:nvSpPr>
          <p:cNvPr id="5" name="Cadre 4">
            <a:extLst>
              <a:ext uri="{FF2B5EF4-FFF2-40B4-BE49-F238E27FC236}">
                <a16:creationId xmlns:a16="http://schemas.microsoft.com/office/drawing/2014/main" id="{E5D13F2C-C7DE-AE30-1A59-75DD388B25C1}"/>
              </a:ext>
            </a:extLst>
          </p:cNvPr>
          <p:cNvSpPr/>
          <p:nvPr/>
        </p:nvSpPr>
        <p:spPr>
          <a:xfrm>
            <a:off x="6785811" y="3007895"/>
            <a:ext cx="2096051" cy="336884"/>
          </a:xfrm>
          <a:prstGeom prst="fram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Cadre 7">
            <a:extLst>
              <a:ext uri="{FF2B5EF4-FFF2-40B4-BE49-F238E27FC236}">
                <a16:creationId xmlns:a16="http://schemas.microsoft.com/office/drawing/2014/main" id="{ED9F89DF-E48D-B613-DA6C-6FAB98570C47}"/>
              </a:ext>
            </a:extLst>
          </p:cNvPr>
          <p:cNvSpPr/>
          <p:nvPr/>
        </p:nvSpPr>
        <p:spPr>
          <a:xfrm>
            <a:off x="6756715" y="3964292"/>
            <a:ext cx="2096051" cy="736383"/>
          </a:xfrm>
          <a:prstGeom prst="fram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Cadre 8">
            <a:extLst>
              <a:ext uri="{FF2B5EF4-FFF2-40B4-BE49-F238E27FC236}">
                <a16:creationId xmlns:a16="http://schemas.microsoft.com/office/drawing/2014/main" id="{0883CA79-42B0-2882-9F82-CF583787C4D7}"/>
              </a:ext>
            </a:extLst>
          </p:cNvPr>
          <p:cNvSpPr/>
          <p:nvPr/>
        </p:nvSpPr>
        <p:spPr>
          <a:xfrm>
            <a:off x="439077" y="5238053"/>
            <a:ext cx="5402922" cy="334353"/>
          </a:xfrm>
          <a:prstGeom prst="fram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877982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right)">
                                      <p:cBhvr>
                                        <p:cTn id="15" dur="500"/>
                                        <p:tgtEl>
                                          <p:spTgt spid="9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fade">
                                      <p:cBhvr>
                                        <p:cTn id="35"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5"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1817" y="1285746"/>
            <a:ext cx="6160497" cy="3559686"/>
          </a:xfrm>
          <a:solidFill>
            <a:schemeClr val="bg1"/>
          </a:solidFill>
        </p:spPr>
        <p:txBody>
          <a:bodyPr>
            <a:normAutofit fontScale="92500"/>
          </a:bodyPr>
          <a:lstStyle/>
          <a:p>
            <a:pPr lvl="1"/>
            <a:r>
              <a:rPr lang="en-US" dirty="0">
                <a:solidFill>
                  <a:schemeClr val="tx1"/>
                </a:solidFill>
              </a:rPr>
              <a:t>Simple et </a:t>
            </a:r>
            <a:r>
              <a:rPr lang="en-US" dirty="0" err="1">
                <a:solidFill>
                  <a:schemeClr val="tx1"/>
                </a:solidFill>
              </a:rPr>
              <a:t>rapide</a:t>
            </a:r>
            <a:r>
              <a:rPr lang="en-US" dirty="0">
                <a:solidFill>
                  <a:schemeClr val="tx1"/>
                </a:solidFill>
              </a:rPr>
              <a:t> (surtout dans les études) </a:t>
            </a:r>
          </a:p>
          <a:p>
            <a:pPr lvl="1"/>
            <a:r>
              <a:rPr lang="en-US" dirty="0" err="1">
                <a:solidFill>
                  <a:schemeClr val="tx1"/>
                </a:solidFill>
              </a:rPr>
              <a:t>Actuellement</a:t>
            </a:r>
            <a:r>
              <a:rPr lang="en-US" dirty="0">
                <a:solidFill>
                  <a:schemeClr val="tx1"/>
                </a:solidFill>
              </a:rPr>
              <a:t> </a:t>
            </a:r>
            <a:r>
              <a:rPr lang="en-US" dirty="0" err="1">
                <a:solidFill>
                  <a:schemeClr val="tx1"/>
                </a:solidFill>
              </a:rPr>
              <a:t>considéré</a:t>
            </a:r>
            <a:r>
              <a:rPr lang="en-US" dirty="0">
                <a:solidFill>
                  <a:schemeClr val="tx1"/>
                </a:solidFill>
              </a:rPr>
              <a:t> </a:t>
            </a:r>
            <a:r>
              <a:rPr lang="en-US" dirty="0" err="1">
                <a:solidFill>
                  <a:schemeClr val="tx1"/>
                </a:solidFill>
              </a:rPr>
              <a:t>comme</a:t>
            </a:r>
            <a:r>
              <a:rPr lang="en-US" dirty="0">
                <a:solidFill>
                  <a:schemeClr val="tx1"/>
                </a:solidFill>
              </a:rPr>
              <a:t> la </a:t>
            </a:r>
            <a:r>
              <a:rPr lang="en-US" dirty="0" err="1">
                <a:solidFill>
                  <a:schemeClr val="tx1"/>
                </a:solidFill>
              </a:rPr>
              <a:t>mesure</a:t>
            </a:r>
            <a:r>
              <a:rPr lang="en-US" dirty="0">
                <a:solidFill>
                  <a:schemeClr val="tx1"/>
                </a:solidFill>
              </a:rPr>
              <a:t> de </a:t>
            </a:r>
            <a:r>
              <a:rPr lang="en-US" dirty="0" err="1">
                <a:solidFill>
                  <a:schemeClr val="tx1"/>
                </a:solidFill>
              </a:rPr>
              <a:t>résultats</a:t>
            </a:r>
            <a:r>
              <a:rPr lang="en-US" dirty="0">
                <a:solidFill>
                  <a:schemeClr val="tx1"/>
                </a:solidFill>
              </a:rPr>
              <a:t> </a:t>
            </a:r>
            <a:r>
              <a:rPr lang="en-US" dirty="0" err="1">
                <a:solidFill>
                  <a:schemeClr val="tx1"/>
                </a:solidFill>
              </a:rPr>
              <a:t>basée</a:t>
            </a:r>
            <a:r>
              <a:rPr lang="en-US" dirty="0">
                <a:solidFill>
                  <a:schemeClr val="tx1"/>
                </a:solidFill>
              </a:rPr>
              <a:t> </a:t>
            </a:r>
            <a:br>
              <a:rPr lang="en-US" dirty="0">
                <a:solidFill>
                  <a:schemeClr val="tx1"/>
                </a:solidFill>
              </a:rPr>
            </a:br>
            <a:r>
              <a:rPr lang="en-US" dirty="0">
                <a:solidFill>
                  <a:schemeClr val="tx1"/>
                </a:solidFill>
              </a:rPr>
              <a:t>sur le patient la plus appropriée</a:t>
            </a:r>
            <a:r>
              <a:rPr lang="en-US" baseline="30000" dirty="0">
                <a:solidFill>
                  <a:schemeClr val="tx1"/>
                </a:solidFill>
              </a:rPr>
              <a:t>1-3</a:t>
            </a:r>
            <a:r>
              <a:rPr lang="en-US" dirty="0">
                <a:solidFill>
                  <a:schemeClr val="tx1"/>
                </a:solidFill>
              </a:rPr>
              <a:t>
La </a:t>
            </a:r>
            <a:r>
              <a:rPr lang="en-US" dirty="0" err="1">
                <a:solidFill>
                  <a:schemeClr val="tx1"/>
                </a:solidFill>
              </a:rPr>
              <a:t>mesure</a:t>
            </a:r>
            <a:r>
              <a:rPr lang="en-US" dirty="0">
                <a:solidFill>
                  <a:schemeClr val="tx1"/>
                </a:solidFill>
              </a:rPr>
              <a:t> des </a:t>
            </a:r>
            <a:r>
              <a:rPr lang="en-US" dirty="0" err="1">
                <a:solidFill>
                  <a:schemeClr val="tx1"/>
                </a:solidFill>
              </a:rPr>
              <a:t>symptômes</a:t>
            </a:r>
            <a:r>
              <a:rPr lang="en-US" dirty="0">
                <a:solidFill>
                  <a:schemeClr val="tx1"/>
                </a:solidFill>
              </a:rPr>
              <a:t> </a:t>
            </a:r>
            <a:r>
              <a:rPr lang="en-US" dirty="0" err="1">
                <a:solidFill>
                  <a:schemeClr val="tx1"/>
                </a:solidFill>
              </a:rPr>
              <a:t>basée</a:t>
            </a:r>
            <a:r>
              <a:rPr lang="en-US" dirty="0">
                <a:solidFill>
                  <a:schemeClr val="tx1"/>
                </a:solidFill>
              </a:rPr>
              <a:t> sur le patient </a:t>
            </a:r>
            <a:r>
              <a:rPr lang="en-US" dirty="0" err="1">
                <a:solidFill>
                  <a:schemeClr val="tx1"/>
                </a:solidFill>
              </a:rPr>
              <a:t>fournit</a:t>
            </a:r>
            <a:r>
              <a:rPr lang="en-US" dirty="0">
                <a:solidFill>
                  <a:schemeClr val="tx1"/>
                </a:solidFill>
              </a:rPr>
              <a:t> </a:t>
            </a:r>
            <a:r>
              <a:rPr lang="en-US" dirty="0" err="1">
                <a:solidFill>
                  <a:schemeClr val="tx1"/>
                </a:solidFill>
              </a:rPr>
              <a:t>une</a:t>
            </a:r>
            <a:r>
              <a:rPr lang="en-US" dirty="0">
                <a:solidFill>
                  <a:schemeClr val="tx1"/>
                </a:solidFill>
              </a:rPr>
              <a:t> </a:t>
            </a:r>
            <a:r>
              <a:rPr lang="en-US" dirty="0" err="1">
                <a:solidFill>
                  <a:schemeClr val="tx1"/>
                </a:solidFill>
              </a:rPr>
              <a:t>évaluation</a:t>
            </a:r>
            <a:r>
              <a:rPr lang="en-US" dirty="0">
                <a:solidFill>
                  <a:schemeClr val="tx1"/>
                </a:solidFill>
              </a:rPr>
              <a:t> </a:t>
            </a:r>
            <a:r>
              <a:rPr lang="en-US" b="1" dirty="0">
                <a:solidFill>
                  <a:schemeClr val="tx1"/>
                </a:solidFill>
              </a:rPr>
              <a:t>plus </a:t>
            </a:r>
            <a:r>
              <a:rPr lang="en-US" b="1" dirty="0" err="1">
                <a:solidFill>
                  <a:schemeClr val="tx1"/>
                </a:solidFill>
              </a:rPr>
              <a:t>holistique</a:t>
            </a:r>
            <a:r>
              <a:rPr lang="en-US" b="1" dirty="0">
                <a:solidFill>
                  <a:schemeClr val="tx1"/>
                </a:solidFill>
              </a:rPr>
              <a:t> </a:t>
            </a:r>
            <a:r>
              <a:rPr lang="en-US" dirty="0">
                <a:solidFill>
                  <a:schemeClr val="tx1"/>
                </a:solidFill>
              </a:rPr>
              <a:t>au </a:t>
            </a:r>
            <a:r>
              <a:rPr lang="en-US" dirty="0" err="1">
                <a:solidFill>
                  <a:schemeClr val="tx1"/>
                </a:solidFill>
              </a:rPr>
              <a:t>cours</a:t>
            </a:r>
            <a:r>
              <a:rPr lang="en-US" dirty="0">
                <a:solidFill>
                  <a:schemeClr val="tx1"/>
                </a:solidFill>
              </a:rPr>
              <a:t> de la </a:t>
            </a:r>
            <a:r>
              <a:rPr lang="en-US" dirty="0" err="1">
                <a:solidFill>
                  <a:schemeClr val="tx1"/>
                </a:solidFill>
              </a:rPr>
              <a:t>maladie</a:t>
            </a:r>
            <a:r>
              <a:rPr lang="en-US" dirty="0">
                <a:solidFill>
                  <a:schemeClr val="tx1"/>
                </a:solidFill>
              </a:rPr>
              <a:t> </a:t>
            </a:r>
            <a:br>
              <a:rPr lang="en-US" dirty="0">
                <a:solidFill>
                  <a:schemeClr val="tx1"/>
                </a:solidFill>
              </a:rPr>
            </a:br>
            <a:r>
              <a:rPr lang="en-US" dirty="0">
                <a:solidFill>
                  <a:schemeClr val="tx1"/>
                </a:solidFill>
              </a:rPr>
              <a:t>(</a:t>
            </a:r>
            <a:r>
              <a:rPr lang="en-US" dirty="0" err="1">
                <a:solidFill>
                  <a:schemeClr val="tx1"/>
                </a:solidFill>
              </a:rPr>
              <a:t>fréquence</a:t>
            </a:r>
            <a:r>
              <a:rPr lang="en-US" dirty="0">
                <a:solidFill>
                  <a:schemeClr val="tx1"/>
                </a:solidFill>
              </a:rPr>
              <a:t> </a:t>
            </a:r>
            <a:r>
              <a:rPr lang="en-US" dirty="0" err="1">
                <a:solidFill>
                  <a:schemeClr val="tx1"/>
                </a:solidFill>
              </a:rPr>
              <a:t>mais</a:t>
            </a:r>
            <a:r>
              <a:rPr lang="en-US" dirty="0">
                <a:solidFill>
                  <a:schemeClr val="tx1"/>
                </a:solidFill>
              </a:rPr>
              <a:t> pas </a:t>
            </a:r>
            <a:r>
              <a:rPr lang="en-US" dirty="0" err="1">
                <a:solidFill>
                  <a:schemeClr val="tx1"/>
                </a:solidFill>
              </a:rPr>
              <a:t>intensité</a:t>
            </a:r>
            <a:r>
              <a:rPr lang="en-US" dirty="0">
                <a:solidFill>
                  <a:schemeClr val="tx1"/>
                </a:solidFill>
              </a:rPr>
              <a:t>)</a:t>
            </a:r>
            <a:r>
              <a:rPr lang="en-US" baseline="30000" dirty="0">
                <a:solidFill>
                  <a:schemeClr val="tx1"/>
                </a:solidFill>
              </a:rPr>
              <a:t>1,2</a:t>
            </a:r>
            <a:r>
              <a:rPr lang="en-US" dirty="0">
                <a:solidFill>
                  <a:schemeClr val="tx1"/>
                </a:solidFill>
              </a:rPr>
              <a:t>
</a:t>
            </a:r>
            <a:r>
              <a:rPr lang="en-US" dirty="0" err="1">
                <a:solidFill>
                  <a:schemeClr val="tx1"/>
                </a:solidFill>
              </a:rPr>
              <a:t>L’intégration</a:t>
            </a:r>
            <a:r>
              <a:rPr lang="en-US" dirty="0">
                <a:solidFill>
                  <a:schemeClr val="tx1"/>
                </a:solidFill>
              </a:rPr>
              <a:t> </a:t>
            </a:r>
            <a:r>
              <a:rPr lang="en-US" dirty="0" err="1">
                <a:solidFill>
                  <a:schemeClr val="tx1"/>
                </a:solidFill>
              </a:rPr>
              <a:t>à</a:t>
            </a:r>
            <a:r>
              <a:rPr lang="en-US" dirty="0">
                <a:solidFill>
                  <a:schemeClr val="tx1"/>
                </a:solidFill>
              </a:rPr>
              <a:t> la pratique </a:t>
            </a:r>
            <a:r>
              <a:rPr lang="en-US" dirty="0" err="1">
                <a:solidFill>
                  <a:schemeClr val="tx1"/>
                </a:solidFill>
              </a:rPr>
              <a:t>clinique</a:t>
            </a:r>
            <a:r>
              <a:rPr lang="en-US" dirty="0">
                <a:solidFill>
                  <a:schemeClr val="tx1"/>
                </a:solidFill>
              </a:rPr>
              <a:t> </a:t>
            </a:r>
            <a:r>
              <a:rPr lang="en-US" dirty="0" err="1">
                <a:solidFill>
                  <a:schemeClr val="tx1"/>
                </a:solidFill>
              </a:rPr>
              <a:t>permettrait</a:t>
            </a:r>
            <a:r>
              <a:rPr lang="en-US" dirty="0">
                <a:solidFill>
                  <a:schemeClr val="tx1"/>
                </a:solidFill>
              </a:rPr>
              <a:t> aux patients </a:t>
            </a:r>
            <a:br>
              <a:rPr lang="en-US" dirty="0">
                <a:solidFill>
                  <a:schemeClr val="tx1"/>
                </a:solidFill>
              </a:rPr>
            </a:br>
            <a:r>
              <a:rPr lang="en-US" dirty="0">
                <a:solidFill>
                  <a:schemeClr val="tx1"/>
                </a:solidFill>
              </a:rPr>
              <a:t>d’être plus </a:t>
            </a:r>
            <a:r>
              <a:rPr lang="en-US" dirty="0" err="1">
                <a:solidFill>
                  <a:schemeClr val="tx1"/>
                </a:solidFill>
              </a:rPr>
              <a:t>activement</a:t>
            </a:r>
            <a:r>
              <a:rPr lang="en-US" dirty="0">
                <a:solidFill>
                  <a:schemeClr val="tx1"/>
                </a:solidFill>
              </a:rPr>
              <a:t> </a:t>
            </a:r>
            <a:r>
              <a:rPr lang="en-US" dirty="0" err="1">
                <a:solidFill>
                  <a:schemeClr val="tx1"/>
                </a:solidFill>
              </a:rPr>
              <a:t>impliqués</a:t>
            </a:r>
            <a:r>
              <a:rPr lang="en-US" dirty="0">
                <a:solidFill>
                  <a:schemeClr val="tx1"/>
                </a:solidFill>
              </a:rPr>
              <a:t> dans la gestion de la maladie</a:t>
            </a:r>
            <a:r>
              <a:rPr lang="en-US" baseline="30000" dirty="0">
                <a:solidFill>
                  <a:schemeClr val="tx1"/>
                </a:solidFill>
              </a:rPr>
              <a:t>1</a:t>
            </a:r>
            <a:r>
              <a:rPr lang="en-US" dirty="0">
                <a:solidFill>
                  <a:schemeClr val="tx1"/>
                </a:solidFill>
              </a:rPr>
              <a:t> 
Score</a:t>
            </a:r>
            <a:r>
              <a:rPr lang="en-US" baseline="30000" dirty="0">
                <a:solidFill>
                  <a:schemeClr val="tx1"/>
                </a:solidFill>
              </a:rPr>
              <a:t>4</a:t>
            </a:r>
            <a:r>
              <a:rPr lang="en-US" dirty="0">
                <a:solidFill>
                  <a:schemeClr val="tx1"/>
                </a:solidFill>
              </a:rPr>
              <a:t>: 0–2=</a:t>
            </a:r>
            <a:r>
              <a:rPr lang="en-US" dirty="0" err="1">
                <a:solidFill>
                  <a:schemeClr val="tx1"/>
                </a:solidFill>
              </a:rPr>
              <a:t>clair</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presque</a:t>
            </a:r>
            <a:r>
              <a:rPr lang="en-US" dirty="0">
                <a:solidFill>
                  <a:schemeClr val="tx1"/>
                </a:solidFill>
              </a:rPr>
              <a:t> </a:t>
            </a:r>
            <a:r>
              <a:rPr lang="en-US" dirty="0" err="1">
                <a:solidFill>
                  <a:schemeClr val="tx1"/>
                </a:solidFill>
              </a:rPr>
              <a:t>clair</a:t>
            </a:r>
            <a:r>
              <a:rPr lang="en-US" dirty="0">
                <a:solidFill>
                  <a:schemeClr val="tx1"/>
                </a:solidFill>
              </a:rPr>
              <a:t>; 3–7=</a:t>
            </a:r>
            <a:r>
              <a:rPr lang="en-US" dirty="0" err="1">
                <a:solidFill>
                  <a:schemeClr val="tx1"/>
                </a:solidFill>
              </a:rPr>
              <a:t>eczéma</a:t>
            </a:r>
            <a:r>
              <a:rPr lang="en-US" dirty="0">
                <a:solidFill>
                  <a:schemeClr val="tx1"/>
                </a:solidFill>
              </a:rPr>
              <a:t> </a:t>
            </a:r>
            <a:r>
              <a:rPr lang="en-US" dirty="0" err="1">
                <a:solidFill>
                  <a:schemeClr val="tx1"/>
                </a:solidFill>
              </a:rPr>
              <a:t>léger</a:t>
            </a:r>
            <a:r>
              <a:rPr lang="en-US" dirty="0">
                <a:solidFill>
                  <a:schemeClr val="tx1"/>
                </a:solidFill>
              </a:rPr>
              <a:t>; </a:t>
            </a:r>
            <a:br>
              <a:rPr lang="en-US" dirty="0">
                <a:solidFill>
                  <a:schemeClr val="tx1"/>
                </a:solidFill>
              </a:rPr>
            </a:br>
            <a:r>
              <a:rPr lang="en-US" dirty="0">
                <a:solidFill>
                  <a:schemeClr val="tx1"/>
                </a:solidFill>
              </a:rPr>
              <a:t>8–16=</a:t>
            </a:r>
            <a:r>
              <a:rPr lang="en-US" dirty="0" err="1">
                <a:solidFill>
                  <a:schemeClr val="tx1"/>
                </a:solidFill>
              </a:rPr>
              <a:t>eczéma</a:t>
            </a:r>
            <a:r>
              <a:rPr lang="en-US" dirty="0">
                <a:solidFill>
                  <a:schemeClr val="tx1"/>
                </a:solidFill>
              </a:rPr>
              <a:t> </a:t>
            </a:r>
            <a:r>
              <a:rPr lang="en-US" dirty="0" err="1">
                <a:solidFill>
                  <a:schemeClr val="tx1"/>
                </a:solidFill>
              </a:rPr>
              <a:t>modéré</a:t>
            </a:r>
            <a:r>
              <a:rPr lang="en-US" dirty="0">
                <a:solidFill>
                  <a:schemeClr val="tx1"/>
                </a:solidFill>
              </a:rPr>
              <a:t>; 17–24=</a:t>
            </a:r>
            <a:r>
              <a:rPr lang="en-US" dirty="0" err="1">
                <a:solidFill>
                  <a:schemeClr val="tx1"/>
                </a:solidFill>
              </a:rPr>
              <a:t>eczéma</a:t>
            </a:r>
            <a:r>
              <a:rPr lang="en-US" dirty="0">
                <a:solidFill>
                  <a:schemeClr val="tx1"/>
                </a:solidFill>
              </a:rPr>
              <a:t> </a:t>
            </a:r>
            <a:r>
              <a:rPr lang="en-US" dirty="0" err="1">
                <a:solidFill>
                  <a:schemeClr val="tx1"/>
                </a:solidFill>
              </a:rPr>
              <a:t>sévère</a:t>
            </a:r>
            <a:r>
              <a:rPr lang="en-US" dirty="0">
                <a:solidFill>
                  <a:schemeClr val="tx1"/>
                </a:solidFill>
              </a:rPr>
              <a:t>; </a:t>
            </a:r>
            <a:br>
              <a:rPr lang="en-US" dirty="0">
                <a:solidFill>
                  <a:schemeClr val="tx1"/>
                </a:solidFill>
              </a:rPr>
            </a:br>
            <a:r>
              <a:rPr lang="en-US" dirty="0">
                <a:solidFill>
                  <a:schemeClr val="tx1"/>
                </a:solidFill>
              </a:rPr>
              <a:t>25–28=</a:t>
            </a:r>
            <a:r>
              <a:rPr lang="en-US" dirty="0" err="1">
                <a:solidFill>
                  <a:schemeClr val="tx1"/>
                </a:solidFill>
              </a:rPr>
              <a:t>eczéma</a:t>
            </a:r>
            <a:r>
              <a:rPr lang="en-US" dirty="0">
                <a:solidFill>
                  <a:schemeClr val="tx1"/>
                </a:solidFill>
              </a:rPr>
              <a:t> très </a:t>
            </a:r>
            <a:r>
              <a:rPr lang="en-US" dirty="0" err="1">
                <a:solidFill>
                  <a:schemeClr val="tx1"/>
                </a:solidFill>
              </a:rPr>
              <a:t>sévère</a:t>
            </a:r>
            <a:endParaRPr lang="en-US" dirty="0">
              <a:solidFill>
                <a:schemeClr val="tx1"/>
              </a:solidFill>
            </a:endParaRPr>
          </a:p>
        </p:txBody>
      </p:sp>
      <p:sp>
        <p:nvSpPr>
          <p:cNvPr id="23" name="Rectangle 22">
            <a:extLst>
              <a:ext uri="{FF2B5EF4-FFF2-40B4-BE49-F238E27FC236}">
                <a16:creationId xmlns:a16="http://schemas.microsoft.com/office/drawing/2014/main" id="{DD9FA1F0-DA40-454B-8294-035CA80D6CF2}"/>
              </a:ext>
            </a:extLst>
          </p:cNvPr>
          <p:cNvSpPr/>
          <p:nvPr/>
        </p:nvSpPr>
        <p:spPr>
          <a:xfrm>
            <a:off x="6241634" y="1135601"/>
            <a:ext cx="5950366" cy="4499871"/>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Ins="144000" rtlCol="0" anchor="t"/>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97898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80000"/>
              </a:lnSpc>
              <a:spcBef>
                <a:spcPts val="0"/>
              </a:spcBef>
              <a:spcAft>
                <a:spcPts val="0"/>
              </a:spcAft>
              <a:buClrTx/>
              <a:buSzTx/>
              <a:buFontTx/>
              <a:buAutoNum type="arabicPeriod"/>
              <a:tabLst/>
              <a:defRPr/>
            </a:pPr>
            <a:endParaRPr kumimoji="0" lang="en-US" sz="1400" b="0" i="0" u="none" strike="noStrike" kern="1200" cap="none" spc="0" normalizeH="0" baseline="0" noProof="0">
              <a:ln>
                <a:noFill/>
              </a:ln>
              <a:solidFill>
                <a:srgbClr val="978984">
                  <a:lumMod val="75000"/>
                </a:srgbClr>
              </a:solidFill>
              <a:effectLst/>
              <a:uLnTx/>
              <a:uFillTx/>
              <a:latin typeface="Calibri" panose="020F0502020204030204"/>
              <a:ea typeface="+mn-ea"/>
              <a:cs typeface="+mn-cs"/>
            </a:endParaRPr>
          </a:p>
        </p:txBody>
      </p:sp>
      <p:sp>
        <p:nvSpPr>
          <p:cNvPr id="2" name="Title 1"/>
          <p:cNvSpPr>
            <a:spLocks noGrp="1"/>
          </p:cNvSpPr>
          <p:nvPr>
            <p:ph type="title"/>
          </p:nvPr>
        </p:nvSpPr>
        <p:spPr>
          <a:xfrm>
            <a:off x="467592" y="212483"/>
            <a:ext cx="10560050" cy="741347"/>
          </a:xfrm>
        </p:spPr>
        <p:txBody>
          <a:bodyPr>
            <a:normAutofit/>
          </a:bodyPr>
          <a:lstStyle/>
          <a:p>
            <a:r>
              <a:rPr lang="en-US" b="1" dirty="0"/>
              <a:t>POEM: </a:t>
            </a:r>
            <a:r>
              <a:rPr lang="en-US" sz="3600" b="1" dirty="0"/>
              <a:t>MESURE DE L’ECZÉMA AXÉE SUR LE PATIENT</a:t>
            </a:r>
            <a:r>
              <a:rPr lang="en-US" sz="3600" b="1" baseline="30000" dirty="0"/>
              <a:t>1</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74DF9-AD47-4691-BA21-BBFCE3637A9A}" type="slidenum">
              <a:rPr kumimoji="0" lang="en-US" sz="1100" b="0" i="0" u="none" strike="noStrike" kern="1200" cap="none" spc="0" normalizeH="0" baseline="0" noProof="0" smtClean="0">
                <a:ln>
                  <a:noFill/>
                </a:ln>
                <a:solidFill>
                  <a:srgbClr val="978984">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srgbClr val="978984">
                  <a:lumMod val="75000"/>
                </a:srgb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FF672476-84BF-4C55-A47E-B8B41DBF0EF4}"/>
              </a:ext>
            </a:extLst>
          </p:cNvPr>
          <p:cNvSpPr>
            <a:spLocks noGrp="1"/>
          </p:cNvSpPr>
          <p:nvPr>
            <p:ph type="body" sz="quarter" idx="12"/>
          </p:nvPr>
        </p:nvSpPr>
        <p:spPr>
          <a:xfrm>
            <a:off x="0" y="5936045"/>
            <a:ext cx="11880641" cy="847604"/>
          </a:xfrm>
        </p:spPr>
        <p:txBody>
          <a:bodyPr/>
          <a:lstStyle/>
          <a:p>
            <a:r>
              <a:rPr lang="it-IT" dirty="0">
                <a:solidFill>
                  <a:schemeClr val="tx1"/>
                </a:solidFill>
              </a:rPr>
              <a:t>POEM=</a:t>
            </a:r>
            <a:r>
              <a:rPr lang="it-IT" dirty="0" err="1">
                <a:solidFill>
                  <a:schemeClr val="tx1"/>
                </a:solidFill>
              </a:rPr>
              <a:t>Patient-Oriented</a:t>
            </a:r>
            <a:r>
              <a:rPr lang="it-IT" dirty="0">
                <a:solidFill>
                  <a:schemeClr val="tx1"/>
                </a:solidFill>
              </a:rPr>
              <a:t> Eczema </a:t>
            </a:r>
            <a:r>
              <a:rPr lang="it-IT" dirty="0" err="1">
                <a:solidFill>
                  <a:schemeClr val="tx1"/>
                </a:solidFill>
              </a:rPr>
              <a:t>Measure</a:t>
            </a:r>
            <a:r>
              <a:rPr lang="en-US" dirty="0">
                <a:solidFill>
                  <a:schemeClr val="tx1"/>
                </a:solidFill>
              </a:rPr>
              <a:t>.</a:t>
            </a:r>
            <a:br>
              <a:rPr lang="en-US" dirty="0">
                <a:solidFill>
                  <a:schemeClr val="tx1"/>
                </a:solidFill>
              </a:rPr>
            </a:br>
            <a:endParaRPr lang="en-US" dirty="0">
              <a:solidFill>
                <a:schemeClr val="tx1"/>
              </a:solidFill>
            </a:endParaRPr>
          </a:p>
          <a:p>
            <a:r>
              <a:rPr lang="en-US" sz="800" dirty="0">
                <a:solidFill>
                  <a:schemeClr val="bg1"/>
                </a:solidFill>
              </a:rPr>
              <a:t>1. </a:t>
            </a:r>
            <a:r>
              <a:rPr lang="en-US" sz="800" dirty="0" err="1">
                <a:solidFill>
                  <a:schemeClr val="bg1"/>
                </a:solidFill>
              </a:rPr>
              <a:t>Charman</a:t>
            </a:r>
            <a:r>
              <a:rPr lang="en-US" sz="800" dirty="0">
                <a:solidFill>
                  <a:schemeClr val="bg1"/>
                </a:solidFill>
              </a:rPr>
              <a:t>, CR, et al</a:t>
            </a:r>
            <a:r>
              <a:rPr lang="en-US" sz="800" i="1" dirty="0">
                <a:solidFill>
                  <a:schemeClr val="bg1"/>
                </a:solidFill>
              </a:rPr>
              <a:t>. Arch Dermatol</a:t>
            </a:r>
            <a:r>
              <a:rPr lang="en-US" sz="800" dirty="0">
                <a:solidFill>
                  <a:schemeClr val="bg1"/>
                </a:solidFill>
              </a:rPr>
              <a:t>, 2004;140(12):1513-1519. 2. </a:t>
            </a:r>
            <a:r>
              <a:rPr lang="en-US" sz="800" dirty="0" err="1">
                <a:solidFill>
                  <a:schemeClr val="bg1"/>
                </a:solidFill>
              </a:rPr>
              <a:t>Spuls</a:t>
            </a:r>
            <a:r>
              <a:rPr lang="en-US" sz="800" dirty="0">
                <a:solidFill>
                  <a:schemeClr val="bg1"/>
                </a:solidFill>
              </a:rPr>
              <a:t> PI, et al; HOME initiative collaborators</a:t>
            </a:r>
            <a:r>
              <a:rPr lang="en-US" sz="800" i="1" dirty="0">
                <a:solidFill>
                  <a:schemeClr val="bg1"/>
                </a:solidFill>
              </a:rPr>
              <a:t>. Br J Dermatol</a:t>
            </a:r>
            <a:r>
              <a:rPr lang="en-US" sz="800" dirty="0">
                <a:solidFill>
                  <a:schemeClr val="bg1"/>
                </a:solidFill>
              </a:rPr>
              <a:t>. 2017;176(4):979-984. 3. </a:t>
            </a:r>
            <a:r>
              <a:rPr lang="en-US" sz="800" dirty="0" err="1">
                <a:solidFill>
                  <a:schemeClr val="bg1"/>
                </a:solidFill>
              </a:rPr>
              <a:t>Charman</a:t>
            </a:r>
            <a:r>
              <a:rPr lang="en-US" sz="800" dirty="0">
                <a:solidFill>
                  <a:schemeClr val="bg1"/>
                </a:solidFill>
              </a:rPr>
              <a:t> CR, et al. </a:t>
            </a:r>
            <a:r>
              <a:rPr lang="da-DK" sz="800" i="1" dirty="0" err="1">
                <a:solidFill>
                  <a:schemeClr val="bg1"/>
                </a:solidFill>
              </a:rPr>
              <a:t>Br</a:t>
            </a:r>
            <a:r>
              <a:rPr lang="da-DK" sz="800" i="1" dirty="0">
                <a:solidFill>
                  <a:schemeClr val="bg1"/>
                </a:solidFill>
              </a:rPr>
              <a:t> J </a:t>
            </a:r>
            <a:r>
              <a:rPr lang="da-DK" sz="800" i="1" dirty="0" err="1">
                <a:solidFill>
                  <a:schemeClr val="bg1"/>
                </a:solidFill>
              </a:rPr>
              <a:t>Dermatol</a:t>
            </a:r>
            <a:r>
              <a:rPr lang="da-DK" sz="800" dirty="0">
                <a:solidFill>
                  <a:schemeClr val="bg1"/>
                </a:solidFill>
              </a:rPr>
              <a:t>. 2013;169(6):</a:t>
            </a:r>
            <a:r>
              <a:rPr lang="en-US" sz="800" dirty="0">
                <a:solidFill>
                  <a:schemeClr val="bg1"/>
                </a:solidFill>
              </a:rPr>
              <a:t>1326-1332. 4. University of Nottingham. POEM for self completion and/or proxy completion. https://</a:t>
            </a:r>
            <a:r>
              <a:rPr lang="en-US" sz="800" dirty="0" err="1">
                <a:solidFill>
                  <a:schemeClr val="bg1"/>
                </a:solidFill>
              </a:rPr>
              <a:t>www.nottingham.ac.uk</a:t>
            </a:r>
            <a:r>
              <a:rPr lang="en-US" sz="800" dirty="0">
                <a:solidFill>
                  <a:schemeClr val="bg1"/>
                </a:solidFill>
              </a:rPr>
              <a:t>/research/groups/</a:t>
            </a:r>
            <a:r>
              <a:rPr lang="en-US" sz="800" dirty="0" err="1">
                <a:solidFill>
                  <a:schemeClr val="bg1"/>
                </a:solidFill>
              </a:rPr>
              <a:t>cebd</a:t>
            </a:r>
            <a:r>
              <a:rPr lang="en-US" sz="800" dirty="0">
                <a:solidFill>
                  <a:schemeClr val="bg1"/>
                </a:solidFill>
              </a:rPr>
              <a:t>/documents/methodological-resources/poem-for-self-completion-or-proxy-</a:t>
            </a:r>
            <a:r>
              <a:rPr lang="en-US" sz="800" dirty="0" err="1">
                <a:solidFill>
                  <a:schemeClr val="bg1"/>
                </a:solidFill>
              </a:rPr>
              <a:t>completion.pdf.Accessed</a:t>
            </a:r>
            <a:r>
              <a:rPr lang="en-US" sz="800" dirty="0">
                <a:solidFill>
                  <a:schemeClr val="bg1"/>
                </a:solidFill>
              </a:rPr>
              <a:t> November 5, 2018. </a:t>
            </a:r>
          </a:p>
        </p:txBody>
      </p:sp>
      <p:sp>
        <p:nvSpPr>
          <p:cNvPr id="17" name="Rectangle 13">
            <a:extLst>
              <a:ext uri="{FF2B5EF4-FFF2-40B4-BE49-F238E27FC236}">
                <a16:creationId xmlns:a16="http://schemas.microsoft.com/office/drawing/2014/main" id="{61A90D7A-5BA6-480A-BD68-45DA21825A1D}"/>
              </a:ext>
            </a:extLst>
          </p:cNvPr>
          <p:cNvSpPr/>
          <p:nvPr/>
        </p:nvSpPr>
        <p:spPr>
          <a:xfrm>
            <a:off x="0" y="5007138"/>
            <a:ext cx="2200276" cy="300998"/>
          </a:xfrm>
          <a:prstGeom prst="rect">
            <a:avLst/>
          </a:prstGeom>
          <a:solidFill>
            <a:schemeClr val="accent1">
              <a:lumMod val="20000"/>
              <a:lumOff val="80000"/>
            </a:schemeClr>
          </a:solidFill>
          <a:ln w="12700" cap="flat" cmpd="sng" algn="ctr">
            <a:noFill/>
            <a:prstDash val="solid"/>
            <a:miter lim="800000"/>
          </a:ln>
          <a:effectLst/>
        </p:spPr>
        <p:txBody>
          <a:bodyPr lIns="0" tIns="0" rIns="72000" bIns="36000" rtlCol="0" anchor="ctr"/>
          <a:lstStyle/>
          <a:p>
            <a:pPr marL="396000" lvl="0">
              <a:defRPr/>
            </a:pPr>
            <a:r>
              <a:rPr lang="en-GB" sz="1600" kern="0" dirty="0">
                <a:solidFill>
                  <a:srgbClr val="978984">
                    <a:lumMod val="50000"/>
                  </a:srgbClr>
                </a:solidFill>
              </a:rPr>
              <a:t>Score maximum</a:t>
            </a:r>
            <a:endParaRPr kumimoji="0" lang="en-GB" sz="1600" b="0" i="0" u="none" strike="noStrike" kern="0" cap="none" spc="0" normalizeH="0" baseline="0" noProof="0" dirty="0">
              <a:ln>
                <a:noFill/>
              </a:ln>
              <a:solidFill>
                <a:srgbClr val="978984">
                  <a:lumMod val="50000"/>
                </a:srgbClr>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42076654-EA4E-4DA4-91FA-2CDFDE7BECDD}"/>
              </a:ext>
            </a:extLst>
          </p:cNvPr>
          <p:cNvGrpSpPr/>
          <p:nvPr/>
        </p:nvGrpSpPr>
        <p:grpSpPr>
          <a:xfrm>
            <a:off x="0" y="4975472"/>
            <a:ext cx="1903285" cy="364330"/>
            <a:chOff x="0" y="5183521"/>
            <a:chExt cx="647700" cy="364330"/>
          </a:xfrm>
        </p:grpSpPr>
        <p:cxnSp>
          <p:nvCxnSpPr>
            <p:cNvPr id="19" name="Straight Connector 18">
              <a:extLst>
                <a:ext uri="{FF2B5EF4-FFF2-40B4-BE49-F238E27FC236}">
                  <a16:creationId xmlns:a16="http://schemas.microsoft.com/office/drawing/2014/main" id="{47AB1176-12C1-4DA4-AD6F-FA8FB4758FFF}"/>
                </a:ext>
              </a:extLst>
            </p:cNvPr>
            <p:cNvCxnSpPr/>
            <p:nvPr/>
          </p:nvCxnSpPr>
          <p:spPr>
            <a:xfrm>
              <a:off x="0" y="5183521"/>
              <a:ext cx="647700"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C57FE7-0514-436C-B29B-AB11AF993EAA}"/>
                </a:ext>
              </a:extLst>
            </p:cNvPr>
            <p:cNvCxnSpPr/>
            <p:nvPr/>
          </p:nvCxnSpPr>
          <p:spPr>
            <a:xfrm>
              <a:off x="0" y="5547851"/>
              <a:ext cx="647700" cy="0"/>
            </a:xfrm>
            <a:prstGeom prst="line">
              <a:avLst/>
            </a:prstGeom>
            <a:ln/>
          </p:spPr>
          <p:style>
            <a:lnRef idx="1">
              <a:schemeClr val="accent1"/>
            </a:lnRef>
            <a:fillRef idx="0">
              <a:schemeClr val="accent1"/>
            </a:fillRef>
            <a:effectRef idx="0">
              <a:schemeClr val="accent1"/>
            </a:effectRef>
            <a:fontRef idx="minor">
              <a:schemeClr val="tx1"/>
            </a:fontRef>
          </p:style>
        </p:cxnSp>
      </p:grpSp>
      <p:sp>
        <p:nvSpPr>
          <p:cNvPr id="21" name="Rectangle: Rounded Corners 20">
            <a:extLst>
              <a:ext uri="{FF2B5EF4-FFF2-40B4-BE49-F238E27FC236}">
                <a16:creationId xmlns:a16="http://schemas.microsoft.com/office/drawing/2014/main" id="{03635EDF-31C9-4288-B2C1-70A64B0EA6B1}"/>
              </a:ext>
            </a:extLst>
          </p:cNvPr>
          <p:cNvSpPr/>
          <p:nvPr/>
        </p:nvSpPr>
        <p:spPr>
          <a:xfrm>
            <a:off x="2029479" y="4872745"/>
            <a:ext cx="536781" cy="536781"/>
          </a:xfrm>
          <a:prstGeom prst="roundRect">
            <a:avLst>
              <a:gd name="adj" fmla="val 12231"/>
            </a:avLst>
          </a:prstGeom>
          <a:solidFill>
            <a:schemeClr val="accent1">
              <a:lumMod val="75000"/>
            </a:schemeClr>
          </a:solidFill>
          <a:ln w="254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a:ln>
                  <a:noFill/>
                </a:ln>
                <a:solidFill>
                  <a:prstClr val="white"/>
                </a:solidFill>
                <a:effectLst/>
                <a:uLnTx/>
                <a:uFillTx/>
                <a:latin typeface="Impact" panose="020B0806030902050204" pitchFamily="34" charset="0"/>
                <a:ea typeface="+mn-ea"/>
                <a:cs typeface="+mn-cs"/>
              </a:rPr>
              <a:t>28</a:t>
            </a:r>
            <a:endParaRPr kumimoji="0" lang="en-GB" sz="2600" b="0" i="0" u="none" strike="noStrike" kern="1200" cap="none" spc="0" normalizeH="0" baseline="0" noProof="0">
              <a:ln>
                <a:noFill/>
              </a:ln>
              <a:solidFill>
                <a:prstClr val="white"/>
              </a:solidFill>
              <a:effectLst/>
              <a:uLnTx/>
              <a:uFillTx/>
              <a:latin typeface="Impact" panose="020B0806030902050204" pitchFamily="34" charset="0"/>
              <a:ea typeface="+mn-ea"/>
              <a:cs typeface="+mn-cs"/>
            </a:endParaRPr>
          </a:p>
        </p:txBody>
      </p:sp>
      <p:sp>
        <p:nvSpPr>
          <p:cNvPr id="14" name="Content Placeholder 13">
            <a:extLst>
              <a:ext uri="{FF2B5EF4-FFF2-40B4-BE49-F238E27FC236}">
                <a16:creationId xmlns:a16="http://schemas.microsoft.com/office/drawing/2014/main" id="{B19EE93E-6913-446B-AF0F-BD0D635942A9}"/>
              </a:ext>
            </a:extLst>
          </p:cNvPr>
          <p:cNvSpPr txBox="1">
            <a:spLocks/>
          </p:cNvSpPr>
          <p:nvPr/>
        </p:nvSpPr>
        <p:spPr>
          <a:xfrm>
            <a:off x="6536763" y="1333460"/>
            <a:ext cx="5484603" cy="3866622"/>
          </a:xfrm>
          <a:prstGeom prst="rect">
            <a:avLst/>
          </a:prstGeom>
        </p:spPr>
        <p:txBody>
          <a:bodyPr/>
          <a:lstStyle>
            <a:lvl1pPr marL="0" indent="0" algn="l" defTabSz="914400" rtl="0" eaLnBrk="1" latinLnBrk="0" hangingPunct="1">
              <a:lnSpc>
                <a:spcPct val="90000"/>
              </a:lnSpc>
              <a:spcBef>
                <a:spcPts val="2400"/>
              </a:spcBef>
              <a:buFont typeface="Arial" panose="020B0604020202020204" pitchFamily="34" charset="0"/>
              <a:buNone/>
              <a:defRPr sz="2000" kern="1200">
                <a:solidFill>
                  <a:schemeClr val="accent2">
                    <a:lumMod val="75000"/>
                  </a:schemeClr>
                </a:solidFill>
                <a:latin typeface="+mn-lt"/>
                <a:ea typeface="+mn-ea"/>
                <a:cs typeface="+mn-cs"/>
              </a:defRPr>
            </a:lvl1pPr>
            <a:lvl2pPr marL="180975" indent="-180975" algn="l" defTabSz="914400" rtl="0" eaLnBrk="1" latinLnBrk="0" hangingPunct="1">
              <a:lnSpc>
                <a:spcPct val="90000"/>
              </a:lnSpc>
              <a:spcBef>
                <a:spcPts val="1200"/>
              </a:spcBef>
              <a:buFont typeface="Arial" panose="020B0604020202020204" pitchFamily="34" charset="0"/>
              <a:buChar char="•"/>
              <a:tabLst/>
              <a:defRPr sz="1800" kern="1200">
                <a:solidFill>
                  <a:schemeClr val="accent2">
                    <a:lumMod val="75000"/>
                  </a:schemeClr>
                </a:solidFill>
                <a:latin typeface="+mn-lt"/>
                <a:ea typeface="+mn-ea"/>
                <a:cs typeface="+mn-cs"/>
              </a:defRPr>
            </a:lvl2pPr>
            <a:lvl3pPr marL="361950" indent="-180975" algn="l" defTabSz="914400" rtl="0" eaLnBrk="1" latinLnBrk="0" hangingPunct="1">
              <a:lnSpc>
                <a:spcPct val="90000"/>
              </a:lnSpc>
              <a:spcBef>
                <a:spcPts val="600"/>
              </a:spcBef>
              <a:buClr>
                <a:schemeClr val="tx2"/>
              </a:buClr>
              <a:buFont typeface="Calibri" panose="020F0502020204030204" pitchFamily="34" charset="0"/>
              <a:buChar char="‒"/>
              <a:tabLst/>
              <a:defRPr sz="1600" kern="1200">
                <a:solidFill>
                  <a:schemeClr val="accent2">
                    <a:lumMod val="75000"/>
                  </a:schemeClr>
                </a:solidFill>
                <a:latin typeface="+mn-lt"/>
                <a:ea typeface="+mn-ea"/>
                <a:cs typeface="+mn-cs"/>
              </a:defRPr>
            </a:lvl3pPr>
            <a:lvl4pPr marL="533400" indent="-160338" algn="l" defTabSz="914400" rtl="0" eaLnBrk="1" latinLnBrk="0" hangingPunct="1">
              <a:lnSpc>
                <a:spcPct val="90000"/>
              </a:lnSpc>
              <a:spcBef>
                <a:spcPts val="400"/>
              </a:spcBef>
              <a:buSzPct val="118000"/>
              <a:buFont typeface="Calibri" panose="020F0502020204030204" pitchFamily="34" charset="0"/>
              <a:buChar char="‐"/>
              <a:defRPr sz="1400" kern="1200">
                <a:solidFill>
                  <a:schemeClr val="accent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80000"/>
              </a:lnSpc>
              <a:defRPr/>
            </a:pPr>
            <a:r>
              <a:rPr kumimoji="0" lang="en-US" sz="1800" b="1"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rPr>
              <a:t>POEM: </a:t>
            </a:r>
            <a:r>
              <a:rPr lang="en-US" sz="1800" b="1" dirty="0" err="1">
                <a:solidFill>
                  <a:srgbClr val="978984">
                    <a:lumMod val="50000"/>
                  </a:srgbClr>
                </a:solidFill>
              </a:rPr>
              <a:t>Mesure</a:t>
            </a:r>
            <a:r>
              <a:rPr lang="en-US" sz="1800" b="1" dirty="0">
                <a:solidFill>
                  <a:srgbClr val="978984">
                    <a:lumMod val="50000"/>
                  </a:srgbClr>
                </a:solidFill>
              </a:rPr>
              <a:t> de </a:t>
            </a:r>
            <a:r>
              <a:rPr lang="en-US" sz="1800" b="1" dirty="0" err="1">
                <a:solidFill>
                  <a:srgbClr val="978984">
                    <a:lumMod val="50000"/>
                  </a:srgbClr>
                </a:solidFill>
              </a:rPr>
              <a:t>l’eczéma</a:t>
            </a:r>
            <a:r>
              <a:rPr lang="en-US" sz="1800" b="1" dirty="0">
                <a:solidFill>
                  <a:srgbClr val="978984">
                    <a:lumMod val="50000"/>
                  </a:srgbClr>
                </a:solidFill>
              </a:rPr>
              <a:t> </a:t>
            </a:r>
            <a:r>
              <a:rPr lang="en-US" sz="1800" b="1" dirty="0" err="1">
                <a:solidFill>
                  <a:srgbClr val="978984">
                    <a:lumMod val="50000"/>
                  </a:srgbClr>
                </a:solidFill>
              </a:rPr>
              <a:t>axée</a:t>
            </a:r>
            <a:r>
              <a:rPr lang="en-US" sz="1800" b="1" dirty="0">
                <a:solidFill>
                  <a:srgbClr val="978984">
                    <a:lumMod val="50000"/>
                  </a:srgbClr>
                </a:solidFill>
              </a:rPr>
              <a:t> sur le patient </a:t>
            </a:r>
            <a:br>
              <a:rPr lang="en-US" sz="1800" b="1" dirty="0">
                <a:solidFill>
                  <a:srgbClr val="978984">
                    <a:lumMod val="50000"/>
                  </a:srgbClr>
                </a:solidFill>
              </a:rPr>
            </a:br>
            <a:r>
              <a:rPr kumimoji="0" lang="en-US" sz="1800" b="0" i="0" u="none" strike="noStrike" kern="1200" cap="none" spc="0" normalizeH="0" baseline="0" noProof="0" dirty="0">
                <a:ln>
                  <a:noFill/>
                </a:ln>
                <a:solidFill>
                  <a:srgbClr val="978984">
                    <a:lumMod val="50000"/>
                  </a:srgbClr>
                </a:solidFill>
                <a:effectLst/>
                <a:uLnTx/>
                <a:uFillTx/>
                <a:latin typeface="Calibri" panose="020F0502020204030204"/>
                <a:ea typeface="+mn-ea"/>
                <a:cs typeface="+mn-cs"/>
              </a:rPr>
              <a:t>(range 0–28)</a:t>
            </a:r>
          </a:p>
          <a:p>
            <a:pPr marL="0" lvl="1" indent="0">
              <a:lnSpc>
                <a:spcPct val="80000"/>
              </a:lnSpc>
              <a:buNone/>
              <a:defRPr/>
            </a:pPr>
            <a:r>
              <a:rPr lang="en-US" dirty="0">
                <a:solidFill>
                  <a:srgbClr val="978984">
                    <a:lumMod val="50000"/>
                  </a:srgbClr>
                </a:solidFill>
              </a:rPr>
              <a:t>Au </a:t>
            </a:r>
            <a:r>
              <a:rPr lang="en-US" b="1" dirty="0" err="1">
                <a:solidFill>
                  <a:schemeClr val="accent6">
                    <a:lumMod val="75000"/>
                  </a:schemeClr>
                </a:solidFill>
              </a:rPr>
              <a:t>cours</a:t>
            </a:r>
            <a:r>
              <a:rPr lang="en-US" b="1" dirty="0">
                <a:solidFill>
                  <a:schemeClr val="accent6">
                    <a:lumMod val="75000"/>
                  </a:schemeClr>
                </a:solidFill>
              </a:rPr>
              <a:t> de la </a:t>
            </a:r>
            <a:r>
              <a:rPr lang="en-US" b="1" dirty="0" err="1">
                <a:solidFill>
                  <a:schemeClr val="accent6">
                    <a:lumMod val="75000"/>
                  </a:schemeClr>
                </a:solidFill>
              </a:rPr>
              <a:t>dernière</a:t>
            </a:r>
            <a:r>
              <a:rPr lang="en-US" b="1" dirty="0">
                <a:solidFill>
                  <a:schemeClr val="accent6">
                    <a:lumMod val="75000"/>
                  </a:schemeClr>
                </a:solidFill>
              </a:rPr>
              <a:t> </a:t>
            </a:r>
            <a:r>
              <a:rPr lang="en-US" b="1" dirty="0" err="1">
                <a:solidFill>
                  <a:schemeClr val="accent6">
                    <a:lumMod val="75000"/>
                  </a:schemeClr>
                </a:solidFill>
              </a:rPr>
              <a:t>semaine</a:t>
            </a:r>
            <a:r>
              <a:rPr lang="en-US" dirty="0">
                <a:solidFill>
                  <a:srgbClr val="978984">
                    <a:lumMod val="50000"/>
                  </a:srgbClr>
                </a:solidFill>
              </a:rPr>
              <a:t>, sur </a:t>
            </a:r>
            <a:br>
              <a:rPr lang="en-US" dirty="0">
                <a:solidFill>
                  <a:srgbClr val="978984">
                    <a:lumMod val="50000"/>
                  </a:srgbClr>
                </a:solidFill>
              </a:rPr>
            </a:br>
            <a:r>
              <a:rPr lang="en-US" b="1" dirty="0" err="1">
                <a:solidFill>
                  <a:schemeClr val="accent6">
                    <a:lumMod val="75000"/>
                  </a:schemeClr>
                </a:solidFill>
              </a:rPr>
              <a:t>combien</a:t>
            </a:r>
            <a:r>
              <a:rPr lang="en-US" b="1" dirty="0">
                <a:solidFill>
                  <a:schemeClr val="accent6">
                    <a:lumMod val="75000"/>
                  </a:schemeClr>
                </a:solidFill>
              </a:rPr>
              <a:t> de </a:t>
            </a:r>
            <a:r>
              <a:rPr lang="en-US" b="1" dirty="0" err="1">
                <a:solidFill>
                  <a:schemeClr val="accent6">
                    <a:lumMod val="75000"/>
                  </a:schemeClr>
                </a:solidFill>
              </a:rPr>
              <a:t>jours</a:t>
            </a:r>
            <a:r>
              <a:rPr lang="en-US" dirty="0">
                <a:solidFill>
                  <a:srgbClr val="978984">
                    <a:lumMod val="50000"/>
                  </a:srgbClr>
                </a:solidFill>
              </a:rPr>
              <a:t> </a:t>
            </a:r>
            <a:r>
              <a:rPr lang="en-US" dirty="0" err="1">
                <a:solidFill>
                  <a:srgbClr val="978984">
                    <a:lumMod val="50000"/>
                  </a:srgbClr>
                </a:solidFill>
              </a:rPr>
              <a:t>votre</a:t>
            </a:r>
            <a:r>
              <a:rPr lang="en-US" dirty="0">
                <a:solidFill>
                  <a:srgbClr val="978984">
                    <a:lumMod val="50000"/>
                  </a:srgbClr>
                </a:solidFill>
              </a:rPr>
              <a:t> </a:t>
            </a:r>
            <a:r>
              <a:rPr lang="en-US" dirty="0" err="1">
                <a:solidFill>
                  <a:srgbClr val="978984">
                    <a:lumMod val="50000"/>
                  </a:srgbClr>
                </a:solidFill>
              </a:rPr>
              <a:t>peau</a:t>
            </a:r>
            <a:r>
              <a:rPr lang="en-US" dirty="0">
                <a:solidFill>
                  <a:srgbClr val="978984">
                    <a:lumMod val="50000"/>
                  </a:srgbClr>
                </a:solidFill>
              </a:rPr>
              <a:t> a-t-il </a:t>
            </a:r>
            <a:r>
              <a:rPr lang="en-US" dirty="0" err="1">
                <a:solidFill>
                  <a:srgbClr val="978984">
                    <a:lumMod val="50000"/>
                  </a:srgbClr>
                </a:solidFill>
              </a:rPr>
              <a:t>connu</a:t>
            </a:r>
            <a:r>
              <a:rPr lang="en-US" dirty="0">
                <a:solidFill>
                  <a:srgbClr val="978984">
                    <a:lumMod val="50000"/>
                  </a:srgbClr>
                </a:solidFill>
              </a:rPr>
              <a:t> : 
</a:t>
            </a:r>
            <a:br>
              <a:rPr lang="en-US" dirty="0">
                <a:solidFill>
                  <a:srgbClr val="978984">
                    <a:lumMod val="50000"/>
                  </a:srgbClr>
                </a:solidFill>
              </a:rPr>
            </a:br>
            <a:r>
              <a:rPr lang="en-US" dirty="0" err="1">
                <a:solidFill>
                  <a:srgbClr val="978984">
                    <a:lumMod val="50000"/>
                  </a:srgbClr>
                </a:solidFill>
              </a:rPr>
              <a:t>Démangeaisons</a:t>
            </a:r>
            <a:r>
              <a:rPr lang="en-US" dirty="0">
                <a:solidFill>
                  <a:srgbClr val="978984">
                    <a:lumMod val="50000"/>
                  </a:srgbClr>
                </a:solidFill>
              </a:rPr>
              <a:t> ?</a:t>
            </a:r>
            <a:br>
              <a:rPr lang="en-US" dirty="0">
                <a:solidFill>
                  <a:srgbClr val="978984">
                    <a:lumMod val="50000"/>
                  </a:srgbClr>
                </a:solidFill>
                <a:latin typeface="Calibri" panose="020F0502020204030204"/>
              </a:rPr>
            </a:br>
            <a:r>
              <a:rPr lang="en-US" dirty="0" err="1">
                <a:solidFill>
                  <a:srgbClr val="978984">
                    <a:lumMod val="50000"/>
                  </a:srgbClr>
                </a:solidFill>
              </a:rPr>
              <a:t>Saignements</a:t>
            </a:r>
            <a:r>
              <a:rPr lang="en-US" dirty="0">
                <a:solidFill>
                  <a:srgbClr val="978984">
                    <a:lumMod val="50000"/>
                  </a:srgbClr>
                </a:solidFill>
              </a:rPr>
              <a:t> ?</a:t>
            </a:r>
            <a:br>
              <a:rPr lang="en-US" dirty="0">
                <a:solidFill>
                  <a:srgbClr val="978984">
                    <a:lumMod val="50000"/>
                  </a:srgbClr>
                </a:solidFill>
              </a:rPr>
            </a:br>
            <a:r>
              <a:rPr lang="en-US" dirty="0" err="1">
                <a:solidFill>
                  <a:srgbClr val="978984">
                    <a:lumMod val="50000"/>
                  </a:srgbClr>
                </a:solidFill>
              </a:rPr>
              <a:t>Suintements</a:t>
            </a:r>
            <a:r>
              <a:rPr lang="en-US" dirty="0">
                <a:solidFill>
                  <a:srgbClr val="978984">
                    <a:lumMod val="50000"/>
                  </a:srgbClr>
                </a:solidFill>
              </a:rPr>
              <a:t> ?</a:t>
            </a:r>
            <a:br>
              <a:rPr lang="en-US" dirty="0">
                <a:solidFill>
                  <a:srgbClr val="978984">
                    <a:lumMod val="50000"/>
                  </a:srgbClr>
                </a:solidFill>
              </a:rPr>
            </a:br>
            <a:r>
              <a:rPr lang="en-US" dirty="0">
                <a:solidFill>
                  <a:srgbClr val="978984">
                    <a:lumMod val="50000"/>
                  </a:srgbClr>
                </a:solidFill>
              </a:rPr>
              <a:t>Fissures ?</a:t>
            </a:r>
            <a:br>
              <a:rPr lang="en-US" dirty="0">
                <a:solidFill>
                  <a:srgbClr val="978984">
                    <a:lumMod val="50000"/>
                  </a:srgbClr>
                </a:solidFill>
              </a:rPr>
            </a:br>
            <a:r>
              <a:rPr lang="en-US" dirty="0">
                <a:solidFill>
                  <a:srgbClr val="978984">
                    <a:lumMod val="50000"/>
                  </a:srgbClr>
                </a:solidFill>
              </a:rPr>
              <a:t>Desquamation?</a:t>
            </a:r>
            <a:br>
              <a:rPr lang="en-US" dirty="0">
                <a:solidFill>
                  <a:srgbClr val="978984">
                    <a:lumMod val="50000"/>
                  </a:srgbClr>
                </a:solidFill>
              </a:rPr>
            </a:br>
            <a:r>
              <a:rPr lang="en-US" dirty="0">
                <a:solidFill>
                  <a:srgbClr val="978984">
                    <a:lumMod val="50000"/>
                  </a:srgbClr>
                </a:solidFill>
              </a:rPr>
              <a:t>Sec </a:t>
            </a:r>
            <a:r>
              <a:rPr lang="en-US" dirty="0" err="1">
                <a:solidFill>
                  <a:srgbClr val="978984">
                    <a:lumMod val="50000"/>
                  </a:srgbClr>
                </a:solidFill>
              </a:rPr>
              <a:t>ou</a:t>
            </a:r>
            <a:r>
              <a:rPr lang="en-US" dirty="0">
                <a:solidFill>
                  <a:srgbClr val="978984">
                    <a:lumMod val="50000"/>
                  </a:srgbClr>
                </a:solidFill>
              </a:rPr>
              <a:t> </a:t>
            </a:r>
            <a:r>
              <a:rPr lang="en-US" dirty="0" err="1">
                <a:solidFill>
                  <a:srgbClr val="978984">
                    <a:lumMod val="50000"/>
                  </a:srgbClr>
                </a:solidFill>
              </a:rPr>
              <a:t>rugueux</a:t>
            </a:r>
            <a:r>
              <a:rPr lang="en-US" dirty="0">
                <a:solidFill>
                  <a:srgbClr val="978984">
                    <a:lumMod val="50000"/>
                  </a:srgbClr>
                </a:solidFill>
              </a:rPr>
              <a:t>?</a:t>
            </a:r>
            <a:br>
              <a:rPr lang="en-US" dirty="0">
                <a:solidFill>
                  <a:srgbClr val="978984">
                    <a:lumMod val="50000"/>
                  </a:srgbClr>
                </a:solidFill>
              </a:rPr>
            </a:br>
            <a:r>
              <a:rPr lang="en-US" dirty="0">
                <a:solidFill>
                  <a:srgbClr val="978984">
                    <a:lumMod val="50000"/>
                  </a:srgbClr>
                </a:solidFill>
              </a:rPr>
              <a:t>Perturbation du </a:t>
            </a:r>
            <a:r>
              <a:rPr lang="en-US" dirty="0" err="1">
                <a:solidFill>
                  <a:srgbClr val="978984">
                    <a:lumMod val="50000"/>
                  </a:srgbClr>
                </a:solidFill>
              </a:rPr>
              <a:t>sommeil</a:t>
            </a:r>
            <a:r>
              <a:rPr lang="en-US" dirty="0">
                <a:solidFill>
                  <a:srgbClr val="978984">
                    <a:lumMod val="50000"/>
                  </a:srgbClr>
                </a:solidFill>
              </a:rPr>
              <a:t>?</a:t>
            </a:r>
            <a:endParaRPr kumimoji="0" lang="en-US" b="0" i="0" u="none" strike="noStrike" kern="1200" cap="none" spc="0" normalizeH="0" baseline="0" noProof="0" dirty="0">
              <a:ln>
                <a:noFill/>
              </a:ln>
              <a:solidFill>
                <a:srgbClr val="978984">
                  <a:lumMod val="50000"/>
                </a:srgbClr>
              </a:solidFill>
              <a:effectLst/>
              <a:uLnTx/>
              <a:uFillTx/>
              <a:latin typeface="Calibri" panose="020F0502020204030204"/>
            </a:endParaRPr>
          </a:p>
        </p:txBody>
      </p:sp>
      <p:graphicFrame>
        <p:nvGraphicFramePr>
          <p:cNvPr id="16" name="Table 15">
            <a:extLst>
              <a:ext uri="{FF2B5EF4-FFF2-40B4-BE49-F238E27FC236}">
                <a16:creationId xmlns:a16="http://schemas.microsoft.com/office/drawing/2014/main" id="{7AFA22EE-6000-4618-9771-FAC7A12648AC}"/>
              </a:ext>
            </a:extLst>
          </p:cNvPr>
          <p:cNvGraphicFramePr>
            <a:graphicFrameLocks noGrp="1"/>
          </p:cNvGraphicFramePr>
          <p:nvPr>
            <p:extLst>
              <p:ext uri="{D42A27DB-BD31-4B8C-83A1-F6EECF244321}">
                <p14:modId xmlns:p14="http://schemas.microsoft.com/office/powerpoint/2010/main" val="2807739723"/>
              </p:ext>
            </p:extLst>
          </p:nvPr>
        </p:nvGraphicFramePr>
        <p:xfrm>
          <a:off x="6607618" y="4528087"/>
          <a:ext cx="5068445" cy="719709"/>
        </p:xfrm>
        <a:graphic>
          <a:graphicData uri="http://schemas.openxmlformats.org/drawingml/2006/table">
            <a:tbl>
              <a:tblPr firstRow="1" bandRow="1">
                <a:tableStyleId>{5C22544A-7EE6-4342-B048-85BDC9FD1C3A}</a:tableStyleId>
              </a:tblPr>
              <a:tblGrid>
                <a:gridCol w="940394">
                  <a:extLst>
                    <a:ext uri="{9D8B030D-6E8A-4147-A177-3AD203B41FA5}">
                      <a16:colId xmlns:a16="http://schemas.microsoft.com/office/drawing/2014/main" val="2724492447"/>
                    </a:ext>
                  </a:extLst>
                </a:gridCol>
                <a:gridCol w="825610">
                  <a:extLst>
                    <a:ext uri="{9D8B030D-6E8A-4147-A177-3AD203B41FA5}">
                      <a16:colId xmlns:a16="http://schemas.microsoft.com/office/drawing/2014/main" val="1158775916"/>
                    </a:ext>
                  </a:extLst>
                </a:gridCol>
                <a:gridCol w="825610">
                  <a:extLst>
                    <a:ext uri="{9D8B030D-6E8A-4147-A177-3AD203B41FA5}">
                      <a16:colId xmlns:a16="http://schemas.microsoft.com/office/drawing/2014/main" val="3550377833"/>
                    </a:ext>
                  </a:extLst>
                </a:gridCol>
                <a:gridCol w="825611">
                  <a:extLst>
                    <a:ext uri="{9D8B030D-6E8A-4147-A177-3AD203B41FA5}">
                      <a16:colId xmlns:a16="http://schemas.microsoft.com/office/drawing/2014/main" val="1166421478"/>
                    </a:ext>
                  </a:extLst>
                </a:gridCol>
                <a:gridCol w="825610">
                  <a:extLst>
                    <a:ext uri="{9D8B030D-6E8A-4147-A177-3AD203B41FA5}">
                      <a16:colId xmlns:a16="http://schemas.microsoft.com/office/drawing/2014/main" val="3673141135"/>
                    </a:ext>
                  </a:extLst>
                </a:gridCol>
                <a:gridCol w="825610">
                  <a:extLst>
                    <a:ext uri="{9D8B030D-6E8A-4147-A177-3AD203B41FA5}">
                      <a16:colId xmlns:a16="http://schemas.microsoft.com/office/drawing/2014/main" val="3622333096"/>
                    </a:ext>
                  </a:extLst>
                </a:gridCol>
              </a:tblGrid>
              <a:tr h="177876">
                <a:tc>
                  <a:txBody>
                    <a:bodyPr/>
                    <a:lstStyle/>
                    <a:p>
                      <a:pPr algn="ctr"/>
                      <a:r>
                        <a:rPr lang="en-US" sz="1200" dirty="0" err="1"/>
                        <a:t>Réponse</a:t>
                      </a:r>
                      <a:endParaRPr lang="en-US" sz="1200" dirty="0"/>
                    </a:p>
                  </a:txBody>
                  <a:tcPr>
                    <a:lnL w="19050" cap="flat" cmpd="sng" algn="ctr">
                      <a:solidFill>
                        <a:schemeClr val="accent6"/>
                      </a:solidFill>
                      <a:prstDash val="solid"/>
                      <a:round/>
                      <a:headEnd type="none" w="med" len="med"/>
                      <a:tailEnd type="none" w="med" len="med"/>
                    </a:lnL>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solidFill>
                      <a:schemeClr val="accent6"/>
                    </a:solidFill>
                  </a:tcPr>
                </a:tc>
                <a:tc>
                  <a:txBody>
                    <a:bodyPr/>
                    <a:lstStyle/>
                    <a:p>
                      <a:pPr algn="ctr"/>
                      <a:r>
                        <a:rPr lang="en-US" sz="1200" dirty="0"/>
                        <a:t>Pas de </a:t>
                      </a:r>
                      <a:r>
                        <a:rPr lang="en-US" sz="1200" dirty="0" err="1"/>
                        <a:t>jours</a:t>
                      </a:r>
                      <a:endParaRPr lang="en-US" sz="1200" dirty="0"/>
                    </a:p>
                  </a:txBody>
                  <a:tcPr>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solidFill>
                      <a:schemeClr val="accent6"/>
                    </a:solidFill>
                  </a:tcPr>
                </a:tc>
                <a:tc>
                  <a:txBody>
                    <a:bodyPr/>
                    <a:lstStyle/>
                    <a:p>
                      <a:pPr algn="ctr"/>
                      <a:r>
                        <a:rPr lang="it-IT" sz="1200" dirty="0"/>
                        <a:t>1-2 jours
</a:t>
                      </a:r>
                      <a:endParaRPr lang="en-US" sz="1200" dirty="0"/>
                    </a:p>
                  </a:txBody>
                  <a:tcP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solidFill>
                      <a:schemeClr val="accent6"/>
                    </a:solidFill>
                  </a:tcPr>
                </a:tc>
                <a:tc>
                  <a:txBody>
                    <a:bodyPr/>
                    <a:lstStyle/>
                    <a:p>
                      <a:pPr algn="ctr"/>
                      <a:r>
                        <a:rPr lang="it-IT" sz="1200" dirty="0"/>
                        <a:t>3-4 jours
</a:t>
                      </a:r>
                      <a:endParaRPr lang="en-US" sz="1200" dirty="0"/>
                    </a:p>
                  </a:txBody>
                  <a:tcP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solidFill>
                      <a:schemeClr val="accent6"/>
                    </a:solidFill>
                  </a:tcPr>
                </a:tc>
                <a:tc>
                  <a:txBody>
                    <a:bodyPr/>
                    <a:lstStyle/>
                    <a:p>
                      <a:pPr algn="ctr"/>
                      <a:r>
                        <a:rPr lang="it-IT" sz="1200" dirty="0"/>
                        <a:t>5-6 jours
</a:t>
                      </a:r>
                      <a:endParaRPr lang="en-US" sz="1200" dirty="0"/>
                    </a:p>
                  </a:txBody>
                  <a:tcP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solidFill>
                      <a:schemeClr val="accent6"/>
                    </a:solidFill>
                  </a:tcPr>
                </a:tc>
                <a:tc>
                  <a:txBody>
                    <a:bodyPr/>
                    <a:lstStyle/>
                    <a:p>
                      <a:pPr algn="ctr"/>
                      <a:r>
                        <a:rPr lang="it-IT" sz="1200" dirty="0" err="1"/>
                        <a:t>Chaque</a:t>
                      </a:r>
                      <a:r>
                        <a:rPr lang="it-IT" sz="1200" dirty="0"/>
                        <a:t> jour</a:t>
                      </a:r>
                      <a:endParaRPr lang="en-US" sz="1200" dirty="0"/>
                    </a:p>
                  </a:txBody>
                  <a:tcP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solidFill>
                      <a:schemeClr val="accent6"/>
                    </a:solidFill>
                  </a:tcPr>
                </a:tc>
                <a:extLst>
                  <a:ext uri="{0D108BD9-81ED-4DB2-BD59-A6C34878D82A}">
                    <a16:rowId xmlns:a16="http://schemas.microsoft.com/office/drawing/2014/main" val="1895831754"/>
                  </a:ext>
                </a:extLst>
              </a:tr>
              <a:tr h="172730">
                <a:tc>
                  <a:txBody>
                    <a:bodyPr/>
                    <a:lstStyle/>
                    <a:p>
                      <a:pPr algn="ctr">
                        <a:lnSpc>
                          <a:spcPct val="80000"/>
                        </a:lnSpc>
                      </a:pPr>
                      <a:r>
                        <a:rPr lang="en-US" sz="1400" dirty="0" err="1">
                          <a:solidFill>
                            <a:schemeClr val="accent2">
                              <a:lumMod val="50000"/>
                            </a:schemeClr>
                          </a:solidFill>
                        </a:rPr>
                        <a:t>Pointage</a:t>
                      </a:r>
                      <a:endParaRPr lang="en-US" sz="1400" dirty="0">
                        <a:solidFill>
                          <a:schemeClr val="accent2">
                            <a:lumMod val="50000"/>
                          </a:schemeClr>
                        </a:solidFill>
                      </a:endParaRPr>
                    </a:p>
                  </a:txBody>
                  <a:tcPr marL="36000" marR="36000" anchor="ctr">
                    <a:lnL w="19050" cap="flat" cmpd="sng" algn="ctr">
                      <a:solidFill>
                        <a:schemeClr val="accent6"/>
                      </a:solidFill>
                      <a:prstDash val="solid"/>
                      <a:round/>
                      <a:headEnd type="none" w="med" len="med"/>
                      <a:tailEnd type="none" w="med" len="med"/>
                    </a:lnL>
                    <a:lnT w="38100" cmpd="sng">
                      <a:noFill/>
                    </a:lnT>
                    <a:lnB w="1905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lnSpc>
                          <a:spcPct val="80000"/>
                        </a:lnSpc>
                      </a:pPr>
                      <a:r>
                        <a:rPr lang="en-US" sz="1400">
                          <a:solidFill>
                            <a:schemeClr val="accent2">
                              <a:lumMod val="50000"/>
                            </a:schemeClr>
                          </a:solidFill>
                        </a:rPr>
                        <a:t>0</a:t>
                      </a:r>
                    </a:p>
                  </a:txBody>
                  <a:tcPr marL="36000" marR="36000" anchor="ctr">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1"/>
                    </a:solidFill>
                  </a:tcPr>
                </a:tc>
                <a:tc>
                  <a:txBody>
                    <a:bodyPr/>
                    <a:lstStyle/>
                    <a:p>
                      <a:pPr algn="ctr">
                        <a:lnSpc>
                          <a:spcPct val="80000"/>
                        </a:lnSpc>
                      </a:pPr>
                      <a:r>
                        <a:rPr lang="it-IT" sz="1400">
                          <a:solidFill>
                            <a:schemeClr val="accent2">
                              <a:lumMod val="50000"/>
                            </a:schemeClr>
                          </a:solidFill>
                        </a:rPr>
                        <a:t>1</a:t>
                      </a:r>
                      <a:endParaRPr lang="en-US" sz="1400">
                        <a:solidFill>
                          <a:schemeClr val="accent2">
                            <a:lumMod val="50000"/>
                          </a:schemeClr>
                        </a:solidFill>
                      </a:endParaRPr>
                    </a:p>
                  </a:txBody>
                  <a:tcPr marL="36000" marR="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1"/>
                    </a:solidFill>
                  </a:tcPr>
                </a:tc>
                <a:tc>
                  <a:txBody>
                    <a:bodyPr/>
                    <a:lstStyle/>
                    <a:p>
                      <a:pPr algn="ctr">
                        <a:lnSpc>
                          <a:spcPct val="80000"/>
                        </a:lnSpc>
                      </a:pPr>
                      <a:r>
                        <a:rPr lang="it-IT" sz="1400">
                          <a:solidFill>
                            <a:schemeClr val="accent2">
                              <a:lumMod val="50000"/>
                            </a:schemeClr>
                          </a:solidFill>
                        </a:rPr>
                        <a:t>2</a:t>
                      </a:r>
                      <a:endParaRPr lang="en-US" sz="1400">
                        <a:solidFill>
                          <a:schemeClr val="accent2">
                            <a:lumMod val="50000"/>
                          </a:schemeClr>
                        </a:solidFill>
                      </a:endParaRPr>
                    </a:p>
                  </a:txBody>
                  <a:tcPr marL="36000" marR="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1"/>
                    </a:solidFill>
                  </a:tcPr>
                </a:tc>
                <a:tc>
                  <a:txBody>
                    <a:bodyPr/>
                    <a:lstStyle/>
                    <a:p>
                      <a:pPr algn="ctr">
                        <a:lnSpc>
                          <a:spcPct val="80000"/>
                        </a:lnSpc>
                      </a:pPr>
                      <a:r>
                        <a:rPr lang="it-IT" sz="1400">
                          <a:solidFill>
                            <a:schemeClr val="accent2">
                              <a:lumMod val="50000"/>
                            </a:schemeClr>
                          </a:solidFill>
                        </a:rPr>
                        <a:t>3</a:t>
                      </a:r>
                      <a:endParaRPr lang="en-US" sz="1400">
                        <a:solidFill>
                          <a:schemeClr val="accent2">
                            <a:lumMod val="50000"/>
                          </a:schemeClr>
                        </a:solidFill>
                      </a:endParaRPr>
                    </a:p>
                  </a:txBody>
                  <a:tcPr marL="36000" marR="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1"/>
                    </a:solidFill>
                  </a:tcPr>
                </a:tc>
                <a:tc>
                  <a:txBody>
                    <a:bodyPr/>
                    <a:lstStyle/>
                    <a:p>
                      <a:pPr algn="ctr">
                        <a:lnSpc>
                          <a:spcPct val="80000"/>
                        </a:lnSpc>
                      </a:pPr>
                      <a:r>
                        <a:rPr lang="it-IT" sz="1400" dirty="0">
                          <a:solidFill>
                            <a:schemeClr val="accent2">
                              <a:lumMod val="50000"/>
                            </a:schemeClr>
                          </a:solidFill>
                        </a:rPr>
                        <a:t>4</a:t>
                      </a:r>
                      <a:endParaRPr lang="en-US" sz="1400" dirty="0">
                        <a:solidFill>
                          <a:schemeClr val="accent2">
                            <a:lumMod val="50000"/>
                          </a:schemeClr>
                        </a:solidFill>
                      </a:endParaRPr>
                    </a:p>
                  </a:txBody>
                  <a:tcPr marL="36000" marR="36000" anchor="ctr">
                    <a:lnL w="12700" cap="flat" cmpd="sng" algn="ctr">
                      <a:solidFill>
                        <a:schemeClr val="bg1">
                          <a:lumMod val="85000"/>
                        </a:schemeClr>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699700847"/>
                  </a:ext>
                </a:extLst>
              </a:tr>
            </a:tbl>
          </a:graphicData>
        </a:graphic>
      </p:graphicFrame>
    </p:spTree>
    <p:extLst>
      <p:ext uri="{BB962C8B-B14F-4D97-AF65-F5344CB8AC3E}">
        <p14:creationId xmlns:p14="http://schemas.microsoft.com/office/powerpoint/2010/main" val="339523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42"/>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42"/>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9"/>
</p:tagLst>
</file>

<file path=ppt/tags/tag8.xml><?xml version="1.0" encoding="utf-8"?>
<p:tagLst xmlns:a="http://schemas.openxmlformats.org/drawingml/2006/main" xmlns:r="http://schemas.openxmlformats.org/officeDocument/2006/relationships" xmlns:p="http://schemas.openxmlformats.org/presentationml/2006/main">
  <p:tag name="NUM" val="10"/>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RetrospectVTI">
  <a:themeElements>
    <a:clrScheme name="AnalogousFromLightSeedLeftStep">
      <a:dk1>
        <a:srgbClr val="000000"/>
      </a:dk1>
      <a:lt1>
        <a:srgbClr val="FFFFFF"/>
      </a:lt1>
      <a:dk2>
        <a:srgbClr val="412425"/>
      </a:dk2>
      <a:lt2>
        <a:srgbClr val="E2E6E8"/>
      </a:lt2>
      <a:accent1>
        <a:srgbClr val="ED8961"/>
      </a:accent1>
      <a:accent2>
        <a:srgbClr val="EB4E63"/>
      </a:accent2>
      <a:accent3>
        <a:srgbClr val="EE6EB5"/>
      </a:accent3>
      <a:accent4>
        <a:srgbClr val="EB4EE6"/>
      </a:accent4>
      <a:accent5>
        <a:srgbClr val="BD6EEE"/>
      </a:accent5>
      <a:accent6>
        <a:srgbClr val="6D4EEB"/>
      </a:accent6>
      <a:hlink>
        <a:srgbClr val="5E8A9B"/>
      </a:hlink>
      <a:folHlink>
        <a:srgbClr val="7F7F7F"/>
      </a:folHlink>
    </a:clrScheme>
    <a:fontScheme name="Retrospect">
      <a:majorFont>
        <a:latin typeface="Univers Condense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Univers"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9c7dc5f-8d50-40e1-848e-800b39415f8e" xsi:nil="true"/>
    <lcf76f155ced4ddcb4097134ff3c332f xmlns="0ca6896c-b376-46b0-80e0-30037fee706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057342BD4E7B4C9513F57E7CC07D44" ma:contentTypeVersion="16" ma:contentTypeDescription="Create a new document." ma:contentTypeScope="" ma:versionID="381fbf80044e2cb014c5407fbc144b97">
  <xsd:schema xmlns:xsd="http://www.w3.org/2001/XMLSchema" xmlns:xs="http://www.w3.org/2001/XMLSchema" xmlns:p="http://schemas.microsoft.com/office/2006/metadata/properties" xmlns:ns2="0ca6896c-b376-46b0-80e0-30037fee7068" xmlns:ns3="09c7dc5f-8d50-40e1-848e-800b39415f8e" targetNamespace="http://schemas.microsoft.com/office/2006/metadata/properties" ma:root="true" ma:fieldsID="69737ea6dae2a790aac28a41cb7f2c84" ns2:_="" ns3:_="">
    <xsd:import namespace="0ca6896c-b376-46b0-80e0-30037fee7068"/>
    <xsd:import namespace="09c7dc5f-8d50-40e1-848e-800b39415f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a6896c-b376-46b0-80e0-30037fee70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aaf764-73f0-4b4c-b8e1-b7d465e080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9c7dc5f-8d50-40e1-848e-800b39415f8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e812e1c-87e0-4bf8-b081-6190977739fc}" ma:internalName="TaxCatchAll" ma:showField="CatchAllData" ma:web="09c7dc5f-8d50-40e1-848e-800b39415f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E75881-0AE4-416A-96AD-8A87509AAC0D}">
  <ds:schemaRefs>
    <ds:schemaRef ds:uri="http://schemas.microsoft.com/sharepoint/v3/contenttype/forms"/>
  </ds:schemaRefs>
</ds:datastoreItem>
</file>

<file path=customXml/itemProps2.xml><?xml version="1.0" encoding="utf-8"?>
<ds:datastoreItem xmlns:ds="http://schemas.openxmlformats.org/officeDocument/2006/customXml" ds:itemID="{76C471B4-2CB9-4A3A-8A3B-11EB8E5CEDD0}">
  <ds:schemaRefs>
    <ds:schemaRef ds:uri="0ca6896c-b376-46b0-80e0-30037fee7068"/>
    <ds:schemaRef ds:uri="http://schemas.microsoft.com/office/2006/documentManagement/types"/>
    <ds:schemaRef ds:uri="09c7dc5f-8d50-40e1-848e-800b39415f8e"/>
    <ds:schemaRef ds:uri="http://schemas.openxmlformats.org/package/2006/metadata/core-properties"/>
    <ds:schemaRef ds:uri="http://purl.org/dc/elements/1.1/"/>
    <ds:schemaRef ds:uri="http://purl.org/dc/dcmitype/"/>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86D33FC4-7BEC-461E-AB60-719E5B2652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a6896c-b376-46b0-80e0-30037fee7068"/>
    <ds:schemaRef ds:uri="09c7dc5f-8d50-40e1-848e-800b39415f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55912</TotalTime>
  <Words>4820</Words>
  <Application>Microsoft Macintosh PowerPoint</Application>
  <PresentationFormat>Widescreen</PresentationFormat>
  <Paragraphs>414</Paragraphs>
  <Slides>39</Slides>
  <Notes>8</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AdvPSJOANNA</vt:lpstr>
      <vt:lpstr>Arial</vt:lpstr>
      <vt:lpstr>Arial Narrow</vt:lpstr>
      <vt:lpstr>Calibri</vt:lpstr>
      <vt:lpstr>Impact</vt:lpstr>
      <vt:lpstr>Lato Light</vt:lpstr>
      <vt:lpstr>Poppins</vt:lpstr>
      <vt:lpstr>Poppins SemiBold</vt:lpstr>
      <vt:lpstr>TimesTen</vt:lpstr>
      <vt:lpstr>Univers</vt:lpstr>
      <vt:lpstr>Univers Condensed</vt:lpstr>
      <vt:lpstr>URWPalladioL</vt:lpstr>
      <vt:lpstr>Wingdings</vt:lpstr>
      <vt:lpstr>RetrospectVTI</vt:lpstr>
      <vt:lpstr> MUHC COE AD : Center of Excellence for Atopic Dermatitis / Centre d’excellence en dermatite atopique  Directives changeantes pour le traitement de la dermatite atopique modérée à sévère</vt:lpstr>
      <vt:lpstr>Liens commerciaux d’intérêts</vt:lpstr>
      <vt:lpstr>Objectifs</vt:lpstr>
      <vt:lpstr>Rappel : critères diagnostics</vt:lpstr>
      <vt:lpstr>Critères mineurs pour le diagnostic de la D.A.
</vt:lpstr>
      <vt:lpstr>Dimensions de l’évaluation de la D.A. à prendre en considération</vt:lpstr>
      <vt:lpstr>SCORE EASI: Eczema Area and Severity Index  ÉTENDUE et RÉGION atteintes ET INDICES DE GRAVITÉ1,2</vt:lpstr>
      <vt:lpstr>SCORAD: AUTRE SCORE DE LA D.A.1</vt:lpstr>
      <vt:lpstr>POEM: MESURE DE L’ECZÉMA AXÉE SUR LE PATIENT1</vt:lpstr>
      <vt:lpstr>DLQI: Indice de qualité de vie dermatologique1,2</vt:lpstr>
      <vt:lpstr>PP-NRS1: Évaluation objective du prurit</vt:lpstr>
      <vt:lpstr>Question essentielle</vt:lpstr>
      <vt:lpstr>PowerPoint Presentation</vt:lpstr>
      <vt:lpstr>PowerPoint Presentation</vt:lpstr>
      <vt:lpstr>Divers guides de pratique ont été publiés dans la littérature dont : </vt:lpstr>
      <vt:lpstr>Publication du JAAD - 2014</vt:lpstr>
      <vt:lpstr>PowerPoint Presentation</vt:lpstr>
      <vt:lpstr>PowerPoint Presentation</vt:lpstr>
      <vt:lpstr>Évolution des thérapies systémiques approuvées au Canada à travers les années</vt:lpstr>
      <vt:lpstr>PowerPoint Presentation</vt:lpstr>
      <vt:lpstr>JEADV 2020</vt:lpstr>
      <vt:lpstr>EADV task force 2020   Wollenberg et al. JEADV 2020</vt:lpstr>
      <vt:lpstr>JEADV 2022 - EuroGuiDerm</vt:lpstr>
      <vt:lpstr>JEADV 2022 – EuroGuiDerm Guide de pratique européen</vt:lpstr>
      <vt:lpstr>Guides de pratique ciblés sur les symptômes</vt:lpstr>
      <vt:lpstr>Guide ciblé sur le prurit</vt:lpstr>
      <vt:lpstr>Récent guide décisionnel canadien   définition de la sévérité</vt:lpstr>
      <vt:lpstr>PowerPoint Presentation</vt:lpstr>
      <vt:lpstr>PowerPoint Presentation</vt:lpstr>
      <vt:lpstr>PowerPoint Presentation</vt:lpstr>
      <vt:lpstr>Guide décisionnel centré sur la technique ‘’traité à la cible’’ – Consensus 2021</vt:lpstr>
      <vt:lpstr>Populations particulières</vt:lpstr>
      <vt:lpstr>EADV task force 2020   Wollenberg et al. JEADV 2020</vt:lpstr>
      <vt:lpstr>JEADV 2022 – EuroGuiDerm Guide de pratique européen</vt:lpstr>
      <vt:lpstr>Guide de pratique canadien</vt:lpstr>
      <vt:lpstr>Populations particulières EuroGuiDerm – JEADV 2022</vt:lpstr>
      <vt:lpstr>Généralités</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Mise à jour 2021 : Manifestations  cutanées des maladies systémiques</dc:title>
  <dc:creator>Julien Ringuet</dc:creator>
  <cp:lastModifiedBy>Valerie Jack</cp:lastModifiedBy>
  <cp:revision>237</cp:revision>
  <dcterms:created xsi:type="dcterms:W3CDTF">2021-02-24T03:10:17Z</dcterms:created>
  <dcterms:modified xsi:type="dcterms:W3CDTF">2023-06-16T19:36:29Z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0x010100BF057342BD4E7B4C9513F57E7CC07D44</vt:lpwstr>
  </property>
</Properties>
</file>